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342"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Lst>
  <p:sldSz cx="10058400" cy="7772400"/>
  <p:notesSz cx="905192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229">
          <p15:clr>
            <a:srgbClr val="A4A3A4"/>
          </p15:clr>
        </p15:guide>
        <p15:guide id="2" pos="285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99" autoAdjust="0"/>
    <p:restoredTop sz="79969"/>
  </p:normalViewPr>
  <p:slideViewPr>
    <p:cSldViewPr>
      <p:cViewPr varScale="1">
        <p:scale>
          <a:sx n="61" d="100"/>
          <a:sy n="61" d="100"/>
        </p:scale>
        <p:origin x="1810" y="53"/>
      </p:cViewPr>
      <p:guideLst>
        <p:guide orient="horz" pos="2880"/>
        <p:guide pos="2160"/>
      </p:guideLst>
    </p:cSldViewPr>
  </p:slideViewPr>
  <p:outlineViewPr>
    <p:cViewPr>
      <p:scale>
        <a:sx n="33" d="100"/>
        <a:sy n="33" d="100"/>
      </p:scale>
      <p:origin x="0" y="-22920"/>
    </p:cViewPr>
  </p:outlineViewPr>
  <p:notesTextViewPr>
    <p:cViewPr>
      <p:scale>
        <a:sx n="100" d="100"/>
        <a:sy n="100" d="100"/>
      </p:scale>
      <p:origin x="0" y="0"/>
    </p:cViewPr>
  </p:notesTextViewPr>
  <p:notesViewPr>
    <p:cSldViewPr>
      <p:cViewPr>
        <p:scale>
          <a:sx n="100" d="100"/>
          <a:sy n="100" d="100"/>
        </p:scale>
        <p:origin x="1110" y="-630"/>
      </p:cViewPr>
      <p:guideLst>
        <p:guide orient="horz" pos="2229"/>
        <p:guide pos="285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23072" cy="354143"/>
          </a:xfrm>
          <a:prstGeom prst="rect">
            <a:avLst/>
          </a:prstGeom>
        </p:spPr>
        <p:txBody>
          <a:bodyPr vert="horz" lIns="82707" tIns="41354" rIns="82707" bIns="41354" rtlCol="0"/>
          <a:lstStyle>
            <a:lvl1pPr algn="l">
              <a:defRPr sz="1100"/>
            </a:lvl1pPr>
          </a:lstStyle>
          <a:p>
            <a:endParaRPr lang="en-US" dirty="0"/>
          </a:p>
        </p:txBody>
      </p:sp>
      <p:sp>
        <p:nvSpPr>
          <p:cNvPr id="3" name="Date Placeholder 2"/>
          <p:cNvSpPr>
            <a:spLocks noGrp="1"/>
          </p:cNvSpPr>
          <p:nvPr>
            <p:ph type="dt" sz="quarter" idx="1"/>
          </p:nvPr>
        </p:nvSpPr>
        <p:spPr>
          <a:xfrm>
            <a:off x="5127425" y="0"/>
            <a:ext cx="3923072" cy="354143"/>
          </a:xfrm>
          <a:prstGeom prst="rect">
            <a:avLst/>
          </a:prstGeom>
        </p:spPr>
        <p:txBody>
          <a:bodyPr vert="horz" lIns="82707" tIns="41354" rIns="82707" bIns="41354" rtlCol="0"/>
          <a:lstStyle>
            <a:lvl1pPr algn="r">
              <a:defRPr sz="1100"/>
            </a:lvl1pPr>
          </a:lstStyle>
          <a:p>
            <a:fld id="{3A6A23B3-B6FB-504E-8453-92FEAFEB0432}" type="datetimeFigureOut">
              <a:rPr lang="en-US" smtClean="0"/>
              <a:pPr/>
              <a:t>7/26/2017</a:t>
            </a:fld>
            <a:endParaRPr lang="en-US" dirty="0"/>
          </a:p>
        </p:txBody>
      </p:sp>
      <p:sp>
        <p:nvSpPr>
          <p:cNvPr id="4" name="Footer Placeholder 3"/>
          <p:cNvSpPr>
            <a:spLocks noGrp="1"/>
          </p:cNvSpPr>
          <p:nvPr>
            <p:ph type="ftr" sz="quarter" idx="2"/>
          </p:nvPr>
        </p:nvSpPr>
        <p:spPr>
          <a:xfrm>
            <a:off x="1" y="6722933"/>
            <a:ext cx="3923072" cy="354142"/>
          </a:xfrm>
          <a:prstGeom prst="rect">
            <a:avLst/>
          </a:prstGeom>
        </p:spPr>
        <p:txBody>
          <a:bodyPr vert="horz" lIns="82707" tIns="41354" rIns="82707" bIns="41354" rtlCol="0" anchor="b"/>
          <a:lstStyle>
            <a:lvl1pPr algn="l">
              <a:defRPr sz="1100"/>
            </a:lvl1pPr>
          </a:lstStyle>
          <a:p>
            <a:endParaRPr lang="en-US" dirty="0"/>
          </a:p>
        </p:txBody>
      </p:sp>
      <p:sp>
        <p:nvSpPr>
          <p:cNvPr id="5" name="Slide Number Placeholder 4"/>
          <p:cNvSpPr>
            <a:spLocks noGrp="1"/>
          </p:cNvSpPr>
          <p:nvPr>
            <p:ph type="sldNum" sz="quarter" idx="3"/>
          </p:nvPr>
        </p:nvSpPr>
        <p:spPr>
          <a:xfrm>
            <a:off x="5127425" y="6722933"/>
            <a:ext cx="3923072" cy="354142"/>
          </a:xfrm>
          <a:prstGeom prst="rect">
            <a:avLst/>
          </a:prstGeom>
        </p:spPr>
        <p:txBody>
          <a:bodyPr vert="horz" lIns="82707" tIns="41354" rIns="82707" bIns="41354" rtlCol="0" anchor="b"/>
          <a:lstStyle>
            <a:lvl1pPr algn="r">
              <a:defRPr sz="1100"/>
            </a:lvl1pPr>
          </a:lstStyle>
          <a:p>
            <a:fld id="{AA7DD219-11E1-5246-9A04-0F11EB71E44B}" type="slidenum">
              <a:rPr lang="en-US" smtClean="0"/>
              <a:pPr/>
              <a:t>‹#›</a:t>
            </a:fld>
            <a:endParaRPr lang="en-US" dirty="0"/>
          </a:p>
        </p:txBody>
      </p:sp>
    </p:spTree>
    <p:extLst>
      <p:ext uri="{BB962C8B-B14F-4D97-AF65-F5344CB8AC3E}">
        <p14:creationId xmlns:p14="http://schemas.microsoft.com/office/powerpoint/2010/main" val="1600435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23072" cy="354143"/>
          </a:xfrm>
          <a:prstGeom prst="rect">
            <a:avLst/>
          </a:prstGeom>
        </p:spPr>
        <p:txBody>
          <a:bodyPr vert="horz" lIns="82707" tIns="41354" rIns="82707" bIns="41354" rtlCol="0"/>
          <a:lstStyle>
            <a:lvl1pPr algn="l">
              <a:defRPr sz="1100"/>
            </a:lvl1pPr>
          </a:lstStyle>
          <a:p>
            <a:endParaRPr lang="en-US" dirty="0"/>
          </a:p>
        </p:txBody>
      </p:sp>
      <p:sp>
        <p:nvSpPr>
          <p:cNvPr id="3" name="Date Placeholder 2"/>
          <p:cNvSpPr>
            <a:spLocks noGrp="1"/>
          </p:cNvSpPr>
          <p:nvPr>
            <p:ph type="dt" idx="1"/>
          </p:nvPr>
        </p:nvSpPr>
        <p:spPr>
          <a:xfrm>
            <a:off x="5127425" y="0"/>
            <a:ext cx="3923072" cy="354143"/>
          </a:xfrm>
          <a:prstGeom prst="rect">
            <a:avLst/>
          </a:prstGeom>
        </p:spPr>
        <p:txBody>
          <a:bodyPr vert="horz" lIns="82707" tIns="41354" rIns="82707" bIns="41354" rtlCol="0"/>
          <a:lstStyle>
            <a:lvl1pPr algn="r">
              <a:defRPr sz="1100"/>
            </a:lvl1pPr>
          </a:lstStyle>
          <a:p>
            <a:fld id="{8394CBE4-7455-9540-ACF7-24C8587037FC}" type="datetimeFigureOut">
              <a:rPr lang="en-US" smtClean="0"/>
              <a:pPr/>
              <a:t>7/26/2017</a:t>
            </a:fld>
            <a:endParaRPr lang="en-US" dirty="0"/>
          </a:p>
        </p:txBody>
      </p:sp>
      <p:sp>
        <p:nvSpPr>
          <p:cNvPr id="4" name="Slide Image Placeholder 3"/>
          <p:cNvSpPr>
            <a:spLocks noGrp="1" noRot="1" noChangeAspect="1"/>
          </p:cNvSpPr>
          <p:nvPr>
            <p:ph type="sldImg" idx="2"/>
          </p:nvPr>
        </p:nvSpPr>
        <p:spPr>
          <a:xfrm>
            <a:off x="2981325" y="884238"/>
            <a:ext cx="3089275" cy="2387600"/>
          </a:xfrm>
          <a:prstGeom prst="rect">
            <a:avLst/>
          </a:prstGeom>
          <a:noFill/>
          <a:ln w="12700">
            <a:solidFill>
              <a:prstClr val="black"/>
            </a:solidFill>
          </a:ln>
        </p:spPr>
        <p:txBody>
          <a:bodyPr vert="horz" lIns="82707" tIns="41354" rIns="82707" bIns="41354" rtlCol="0" anchor="ctr"/>
          <a:lstStyle/>
          <a:p>
            <a:endParaRPr lang="en-US" dirty="0"/>
          </a:p>
        </p:txBody>
      </p:sp>
      <p:sp>
        <p:nvSpPr>
          <p:cNvPr id="5" name="Notes Placeholder 4"/>
          <p:cNvSpPr>
            <a:spLocks noGrp="1"/>
          </p:cNvSpPr>
          <p:nvPr>
            <p:ph type="body" sz="quarter" idx="3"/>
          </p:nvPr>
        </p:nvSpPr>
        <p:spPr>
          <a:xfrm>
            <a:off x="905764" y="3405553"/>
            <a:ext cx="7240397" cy="2786887"/>
          </a:xfrm>
          <a:prstGeom prst="rect">
            <a:avLst/>
          </a:prstGeom>
        </p:spPr>
        <p:txBody>
          <a:bodyPr vert="horz" lIns="82707" tIns="41354" rIns="82707" bIns="413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22933"/>
            <a:ext cx="3923072" cy="354142"/>
          </a:xfrm>
          <a:prstGeom prst="rect">
            <a:avLst/>
          </a:prstGeom>
        </p:spPr>
        <p:txBody>
          <a:bodyPr vert="horz" lIns="82707" tIns="41354" rIns="82707" bIns="41354" rtlCol="0" anchor="b"/>
          <a:lstStyle>
            <a:lvl1pPr algn="l">
              <a:defRPr sz="1100"/>
            </a:lvl1pPr>
          </a:lstStyle>
          <a:p>
            <a:endParaRPr lang="en-US" dirty="0"/>
          </a:p>
        </p:txBody>
      </p:sp>
      <p:sp>
        <p:nvSpPr>
          <p:cNvPr id="7" name="Slide Number Placeholder 6"/>
          <p:cNvSpPr>
            <a:spLocks noGrp="1"/>
          </p:cNvSpPr>
          <p:nvPr>
            <p:ph type="sldNum" sz="quarter" idx="5"/>
          </p:nvPr>
        </p:nvSpPr>
        <p:spPr>
          <a:xfrm>
            <a:off x="5127425" y="6722933"/>
            <a:ext cx="3923072" cy="354142"/>
          </a:xfrm>
          <a:prstGeom prst="rect">
            <a:avLst/>
          </a:prstGeom>
        </p:spPr>
        <p:txBody>
          <a:bodyPr vert="horz" lIns="82707" tIns="41354" rIns="82707" bIns="41354" rtlCol="0" anchor="b"/>
          <a:lstStyle>
            <a:lvl1pPr algn="r">
              <a:defRPr sz="1100"/>
            </a:lvl1pPr>
          </a:lstStyle>
          <a:p>
            <a:fld id="{376D9038-CC1A-C343-A76D-1C635FE052E1}" type="slidenum">
              <a:rPr lang="en-US" smtClean="0"/>
              <a:pPr/>
              <a:t>‹#›</a:t>
            </a:fld>
            <a:endParaRPr lang="en-US" dirty="0"/>
          </a:p>
        </p:txBody>
      </p:sp>
    </p:spTree>
    <p:extLst>
      <p:ext uri="{BB962C8B-B14F-4D97-AF65-F5344CB8AC3E}">
        <p14:creationId xmlns:p14="http://schemas.microsoft.com/office/powerpoint/2010/main" val="8575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clinicaltrials.gov/show/NCT01301001"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www.nva.org/tools"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1</a:t>
            </a:fld>
            <a:endParaRPr lang="en-US" dirty="0"/>
          </a:p>
        </p:txBody>
      </p:sp>
    </p:spTree>
    <p:extLst>
      <p:ext uri="{BB962C8B-B14F-4D97-AF65-F5344CB8AC3E}">
        <p14:creationId xmlns:p14="http://schemas.microsoft.com/office/powerpoint/2010/main" val="267950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10</a:t>
            </a:fld>
            <a:endParaRPr lang="en-US" dirty="0"/>
          </a:p>
        </p:txBody>
      </p:sp>
    </p:spTree>
    <p:extLst>
      <p:ext uri="{BB962C8B-B14F-4D97-AF65-F5344CB8AC3E}">
        <p14:creationId xmlns:p14="http://schemas.microsoft.com/office/powerpoint/2010/main" val="76311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11</a:t>
            </a:fld>
            <a:endParaRPr lang="en-US" dirty="0"/>
          </a:p>
        </p:txBody>
      </p:sp>
    </p:spTree>
    <p:extLst>
      <p:ext uri="{BB962C8B-B14F-4D97-AF65-F5344CB8AC3E}">
        <p14:creationId xmlns:p14="http://schemas.microsoft.com/office/powerpoint/2010/main" val="682613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12</a:t>
            </a:fld>
            <a:endParaRPr lang="en-US" dirty="0"/>
          </a:p>
        </p:txBody>
      </p:sp>
    </p:spTree>
    <p:extLst>
      <p:ext uri="{BB962C8B-B14F-4D97-AF65-F5344CB8AC3E}">
        <p14:creationId xmlns:p14="http://schemas.microsoft.com/office/powerpoint/2010/main" val="1746768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of women found that the incidence of symptom onset is highest between the ages of 18 and 25. Once thought to affect primarily white women, recent studies indicate that Hispanic women are significantly more likely</a:t>
            </a:r>
            <a:r>
              <a:rPr lang="en-US" baseline="0" dirty="0"/>
              <a:t> to </a:t>
            </a:r>
            <a:r>
              <a:rPr lang="en-US" dirty="0"/>
              <a:t>develop vulvodynia, and may present with different vulvar pain subtypes. </a:t>
            </a:r>
          </a:p>
          <a:p>
            <a:endParaRPr lang="en-US" b="1"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13</a:t>
            </a:fld>
            <a:endParaRPr lang="en-US" dirty="0"/>
          </a:p>
        </p:txBody>
      </p:sp>
    </p:spTree>
    <p:extLst>
      <p:ext uri="{BB962C8B-B14F-4D97-AF65-F5344CB8AC3E}">
        <p14:creationId xmlns:p14="http://schemas.microsoft.com/office/powerpoint/2010/main" val="1561492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vulvodynia is rarely covered in medical school curricula and residency programs, symptoms mimic those of common vulvovaginal infections, and in many cases, no abnormalities of the vulvar tissue can be seen upon examination, women are often misdiagnosed. In 2003, the first federally funded population-based epidemiologic study in Boston found that almost 60%</a:t>
            </a:r>
            <a:r>
              <a:rPr lang="en-US" baseline="0" dirty="0"/>
              <a:t> </a:t>
            </a:r>
            <a:r>
              <a:rPr lang="en-US" dirty="0"/>
              <a:t>of patients reported visiting three or more health care providers to receive a diagnosis, 40%</a:t>
            </a:r>
            <a:r>
              <a:rPr lang="en-US" baseline="0" dirty="0"/>
              <a:t> </a:t>
            </a:r>
            <a:r>
              <a:rPr lang="en-US" dirty="0"/>
              <a:t>of whom remained undiagnosed after 3 consultations. </a:t>
            </a:r>
          </a:p>
          <a:p>
            <a:endParaRPr lang="en-US" dirty="0"/>
          </a:p>
          <a:p>
            <a:r>
              <a:rPr lang="en-US" dirty="0"/>
              <a:t>Using prevalence estimates of three to seven percent, Xie and colleagues demonstrated the significant economic impact of vulvodynia in the U.S. of $31 to $72 billion in direct and indirect costs.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14</a:t>
            </a:fld>
            <a:endParaRPr lang="en-US" dirty="0"/>
          </a:p>
        </p:txBody>
      </p:sp>
    </p:spTree>
    <p:extLst>
      <p:ext uri="{BB962C8B-B14F-4D97-AF65-F5344CB8AC3E}">
        <p14:creationId xmlns:p14="http://schemas.microsoft.com/office/powerpoint/2010/main" val="563526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15</a:t>
            </a:fld>
            <a:endParaRPr lang="en-US" dirty="0"/>
          </a:p>
        </p:txBody>
      </p:sp>
    </p:spTree>
    <p:extLst>
      <p:ext uri="{BB962C8B-B14F-4D97-AF65-F5344CB8AC3E}">
        <p14:creationId xmlns:p14="http://schemas.microsoft.com/office/powerpoint/2010/main" val="1315244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16</a:t>
            </a:fld>
            <a:endParaRPr lang="en-US" dirty="0"/>
          </a:p>
        </p:txBody>
      </p:sp>
    </p:spTree>
    <p:extLst>
      <p:ext uri="{BB962C8B-B14F-4D97-AF65-F5344CB8AC3E}">
        <p14:creationId xmlns:p14="http://schemas.microsoft.com/office/powerpoint/2010/main" val="1394987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17</a:t>
            </a:fld>
            <a:endParaRPr lang="en-US" dirty="0"/>
          </a:p>
        </p:txBody>
      </p:sp>
    </p:spTree>
    <p:extLst>
      <p:ext uri="{BB962C8B-B14F-4D97-AF65-F5344CB8AC3E}">
        <p14:creationId xmlns:p14="http://schemas.microsoft.com/office/powerpoint/2010/main" val="87741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5764" y="3405553"/>
            <a:ext cx="7240397" cy="3485784"/>
          </a:xfrm>
        </p:spPr>
        <p:txBody>
          <a:bodyPr/>
          <a:lstStyle/>
          <a:p>
            <a:pPr>
              <a:defRPr/>
            </a:pPr>
            <a:r>
              <a:rPr lang="en-US" dirty="0"/>
              <a:t>The vulva is the external female genitalia. It includes the mons pubis, labia majora, labia minora, prepuce or clitoral hood, clitoris, and vulvar vestibule. The vulva is the center of a woman’s sexual response.  The anterior and posterior boundaries of the vulva extend from the mons pubis to the anus, respectively. Its lateral boundaries lie at the genito-crural folds. The mons pubis is comprised of a fat pad at the anterior of the vulva</a:t>
            </a:r>
            <a:r>
              <a:rPr lang="en-US" baseline="0" dirty="0"/>
              <a:t> and </a:t>
            </a:r>
            <a:r>
              <a:rPr lang="en-US" dirty="0"/>
              <a:t>is covered in pubic hair. The labia majora are derived embryologically from labioscrotal swellings. They fuse posteriorly and attach anteriorly to the mons pubis. The labia minora, hairless folds of skin embryologically derived from urethral folds, lie within the labia majora. The labia minora fuse anteriorly, forming the prepuce (hood) of the clitoris, and extend posteriorly to either side of the vaginal opening. They fuse posteriorly at the vulvar vestibule, creating a fold of skin called the posterior fourchette. The mons pubis, perineum, and labia are derived from the embryonic ectoderm. Vulvar skin is a keratinized, stratified, squamous epithelial structure that contains sebaceous glands and sweat glands. The keratin thickness of vulvar skin decreases progressively from the labia majora, over the clitoris to the labia minora. The vulvar vestibule extends from the frenulum of the clitoris anteriorly to the fourchette posteriorly. Hart’s line marks the juncture of nonkeratinized epithelium of the vestibule and the keratinized epithelium of the inner surface of the labia minora. The vulvar vestibule, derived from the urogenital sinus endoderm, contains the major vestibular glands (Bartholin’s and Skene’s) and the minor vestibular glands. The vestibular glands secrete mucous during sexual arousal and orgasm. The clitoris is located under the prepuce and is embryologically derived from the genital tubercle. It is formed of erectile corpora cavernosa tissue, which becomes engorged with blood during sexual stimulation (Farage 2006; Krantz 1977; Woodruff</a:t>
            </a:r>
            <a:r>
              <a:rPr lang="en-US" baseline="0" dirty="0"/>
              <a:t> </a:t>
            </a:r>
            <a:r>
              <a:rPr lang="en-US" dirty="0"/>
              <a:t>1985). </a:t>
            </a:r>
          </a:p>
        </p:txBody>
      </p:sp>
      <p:sp>
        <p:nvSpPr>
          <p:cNvPr id="4" name="Slide Number Placeholder 3"/>
          <p:cNvSpPr>
            <a:spLocks noGrp="1"/>
          </p:cNvSpPr>
          <p:nvPr>
            <p:ph type="sldNum" sz="quarter" idx="10"/>
          </p:nvPr>
        </p:nvSpPr>
        <p:spPr/>
        <p:txBody>
          <a:bodyPr/>
          <a:lstStyle/>
          <a:p>
            <a:fld id="{376D9038-CC1A-C343-A76D-1C635FE052E1}" type="slidenum">
              <a:rPr lang="en-US" smtClean="0"/>
              <a:pPr/>
              <a:t>18</a:t>
            </a:fld>
            <a:endParaRPr lang="en-US" dirty="0"/>
          </a:p>
        </p:txBody>
      </p:sp>
    </p:spTree>
    <p:extLst>
      <p:ext uri="{BB962C8B-B14F-4D97-AF65-F5344CB8AC3E}">
        <p14:creationId xmlns:p14="http://schemas.microsoft.com/office/powerpoint/2010/main" val="156641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vulva is innervated by the anterior labial branches of the (A) ilioinguinal nerve (L1); (B) genitofemoral nerve (L1-2); and (C, D) branches of the pudendal nerve (S2-4). Near the medial aspect of the ischial tuberosity, the pudendal nerve divides into 3 branches: (C) the dorsal nerve of the clitoris (shown deeper as dashed lines in muscles of the urogenital diaphragm), (D) the perineal nerve, which innervates the labia majora and perineum, and (E) the inferior rectal nerve, which innervates the perianal area. The pudendal nerve also innervates the external anal sphincter and deep muscles of the urogenital triangle (Peng 2009). For a thorough review of the neurobiology of the urogenital tract, see Wesselmann 1997.</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19</a:t>
            </a:fld>
            <a:endParaRPr lang="en-US" dirty="0"/>
          </a:p>
        </p:txBody>
      </p:sp>
    </p:spTree>
    <p:extLst>
      <p:ext uri="{BB962C8B-B14F-4D97-AF65-F5344CB8AC3E}">
        <p14:creationId xmlns:p14="http://schemas.microsoft.com/office/powerpoint/2010/main" val="1916974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2</a:t>
            </a:fld>
            <a:endParaRPr lang="en-US" dirty="0"/>
          </a:p>
        </p:txBody>
      </p:sp>
    </p:spTree>
    <p:extLst>
      <p:ext uri="{BB962C8B-B14F-4D97-AF65-F5344CB8AC3E}">
        <p14:creationId xmlns:p14="http://schemas.microsoft.com/office/powerpoint/2010/main" val="2096807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5764" y="3405553"/>
            <a:ext cx="7240397" cy="3409584"/>
          </a:xfrm>
        </p:spPr>
        <p:txBody>
          <a:bodyPr/>
          <a:lstStyle/>
          <a:p>
            <a:pPr eaLnBrk="0" fontAlgn="base" hangingPunct="0">
              <a:spcBef>
                <a:spcPts val="543"/>
              </a:spcBef>
              <a:spcAft>
                <a:spcPct val="0"/>
              </a:spcAft>
              <a:defRPr/>
            </a:pPr>
            <a:r>
              <a:rPr lang="en-US" sz="1100" dirty="0"/>
              <a:t>The pelvic floor muscles are divided into 3 categories. The </a:t>
            </a:r>
            <a:r>
              <a:rPr lang="en-US" sz="1100" i="1" dirty="0"/>
              <a:t>superficial pelvic floor muscles </a:t>
            </a:r>
            <a:r>
              <a:rPr lang="en-US" sz="1100" dirty="0"/>
              <a:t>(bulbocavernosus or bulbospongiosus, ischiocavernosus, superficial transverse perineal/perineus muscle) are collectively known as the urogenital diaphragm. The function of the urogenital diaphragm muscles includes a role in sexual function, eg, clitoral engorgement, vaginal closure, reflexive response to enhance sexual pleasure, and facilitating closure of the urethra and anus for continence. The </a:t>
            </a:r>
            <a:r>
              <a:rPr lang="en-US" sz="1100" i="1" dirty="0"/>
              <a:t>middle layer </a:t>
            </a:r>
            <a:r>
              <a:rPr lang="en-US" sz="1100" dirty="0"/>
              <a:t>is comprised of the deep transverse perineal muscle and sphincter urethra. The </a:t>
            </a:r>
            <a:r>
              <a:rPr lang="en-US" sz="1100" i="1" dirty="0"/>
              <a:t>deep pelvic floor muscles, </a:t>
            </a:r>
            <a:r>
              <a:rPr lang="en-US" sz="1100" dirty="0"/>
              <a:t>sometimes called the anal triangle, include the levator ani (pubococcygeus, iliococcygeus, and puborectalis), and coccygeus. Other associated pelvic and hip muscles include the piriformis, obturator internus muscles, and gluteus maximus. The perineal body is the central tendon and attachment site for the superficial, middle, and deep pelvic floor muscles. </a:t>
            </a:r>
          </a:p>
          <a:p>
            <a:pPr eaLnBrk="0" fontAlgn="base" hangingPunct="0">
              <a:spcBef>
                <a:spcPts val="543"/>
              </a:spcBef>
              <a:spcAft>
                <a:spcPct val="0"/>
              </a:spcAft>
              <a:defRPr/>
            </a:pPr>
            <a:r>
              <a:rPr lang="en-US" sz="1100" dirty="0"/>
              <a:t>The internal pudendal artery, vein, and nerve, which pass through Alcock’s canal, provide neurovascular function to the pelvic floor musculature.  Alcock’s canal is comprised of fascia or connective tissue from the obturator internus. Although the pudendal nerve is known to innervate the levator ani muscles there have been more recent studies describing innervation by the levator ani nerve and direct nerve roots S3 and/or S4 (Barber 2002, Grigorescu 2008). Specifically, the pubococcygeus muscle is innervated by the levator ani nerve S3-5 and the perineal branch of the pudendal nerve S3-4. The iliococcygeus is innervated by the levator ani nerve S3-4 and the puborectalis is innervated by the inferior rectal branches of the pudendal nerve S2-S4. The coccygeus is innervated by direct nerve roots S3-4. The function of the deep pelvic floor muscles includes supporting the abdominal viscera or organs, providing pelvic and spinal stability, assisting in respiration, and providing sphincteric closure for bowel and bladder function. They also play a role in sexual function. For a thorough review of the anatomy and physiology of the pelvic floor, see Herschorn 2004.</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20</a:t>
            </a:fld>
            <a:endParaRPr lang="en-US" dirty="0"/>
          </a:p>
        </p:txBody>
      </p:sp>
    </p:spTree>
    <p:extLst>
      <p:ext uri="{BB962C8B-B14F-4D97-AF65-F5344CB8AC3E}">
        <p14:creationId xmlns:p14="http://schemas.microsoft.com/office/powerpoint/2010/main" val="1341513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21</a:t>
            </a:fld>
            <a:endParaRPr lang="en-US" dirty="0"/>
          </a:p>
        </p:txBody>
      </p:sp>
    </p:spTree>
    <p:extLst>
      <p:ext uri="{BB962C8B-B14F-4D97-AF65-F5344CB8AC3E}">
        <p14:creationId xmlns:p14="http://schemas.microsoft.com/office/powerpoint/2010/main" val="1280393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classification differentiates: vulvar pain due to a known cause vs. idiopathic chronic vulvar pain (ie, vulvodynia).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22</a:t>
            </a:fld>
            <a:endParaRPr lang="en-US" dirty="0"/>
          </a:p>
        </p:txBody>
      </p:sp>
    </p:spTree>
    <p:extLst>
      <p:ext uri="{BB962C8B-B14F-4D97-AF65-F5344CB8AC3E}">
        <p14:creationId xmlns:p14="http://schemas.microsoft.com/office/powerpoint/2010/main" val="877400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 is first classified by location , ie, generalized (several areas of the vulva), localized (a specific area of the vulva) or mixed; secondly, it is classified by provocation (provoked, spontaneous or mixed). It is also described by onset (either primary or secondary) and temporal pattern (intermittent, persistent, constant, immediate, or delayed). The 2 most common forms of vulvodynia are: generalized vulvodynia and provoked vestibulodynia (formerly vulvar vestibulitis syndrome).  It should be noted that women may have both a specific disorder (eg, lichen sclerosus) and vulvodynia. Please see Slide 26 for potential associated factors.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23</a:t>
            </a:fld>
            <a:endParaRPr lang="en-US" dirty="0"/>
          </a:p>
        </p:txBody>
      </p:sp>
    </p:spTree>
    <p:extLst>
      <p:ext uri="{BB962C8B-B14F-4D97-AF65-F5344CB8AC3E}">
        <p14:creationId xmlns:p14="http://schemas.microsoft.com/office/powerpoint/2010/main" val="1266195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1975, many terms have been used to describe the 2 most common vulvodynia subtypes, causing confusion among the medical, scientific and patient communities.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24</a:t>
            </a:fld>
            <a:endParaRPr lang="en-US" dirty="0"/>
          </a:p>
        </p:txBody>
      </p:sp>
    </p:spTree>
    <p:extLst>
      <p:ext uri="{BB962C8B-B14F-4D97-AF65-F5344CB8AC3E}">
        <p14:creationId xmlns:p14="http://schemas.microsoft.com/office/powerpoint/2010/main" val="1637965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25</a:t>
            </a:fld>
            <a:endParaRPr lang="en-US" dirty="0"/>
          </a:p>
        </p:txBody>
      </p:sp>
    </p:spTree>
    <p:extLst>
      <p:ext uri="{BB962C8B-B14F-4D97-AF65-F5344CB8AC3E}">
        <p14:creationId xmlns:p14="http://schemas.microsoft.com/office/powerpoint/2010/main" val="231808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5764" y="3405553"/>
            <a:ext cx="7240397" cy="3317380"/>
          </a:xfrm>
        </p:spPr>
        <p:txBody>
          <a:bodyPr/>
          <a:lstStyle/>
          <a:p>
            <a:pPr marL="0" lvl="1"/>
            <a:r>
              <a:rPr lang="en-US" sz="1100" dirty="0"/>
              <a:t>The</a:t>
            </a:r>
            <a:r>
              <a:rPr lang="en-US" sz="1100" baseline="0" dirty="0"/>
              <a:t> </a:t>
            </a:r>
            <a:r>
              <a:rPr lang="en-US" sz="1100" dirty="0"/>
              <a:t>pathophysiology of vulvodynia remains inconclusive. (</a:t>
            </a:r>
            <a:r>
              <a:rPr lang="en-US" sz="1100" dirty="0">
                <a:cs typeface="Arial" pitchFamily="34" charset="0"/>
              </a:rPr>
              <a:t>See vulvodynia pathophysiology references 1-50.) </a:t>
            </a:r>
            <a:r>
              <a:rPr lang="en-US" sz="1100" dirty="0"/>
              <a:t>However, research to date supports the theory that multiple mechanisms predispose, trigger, and perpetuate symptoms.</a:t>
            </a:r>
          </a:p>
          <a:p>
            <a:pPr marL="0" lvl="1"/>
            <a:endParaRPr lang="en-US" sz="1100" dirty="0"/>
          </a:p>
          <a:p>
            <a:pPr marL="155077" lvl="1" indent="-155077">
              <a:buFont typeface="Arial" panose="020B0604020202020204" pitchFamily="34" charset="0"/>
              <a:buChar char="•"/>
            </a:pPr>
            <a:r>
              <a:rPr lang="en-US" sz="1100" dirty="0">
                <a:solidFill>
                  <a:prstClr val="black"/>
                </a:solidFill>
                <a:cs typeface="Arial" charset="0"/>
              </a:rPr>
              <a:t>Co-morbidities: p</a:t>
            </a:r>
            <a:r>
              <a:rPr lang="en-US" sz="1100" dirty="0"/>
              <a:t>ainful bladder syndrome, fibromyalgia, irritable bowel syndrome, and temporomandibular disorder are significantly associated with vulvodynia</a:t>
            </a:r>
          </a:p>
          <a:p>
            <a:pPr marL="155077" lvl="1" indent="-155077">
              <a:buFont typeface="Arial" panose="020B0604020202020204" pitchFamily="34" charset="0"/>
              <a:buChar char="•"/>
            </a:pPr>
            <a:r>
              <a:rPr lang="en-US" sz="1100" dirty="0"/>
              <a:t>Genetics:</a:t>
            </a:r>
            <a:r>
              <a:rPr lang="en-US" sz="1100" baseline="0" dirty="0"/>
              <a:t> </a:t>
            </a:r>
            <a:r>
              <a:rPr lang="en-US" sz="1100" dirty="0"/>
              <a:t>Some women with vulvodynia have a genetic predisposition that</a:t>
            </a:r>
            <a:r>
              <a:rPr lang="en-US" sz="1100" baseline="0" dirty="0"/>
              <a:t> </a:t>
            </a:r>
            <a:r>
              <a:rPr lang="en-US" sz="1100" dirty="0"/>
              <a:t>increases the risk of candidiasis or other infections,</a:t>
            </a:r>
            <a:r>
              <a:rPr lang="en-US" sz="1100" baseline="0" dirty="0"/>
              <a:t> </a:t>
            </a:r>
            <a:r>
              <a:rPr lang="en-US" sz="1100" dirty="0"/>
              <a:t>prolongs inflammatory responses or affects their response to oral contraceptives</a:t>
            </a:r>
          </a:p>
          <a:p>
            <a:pPr marL="155077" lvl="1" indent="-155077">
              <a:buFont typeface="Arial" panose="020B0604020202020204" pitchFamily="34" charset="0"/>
              <a:buChar char="•"/>
            </a:pPr>
            <a:r>
              <a:rPr lang="en-US" sz="1100" dirty="0"/>
              <a:t>Hormonal factors: In some women, the use of combined hormonal contraceptives has been associated with an increased risk of vulvodynia</a:t>
            </a:r>
          </a:p>
          <a:p>
            <a:pPr marL="155077" lvl="1" indent="-155077">
              <a:buFont typeface="Arial" panose="020B0604020202020204" pitchFamily="34" charset="0"/>
              <a:buChar char="•"/>
            </a:pPr>
            <a:r>
              <a:rPr lang="en-US" sz="1100" dirty="0"/>
              <a:t>Inflammation: Based on either histologic, immunologic</a:t>
            </a:r>
            <a:r>
              <a:rPr lang="en-US" sz="1100" baseline="0" dirty="0"/>
              <a:t> or biochemical studies, </a:t>
            </a:r>
            <a:r>
              <a:rPr lang="en-US" sz="1100" dirty="0"/>
              <a:t>inflammation has</a:t>
            </a:r>
            <a:r>
              <a:rPr lang="en-US" sz="1100" baseline="0" dirty="0"/>
              <a:t> been associated with vulvodynia</a:t>
            </a:r>
            <a:r>
              <a:rPr lang="en-US" sz="1100" dirty="0"/>
              <a:t>. There is an increase in the number of mast cells and degranulated mast cells</a:t>
            </a:r>
          </a:p>
          <a:p>
            <a:pPr marL="155077" lvl="1" indent="-155077">
              <a:buFont typeface="Arial" panose="020B0604020202020204" pitchFamily="34" charset="0"/>
              <a:buChar char="•"/>
            </a:pPr>
            <a:r>
              <a:rPr lang="en-US" sz="1100" dirty="0"/>
              <a:t>Musculoskeletal: Pelvic floor overactivity is frequent</a:t>
            </a:r>
          </a:p>
          <a:p>
            <a:pPr marL="155077" lvl="1" indent="-155077">
              <a:buFont typeface="Arial" panose="020B0604020202020204" pitchFamily="34" charset="0"/>
              <a:buChar char="•"/>
            </a:pPr>
            <a:r>
              <a:rPr lang="en-US" sz="1100" dirty="0"/>
              <a:t>Neurologic mechanisms: Higher sensitivity to stimulation in non-genital areas is seen and brain imaging studies depict function changes</a:t>
            </a:r>
          </a:p>
          <a:p>
            <a:pPr marL="155077" lvl="1" indent="-155077">
              <a:buFont typeface="Arial" panose="020B0604020202020204" pitchFamily="34" charset="0"/>
              <a:buChar char="•"/>
            </a:pPr>
            <a:r>
              <a:rPr lang="en-US" sz="1100" dirty="0"/>
              <a:t>Neuroproliferation: Increase in the density of nerve endings in the vestibule (ie, nociceptors with increased density of the vanilloid receptor VR1) leading to increased sensitivity</a:t>
            </a:r>
          </a:p>
          <a:p>
            <a:pPr marL="155077" lvl="1" indent="-155077">
              <a:buFont typeface="Arial" panose="020B0604020202020204" pitchFamily="34" charset="0"/>
              <a:buChar char="•"/>
            </a:pPr>
            <a:r>
              <a:rPr lang="en-US" sz="1100" dirty="0"/>
              <a:t>Psychosocial factors: Anxiety, depression, childhood victimization, posttraumatic stress, and mood or anxiety disorder</a:t>
            </a:r>
          </a:p>
          <a:p>
            <a:pPr marL="155077" lvl="1" indent="-155077">
              <a:buFont typeface="Arial" panose="020B0604020202020204" pitchFamily="34" charset="0"/>
              <a:buChar char="•"/>
            </a:pPr>
            <a:r>
              <a:rPr lang="en-US" sz="1100" dirty="0"/>
              <a:t>Structural defects: There are reports that r</a:t>
            </a:r>
            <a:r>
              <a:rPr lang="en-US" sz="1100" baseline="0" dirty="0"/>
              <a:t>epair of pelvic floor prolapse is associated with the resolution of vulvodynia</a:t>
            </a:r>
          </a:p>
          <a:p>
            <a:endParaRPr lang="en-US" sz="1000"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26</a:t>
            </a:fld>
            <a:endParaRPr lang="en-US" dirty="0"/>
          </a:p>
        </p:txBody>
      </p:sp>
    </p:spTree>
    <p:extLst>
      <p:ext uri="{BB962C8B-B14F-4D97-AF65-F5344CB8AC3E}">
        <p14:creationId xmlns:p14="http://schemas.microsoft.com/office/powerpoint/2010/main" val="472349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understanding of the pathophysiologic mechanisms of vulvodynia is in its infancy. This diagram compares the mechanisms of normal pain transmission to the proposed pathophysiologic transmission of pain in women with vulvodynia. It is likely that different mechanisms, influenced by several predisposing, triggering, and maintaining factors, as well as genetic and environmental factors, will be identified.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27</a:t>
            </a:fld>
            <a:endParaRPr lang="en-US" dirty="0"/>
          </a:p>
        </p:txBody>
      </p:sp>
    </p:spTree>
    <p:extLst>
      <p:ext uri="{BB962C8B-B14F-4D97-AF65-F5344CB8AC3E}">
        <p14:creationId xmlns:p14="http://schemas.microsoft.com/office/powerpoint/2010/main" val="515457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possible pathophysiologic mechanism of vestibulodynia is neuroproliferation. A special nerve fiber staining, PGP 9.5, was used to depict small nerve fibers in patients with vestibulodynia and women without vestibulodynia undergoing vestibular biopsy for other conditions. Subepithelial and intraepithelial nerve fibers were detected only in patients with vestibulodynia. The fibers penetrated the basal membrane and continued vertically for more than half the distance to the epithelial surface. Branching of the nerve fibers within the epithelium was rarely seen (Bornstein 1997, Bornstein 2008).</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28</a:t>
            </a:fld>
            <a:endParaRPr lang="en-US" dirty="0"/>
          </a:p>
        </p:txBody>
      </p:sp>
    </p:spTree>
    <p:extLst>
      <p:ext uri="{BB962C8B-B14F-4D97-AF65-F5344CB8AC3E}">
        <p14:creationId xmlns:p14="http://schemas.microsoft.com/office/powerpoint/2010/main" val="549075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vestibulodynia, there is frequently an increase in mast cell number and activity. In Bornstein</a:t>
            </a:r>
            <a:r>
              <a:rPr lang="en-US" baseline="0" dirty="0"/>
              <a:t> et al, </a:t>
            </a:r>
            <a:r>
              <a:rPr lang="en-US" dirty="0"/>
              <a:t>mast cells, stained by Giemsa, showed degranulation. The discharged granules contained</a:t>
            </a:r>
            <a:r>
              <a:rPr lang="fi-FI" dirty="0"/>
              <a:t> tryptase, histamine, serotonin,</a:t>
            </a:r>
            <a:r>
              <a:rPr lang="en-US" dirty="0"/>
              <a:t> bradykinin, heparanase, nerve growth factor, etc. Some of these enzymes may participate in the pathogenesis of vestibulodynia (Bornstein 2004).</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29</a:t>
            </a:fld>
            <a:endParaRPr lang="en-US" dirty="0"/>
          </a:p>
        </p:txBody>
      </p:sp>
    </p:spTree>
    <p:extLst>
      <p:ext uri="{BB962C8B-B14F-4D97-AF65-F5344CB8AC3E}">
        <p14:creationId xmlns:p14="http://schemas.microsoft.com/office/powerpoint/2010/main" val="707553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3</a:t>
            </a:fld>
            <a:endParaRPr lang="en-US" dirty="0"/>
          </a:p>
        </p:txBody>
      </p:sp>
    </p:spTree>
    <p:extLst>
      <p:ext uri="{BB962C8B-B14F-4D97-AF65-F5344CB8AC3E}">
        <p14:creationId xmlns:p14="http://schemas.microsoft.com/office/powerpoint/2010/main" val="839223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30</a:t>
            </a:fld>
            <a:endParaRPr lang="en-US" dirty="0"/>
          </a:p>
        </p:txBody>
      </p:sp>
    </p:spTree>
    <p:extLst>
      <p:ext uri="{BB962C8B-B14F-4D97-AF65-F5344CB8AC3E}">
        <p14:creationId xmlns:p14="http://schemas.microsoft.com/office/powerpoint/2010/main" val="646331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1162" y="3405553"/>
            <a:ext cx="8229600" cy="3671522"/>
          </a:xfrm>
        </p:spPr>
        <p:txBody>
          <a:bodyPr/>
          <a:lstStyle/>
          <a:p>
            <a:pPr eaLnBrk="0" fontAlgn="base" hangingPunct="0">
              <a:spcBef>
                <a:spcPct val="30000"/>
              </a:spcBef>
              <a:spcAft>
                <a:spcPct val="0"/>
              </a:spcAft>
              <a:defRPr/>
            </a:pPr>
            <a:r>
              <a:rPr lang="en-US" sz="800" dirty="0"/>
              <a:t>Preliminary findings of research on factors associated with the risk of developing vulvodynia indicate that there may be multiple risk factors involved, but larger studies are needed to confirm these findings. Multiple studies suggest that vulvodynia patients experience more frequent vaginal infections; however, in most cases, prior vaginal infections were either self-reported or unconfirmed by the treating clinician. Research demonstrates that patients and clinicians are poor at accurately diagnosing vaginal infections (Ferris 1996, Ferris 2002, Ledger 2004, Schwiertz 2006). The only population-based case-control study to date</a:t>
            </a:r>
            <a:r>
              <a:rPr lang="en-US" sz="800" baseline="0" dirty="0"/>
              <a:t> that </a:t>
            </a:r>
            <a:r>
              <a:rPr lang="en-US" sz="800" dirty="0"/>
              <a:t>compared the frequency of self-reported urogenital infections before the onset of vulvar pain demonstrated that a history of genital warts (OR 3.4), trichomoniasis (OR 5.7), urinary tract infection (OR 2.0), or yeast infection (OR 2.1) was associated with increased risk of vulvodynia. The researchers also found that women with multiple infections prior to the onset of vulvar pain were at highest risk; a combination of urinary tract infection and sexually</a:t>
            </a:r>
            <a:r>
              <a:rPr lang="en-US" sz="800" baseline="0" dirty="0"/>
              <a:t> transmitted infections (</a:t>
            </a:r>
            <a:r>
              <a:rPr lang="en-US" sz="800" dirty="0"/>
              <a:t>STIs) was associated with a 10-fold higher risk (Nguyen 2009). Recent pathophysiologic studies have demonstrated a relationship between vulvodynia and </a:t>
            </a:r>
            <a:r>
              <a:rPr lang="en-US" sz="800" i="1" dirty="0"/>
              <a:t>Candida albicans </a:t>
            </a:r>
            <a:r>
              <a:rPr lang="en-US" sz="800" dirty="0"/>
              <a:t>(Babula 2004, Foster 2007, Ramirez De Knott 2005, Farmer 2011). </a:t>
            </a:r>
          </a:p>
          <a:p>
            <a:pPr>
              <a:defRPr/>
            </a:pPr>
            <a:r>
              <a:rPr lang="en-US" sz="800" dirty="0"/>
              <a:t> </a:t>
            </a:r>
          </a:p>
          <a:p>
            <a:pPr>
              <a:defRPr/>
            </a:pPr>
            <a:r>
              <a:rPr lang="en-US" sz="800" dirty="0"/>
              <a:t>Research to date appears to implicate oral contraceptive (OC) use in the development and/or maintenance of vulvodynia in some subgroups. Some clinicians propose that the use of OCs, particularly at an early age, down-regulates estrogen receptors in the vulvovaginal tissue, causing the vestibular epithelium to become thin and fragile. In a study of women using Yasmin, Battaglia (2012) found decreased labial thickness, introital area, frequency of intercourse and orgasm during intercourse, as well as increased pain with intercourse and pulsatility index of the dorsal clitoral and posterior labial arteries. In another study, quantitative sensory testing of the vestibular mucosa in healthy women revealed significantly lower mechanical pain thresholds in the OC group, with the most sensitivity in the posterior vestibule. The investigators concluded that OCs may induce increased sensitivity in the vestibular mucosa in healthy women, possibly contributing to the development of vulvodynia (Bohm-Starke 2004). Heddini (2012) found that provoked vestibulodynia patients carrying a polymorphism in the guanosine triphosphate cyclohydrolase (GCH1) gene and using OCs had higher pain sensitivity compared to non-carriers. Several studies have demonstrated increased risk in this patient population (Sjoberg 1997, Greenstein 2007, Bazin 1994, Bouchard 2002), although a population-based study did not (Harlow 2008).   </a:t>
            </a:r>
          </a:p>
          <a:p>
            <a:pPr>
              <a:defRPr/>
            </a:pPr>
            <a:endParaRPr lang="en-US" sz="800" dirty="0"/>
          </a:p>
          <a:p>
            <a:pPr>
              <a:defRPr/>
            </a:pPr>
            <a:r>
              <a:rPr lang="en-US" sz="800" dirty="0"/>
              <a:t>Other risk factors reported in the literature include a history of allergies (Harlow 2009); vulvar dermatoses (Coombs 2011); autoimmune disease (Driul 2011) and an altered immuno-inflammatory response (Breshears 2011); early age of menarche (Harlow 2001); dysmenorrhea (Granot 2004); difficulty or severe pain with first tampon use (Harlow 2003, Landry 2009, Legocki 2011); early age of first intercourse (Bazin 1994, Berglund 2002); pain with first intercourse (Legocki 2011); pain with/after sex (Reed 2012); nulliparity (Edgardh 2007); childhood nocturnal enuresis (Greenstein 2005); urinary burning (Reed 2012); nocturnal urination, pain with wiping, and bike riding (Legocki 2011); genetic variability (Babula 2008, Foster 2004, Gerber 2003, Jeremias 2000, Lev-Sagie 2009) and altered gene expression, particularly in genes implicated in osteoarthritis (Breshears 2011) and with an altered immuno-inflammatory response (Bornstein 2004, Bornstein 2008, Foster 1997, Foster 2007, Gerber 2002, Harlow 2009, Lev-Sagie 2009); and chronic pain in other areas of the body (Falik-Zaccai 2011, Arnold 2006, Heddini 2012). (See differential diagnosis references.) </a:t>
            </a:r>
          </a:p>
          <a:p>
            <a:pPr>
              <a:defRPr/>
            </a:pPr>
            <a:endParaRPr lang="en-US" sz="800" dirty="0"/>
          </a:p>
          <a:p>
            <a:pPr>
              <a:defRPr/>
            </a:pPr>
            <a:r>
              <a:rPr lang="en-US" sz="800" dirty="0"/>
              <a:t>Although one study supports some degree of association (Harlow 2005), several studies have refuted the notion that prior sexual and/or physical abuse is a risk factor for vulvodynia (Dalton 2002, Plante 2008, Edwards 1997, Reed 2000). Khandker (2011) is the only population-based epidemiological study to demonstrate antecedent depression and anxiety as risk factors for vulvodynia. Plante (2008) demonstrated that women with vulvodynia reported more adverse life experiences. See Bohm-Starke 2010 for additional information.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31</a:t>
            </a:fld>
            <a:endParaRPr lang="en-US" dirty="0"/>
          </a:p>
        </p:txBody>
      </p:sp>
    </p:spTree>
    <p:extLst>
      <p:ext uri="{BB962C8B-B14F-4D97-AF65-F5344CB8AC3E}">
        <p14:creationId xmlns:p14="http://schemas.microsoft.com/office/powerpoint/2010/main" val="769217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International</a:t>
            </a:r>
            <a:r>
              <a:rPr lang="en-US" baseline="0" dirty="0"/>
              <a:t> Society for the Study of Vulvovaginal Disease (</a:t>
            </a:r>
            <a:r>
              <a:rPr lang="en-US" dirty="0"/>
              <a:t>ISSVD) (Bornstein 2016), k</a:t>
            </a:r>
            <a:r>
              <a:rPr lang="en-US" baseline="0" dirty="0"/>
              <a:t>nown causes of chronic vulvar pain are: </a:t>
            </a:r>
            <a:r>
              <a:rPr lang="en-US" dirty="0"/>
              <a:t>(1) infectious, (2) inflammatory, (3) neoplastic, (4) traumatic, (5) iatrogenic</a:t>
            </a:r>
            <a:r>
              <a:rPr lang="en-US" baseline="0" dirty="0"/>
              <a:t>, (6) hormonal deficiencies, </a:t>
            </a:r>
            <a:r>
              <a:rPr lang="en-US" dirty="0"/>
              <a:t>or (7) neurologic. If the </a:t>
            </a:r>
            <a:r>
              <a:rPr lang="en-US" baseline="0" dirty="0"/>
              <a:t>cause is unknown, it is classified as vulvodynia. </a:t>
            </a:r>
            <a:r>
              <a:rPr lang="en-US" dirty="0"/>
              <a:t>Conditions falling into the first</a:t>
            </a:r>
            <a:r>
              <a:rPr lang="en-US" baseline="0" dirty="0"/>
              <a:t> 7 </a:t>
            </a:r>
            <a:r>
              <a:rPr lang="en-US" dirty="0"/>
              <a:t>categories must be ruled out prior to making a diagnosis of vulvodynia. Examples of some of these prevalent conditions follow, with references to journal articles that provide information on diagnosis and treatment</a:t>
            </a:r>
            <a:r>
              <a:rPr lang="en-US" baseline="0" dirty="0"/>
              <a:t> since t</a:t>
            </a:r>
            <a:r>
              <a:rPr lang="en-US" dirty="0"/>
              <a:t>his is beyond the scope of the current program.</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32</a:t>
            </a:fld>
            <a:endParaRPr lang="en-US" dirty="0"/>
          </a:p>
        </p:txBody>
      </p:sp>
    </p:spTree>
    <p:extLst>
      <p:ext uri="{BB962C8B-B14F-4D97-AF65-F5344CB8AC3E}">
        <p14:creationId xmlns:p14="http://schemas.microsoft.com/office/powerpoint/2010/main" val="1176580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dirty="0"/>
              <a:t>The image on the left is a vaginal smear identifying </a:t>
            </a:r>
            <a:r>
              <a:rPr lang="en-US" i="1" dirty="0"/>
              <a:t>Candida albicans,</a:t>
            </a:r>
            <a:r>
              <a:rPr lang="en-US" dirty="0"/>
              <a:t> using a gram stain technique. In-office diagnosis can be made with microscopy</a:t>
            </a:r>
            <a:r>
              <a:rPr lang="en-US" baseline="0" dirty="0"/>
              <a:t> </a:t>
            </a:r>
            <a:r>
              <a:rPr lang="en-US" dirty="0"/>
              <a:t>using a potassium hydroxide prep, and vaginal culture can be used for speciation and sensitivity. </a:t>
            </a:r>
            <a:r>
              <a:rPr lang="en-US" i="1" dirty="0"/>
              <a:t>C. albicans</a:t>
            </a:r>
            <a:r>
              <a:rPr lang="en-US" dirty="0"/>
              <a:t> is a component of the normal flora in many women. Under certain conditions, such as a hormone imbalance, antibiotic treatment, or transient localized immune suppression, </a:t>
            </a:r>
            <a:r>
              <a:rPr lang="en-US" i="1" dirty="0"/>
              <a:t>C. albicans</a:t>
            </a:r>
            <a:r>
              <a:rPr lang="en-US" dirty="0"/>
              <a:t> can multiply, resulting in a symptomatic condition known as vulvovaginal candidiasis</a:t>
            </a:r>
            <a:r>
              <a:rPr lang="en-US" i="1" dirty="0"/>
              <a:t>. </a:t>
            </a:r>
            <a:r>
              <a:rPr lang="en-US" dirty="0"/>
              <a:t>Recent studies have implicated recurrent or chronic vulvovaginal candidiasis as a causative factor in vulvodynia. </a:t>
            </a:r>
          </a:p>
          <a:p>
            <a:pPr>
              <a:lnSpc>
                <a:spcPct val="80000"/>
              </a:lnSpc>
              <a:defRPr/>
            </a:pPr>
            <a:endParaRPr lang="en-US" dirty="0"/>
          </a:p>
          <a:p>
            <a:pPr>
              <a:lnSpc>
                <a:spcPct val="80000"/>
              </a:lnSpc>
              <a:defRPr/>
            </a:pPr>
            <a:r>
              <a:rPr lang="en-US" dirty="0"/>
              <a:t>It should be noted that the microbiome of the vagina is very complex and many species of bacteria, which may be considered pathogens in other parts of the body, are not pathogens in the vagina. Bacterial species such as Group</a:t>
            </a:r>
            <a:r>
              <a:rPr lang="en-US" baseline="0" dirty="0"/>
              <a:t> b strep</a:t>
            </a:r>
            <a:r>
              <a:rPr lang="en-US" dirty="0"/>
              <a:t>, </a:t>
            </a:r>
            <a:r>
              <a:rPr lang="en-US" i="1" dirty="0"/>
              <a:t>Klebsiella</a:t>
            </a:r>
            <a:r>
              <a:rPr lang="en-US" dirty="0"/>
              <a:t>, and </a:t>
            </a:r>
            <a:r>
              <a:rPr lang="en-US" i="1" dirty="0"/>
              <a:t>Escherichia coli </a:t>
            </a:r>
            <a:r>
              <a:rPr lang="en-US" dirty="0"/>
              <a:t>are common in the vagina and should not be treated. </a:t>
            </a:r>
            <a:r>
              <a:rPr lang="en-US" dirty="0">
                <a:solidFill>
                  <a:srgbClr val="FF0000"/>
                </a:solidFill>
              </a:rPr>
              <a:t> </a:t>
            </a:r>
            <a:endParaRPr lang="en-US" dirty="0"/>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33</a:t>
            </a:fld>
            <a:endParaRPr lang="en-US" dirty="0"/>
          </a:p>
        </p:txBody>
      </p:sp>
    </p:spTree>
    <p:extLst>
      <p:ext uri="{BB962C8B-B14F-4D97-AF65-F5344CB8AC3E}">
        <p14:creationId xmlns:p14="http://schemas.microsoft.com/office/powerpoint/2010/main" val="2021586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dirty="0"/>
              <a:t>The image on the left is a phase contrast wet mount micrograph of a vaginal discharge revealing the presence of </a:t>
            </a:r>
            <a:r>
              <a:rPr lang="en-US" i="1" dirty="0"/>
              <a:t>Trichomonas vaginalis</a:t>
            </a:r>
            <a:r>
              <a:rPr lang="en-US" dirty="0"/>
              <a:t> protozoa. Trichomoniasis is an STI that causes itching, irritation and abnormal discharge. </a:t>
            </a:r>
          </a:p>
          <a:p>
            <a:pPr>
              <a:lnSpc>
                <a:spcPct val="80000"/>
              </a:lnSpc>
              <a:defRPr/>
            </a:pPr>
            <a:endParaRPr lang="en-US" dirty="0"/>
          </a:p>
          <a:p>
            <a:pPr>
              <a:lnSpc>
                <a:spcPct val="80000"/>
              </a:lnSpc>
              <a:defRPr/>
            </a:pPr>
            <a:r>
              <a:rPr lang="en-US" dirty="0"/>
              <a:t>As seen on the right, genital herpes simplex (virus 1 or 2) infection typically presents as one or more blisters on or around the genitals or rectum. The blisters break, leaving tender ulcers that may take 2 to 4 weeks to heal the first time they occur. Frequently, genital herpes presents with more subtle signs, such as a small fissure or break in the skin. Viral shedding can also occur in the absence of visible manifestation.</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34</a:t>
            </a:fld>
            <a:endParaRPr lang="en-US" dirty="0"/>
          </a:p>
        </p:txBody>
      </p:sp>
    </p:spTree>
    <p:extLst>
      <p:ext uri="{BB962C8B-B14F-4D97-AF65-F5344CB8AC3E}">
        <p14:creationId xmlns:p14="http://schemas.microsoft.com/office/powerpoint/2010/main" val="682784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Lichen sclerosus (LS) is a chronic inflammatory condition of the vulva, most likely of autoimmune etiology. Both photos show cases of LS, but the photo on the left shows a severe case with a whitish color, itching, and fragile skin that may bruise or tear with contact or sexual intercourse. Diagnosis should be confirmed with vulvar skin biopsy evaluated by a dermatopathologist prior to initiating treatment with ultra-potent topical corticosteroids. </a:t>
            </a:r>
          </a:p>
        </p:txBody>
      </p:sp>
      <p:sp>
        <p:nvSpPr>
          <p:cNvPr id="4" name="Slide Number Placeholder 3"/>
          <p:cNvSpPr>
            <a:spLocks noGrp="1"/>
          </p:cNvSpPr>
          <p:nvPr>
            <p:ph type="sldNum" sz="quarter" idx="10"/>
          </p:nvPr>
        </p:nvSpPr>
        <p:spPr/>
        <p:txBody>
          <a:bodyPr/>
          <a:lstStyle/>
          <a:p>
            <a:fld id="{376D9038-CC1A-C343-A76D-1C635FE052E1}" type="slidenum">
              <a:rPr lang="en-US" smtClean="0"/>
              <a:pPr/>
              <a:t>35</a:t>
            </a:fld>
            <a:endParaRPr lang="en-US" dirty="0"/>
          </a:p>
        </p:txBody>
      </p:sp>
    </p:spTree>
    <p:extLst>
      <p:ext uri="{BB962C8B-B14F-4D97-AF65-F5344CB8AC3E}">
        <p14:creationId xmlns:p14="http://schemas.microsoft.com/office/powerpoint/2010/main" val="294066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Erosive lichen planus is another autoimmune skin disorder that can affect the vulva.</a:t>
            </a:r>
            <a:r>
              <a:rPr lang="en-US" baseline="0" dirty="0"/>
              <a:t> </a:t>
            </a:r>
            <a:r>
              <a:rPr lang="en-US" dirty="0"/>
              <a:t>As seen in these photos, lichen planus typically presents with white irregular lines and deep red areas of painful erosions.</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36</a:t>
            </a:fld>
            <a:endParaRPr lang="en-US" dirty="0"/>
          </a:p>
        </p:txBody>
      </p:sp>
    </p:spTree>
    <p:extLst>
      <p:ext uri="{BB962C8B-B14F-4D97-AF65-F5344CB8AC3E}">
        <p14:creationId xmlns:p14="http://schemas.microsoft.com/office/powerpoint/2010/main" val="1972343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5764" y="3405553"/>
            <a:ext cx="7240397" cy="3104784"/>
          </a:xfrm>
        </p:spPr>
        <p:txBody>
          <a:bodyPr/>
          <a:lstStyle/>
          <a:p>
            <a:pPr>
              <a:defRPr/>
            </a:pPr>
            <a:r>
              <a:rPr lang="en-US" dirty="0"/>
              <a:t>The photo on the left shows nondescript redness in a woman who has an irritant contact dermatitis from using a harsh soap. </a:t>
            </a:r>
            <a:r>
              <a:rPr lang="en-US" dirty="0">
                <a:solidFill>
                  <a:srgbClr val="000000"/>
                </a:solidFill>
              </a:rPr>
              <a:t>Contact dermatitis is a rash resulting from the skin’s reaction to an external substance (eg, ointments, soaps, detergents, dyes or sanitary pads). </a:t>
            </a:r>
            <a:r>
              <a:rPr lang="en-US" dirty="0"/>
              <a:t>The rash may occur suddenly with blisters, itching, and weeping or it may be of slower onset with redness, burning, and some swelling. </a:t>
            </a:r>
            <a:r>
              <a:rPr lang="en-US" dirty="0">
                <a:solidFill>
                  <a:srgbClr val="000000"/>
                </a:solidFill>
              </a:rPr>
              <a:t>There are 2</a:t>
            </a:r>
            <a:r>
              <a:rPr lang="en-US" baseline="0" dirty="0">
                <a:solidFill>
                  <a:srgbClr val="000000"/>
                </a:solidFill>
              </a:rPr>
              <a:t> </a:t>
            </a:r>
            <a:r>
              <a:rPr lang="en-US" dirty="0">
                <a:solidFill>
                  <a:srgbClr val="000000"/>
                </a:solidFill>
              </a:rPr>
              <a:t>types of contact dermatitis: irritant and allergic. Irritant dermatitis is the most common type causing burning, rawness, and/or irritation. Allergic dermatitis may be mild, with simply m</a:t>
            </a:r>
            <a:r>
              <a:rPr lang="en-US" dirty="0"/>
              <a:t>inor redness, swelling, and itching or severe, with blistering, bright red swelling, and severe discomfort.  </a:t>
            </a:r>
            <a:r>
              <a:rPr lang="en-US" dirty="0">
                <a:solidFill>
                  <a:srgbClr val="000000"/>
                </a:solidFill>
              </a:rPr>
              <a:t>  </a:t>
            </a:r>
          </a:p>
          <a:p>
            <a:pPr>
              <a:defRPr/>
            </a:pPr>
            <a:endParaRPr lang="en-US" dirty="0"/>
          </a:p>
          <a:p>
            <a:pPr>
              <a:defRPr/>
            </a:pPr>
            <a:r>
              <a:rPr lang="en-US" dirty="0"/>
              <a:t>The primary symptom of lichen simplex chronicus (also known</a:t>
            </a:r>
            <a:r>
              <a:rPr lang="en-US" baseline="0" dirty="0"/>
              <a:t> as </a:t>
            </a:r>
            <a:r>
              <a:rPr lang="en-US" dirty="0"/>
              <a:t>eczema, atopic dermatitis, neurodermatitis) is itching. Pain and skin abnormalities result from rubbing or scratching, as can be seen from the rubbed and thickened skin in this photo. Lichen simplex chronicus frequently starts because of chronic inflammation from chronic/recurrent candidiasis, recurrent exposure to an irritant and/or allergen, or, less commonly, vulvar intraepithelial neoplasia (VIN). This chronic inflammation causes an itch-scratch cycle that leads to lichen simplex chronicus. Treatment consists of treating the infectious organism or removal of the allergen or irritant exposure. Application of ice and an antihistamine or tricyclic antidepressant are then used to stop the pruritus to break the itch-scratch cycle. Lastly, a potent topical corticosteroid is used to reduce the inflammation.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37</a:t>
            </a:fld>
            <a:endParaRPr lang="en-US" dirty="0"/>
          </a:p>
        </p:txBody>
      </p:sp>
    </p:spTree>
    <p:extLst>
      <p:ext uri="{BB962C8B-B14F-4D97-AF65-F5344CB8AC3E}">
        <p14:creationId xmlns:p14="http://schemas.microsoft.com/office/powerpoint/2010/main" val="207172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photos show vulvas with squamous cell carcinoma (SCC) on a background of LS. SCC can develop in 3%</a:t>
            </a:r>
            <a:r>
              <a:rPr lang="en-US" baseline="0" dirty="0"/>
              <a:t> to </a:t>
            </a:r>
            <a:r>
              <a:rPr lang="en-US" dirty="0"/>
              <a:t>5% of women with LS. An additional cause of vulvar SCC is human</a:t>
            </a:r>
            <a:r>
              <a:rPr lang="en-US" baseline="0" dirty="0"/>
              <a:t> papillomavirus (</a:t>
            </a:r>
            <a:r>
              <a:rPr lang="en-US" dirty="0"/>
              <a:t>HPV) infection, which can cause vulvar intraepithelial neoplasia and then progress to SCC. Additionally, melanoma and Paget disease can occur on the vulva. Therefore, in any patient with persistent ulceration, a mass, or irregular pigmented lesion, the clinician should perform a vulvar biopsy to rule out malignancy.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38</a:t>
            </a:fld>
            <a:endParaRPr lang="en-US" dirty="0"/>
          </a:p>
        </p:txBody>
      </p:sp>
    </p:spTree>
    <p:extLst>
      <p:ext uri="{BB962C8B-B14F-4D97-AF65-F5344CB8AC3E}">
        <p14:creationId xmlns:p14="http://schemas.microsoft.com/office/powerpoint/2010/main" val="742244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39</a:t>
            </a:fld>
            <a:endParaRPr lang="en-US" dirty="0"/>
          </a:p>
        </p:txBody>
      </p:sp>
    </p:spTree>
    <p:extLst>
      <p:ext uri="{BB962C8B-B14F-4D97-AF65-F5344CB8AC3E}">
        <p14:creationId xmlns:p14="http://schemas.microsoft.com/office/powerpoint/2010/main" val="80032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27075">
              <a:defRPr/>
            </a:pPr>
            <a:r>
              <a:rPr lang="en-US" dirty="0"/>
              <a:t>What we now refer to as “vulvodynia” was first documented in medical texts in 1880, although some believe that the condition may have been described as far back as the 1</a:t>
            </a:r>
            <a:r>
              <a:rPr lang="en-US" baseline="30000" dirty="0"/>
              <a:t>st</a:t>
            </a:r>
            <a:r>
              <a:rPr lang="en-US" dirty="0"/>
              <a:t> century (McElhiney 2006). Vulvodynia was described as “supersensitiveness of the vulva” and “a fruitful source of dyspareunia,” before mention of the condition disappeared from medical texts for 5 decades.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4</a:t>
            </a:fld>
            <a:endParaRPr lang="en-US" dirty="0"/>
          </a:p>
        </p:txBody>
      </p:sp>
    </p:spTree>
    <p:extLst>
      <p:ext uri="{BB962C8B-B14F-4D97-AF65-F5344CB8AC3E}">
        <p14:creationId xmlns:p14="http://schemas.microsoft.com/office/powerpoint/2010/main" val="375490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40</a:t>
            </a:fld>
            <a:endParaRPr lang="en-US" dirty="0"/>
          </a:p>
        </p:txBody>
      </p:sp>
    </p:spTree>
    <p:extLst>
      <p:ext uri="{BB962C8B-B14F-4D97-AF65-F5344CB8AC3E}">
        <p14:creationId xmlns:p14="http://schemas.microsoft.com/office/powerpoint/2010/main" val="387024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41</a:t>
            </a:fld>
            <a:endParaRPr lang="en-US" dirty="0"/>
          </a:p>
        </p:txBody>
      </p:sp>
    </p:spTree>
    <p:extLst>
      <p:ext uri="{BB962C8B-B14F-4D97-AF65-F5344CB8AC3E}">
        <p14:creationId xmlns:p14="http://schemas.microsoft.com/office/powerpoint/2010/main" val="1683625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MRI on the left shows a Tarlov cyst, a cerebrospinal fluid (CSF)-filled sac located in the spinal canal at the S1-S4 region of the spinal cord. Patients with Tarlov cysts are usually asymptomatic, but some do experience radiating pelvic and urogenital pain, persistent</a:t>
            </a:r>
            <a:r>
              <a:rPr lang="en-US" baseline="0" dirty="0"/>
              <a:t> genital arousal disorder (PGAD), </a:t>
            </a:r>
            <a:r>
              <a:rPr lang="en-US" dirty="0"/>
              <a:t>sexual dysfunction, and bladder dysfunction, among other symptoms.</a:t>
            </a:r>
          </a:p>
          <a:p>
            <a:endParaRPr lang="en-US" dirty="0"/>
          </a:p>
          <a:p>
            <a:r>
              <a:rPr lang="en-US" dirty="0"/>
              <a:t>The image on the right shows a labral hip tear, which can refer pain to the urogenital region.</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42</a:t>
            </a:fld>
            <a:endParaRPr lang="en-US" dirty="0"/>
          </a:p>
        </p:txBody>
      </p:sp>
    </p:spTree>
    <p:extLst>
      <p:ext uri="{BB962C8B-B14F-4D97-AF65-F5344CB8AC3E}">
        <p14:creationId xmlns:p14="http://schemas.microsoft.com/office/powerpoint/2010/main" val="9975795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More than 130 million women across the world have undergone femal</a:t>
            </a:r>
            <a:r>
              <a:rPr lang="en-US" i="0" dirty="0"/>
              <a:t>e genital cutting (FGC)</a:t>
            </a:r>
            <a:r>
              <a:rPr lang="en-US" i="0" baseline="0" dirty="0"/>
              <a:t> and in some countries prevalence of FGC is greater than 85% (UNICEF 2014).</a:t>
            </a:r>
          </a:p>
          <a:p>
            <a:endParaRPr lang="en-US" i="0" baseline="0" dirty="0"/>
          </a:p>
          <a:p>
            <a:r>
              <a:rPr lang="en-US" i="0" baseline="0" dirty="0"/>
              <a:t>Perineal trauma from a poorly healed or poorly repaired laceration or episiotomy may cause chronic vulvar pain or recurrent tearing (and pain) during intercourse. A recent review showed that 12.8% of women experience chronic vulvar pain at least 5 months after episiotomy (Turmo 2015).</a:t>
            </a:r>
          </a:p>
          <a:p>
            <a:endParaRPr lang="en-US" baseline="0" dirty="0"/>
          </a:p>
          <a:p>
            <a:r>
              <a:rPr lang="en-US" baseline="0" dirty="0"/>
              <a:t>Lastly, straddle injuries (most commonly from bicycles or falls from climbing) or injuries to the pelvis from motor vehicle accidents are uncommonly the cause of persistent vulvar pain.  </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43</a:t>
            </a:fld>
            <a:endParaRPr lang="en-US" dirty="0"/>
          </a:p>
        </p:txBody>
      </p:sp>
    </p:spTree>
    <p:extLst>
      <p:ext uri="{BB962C8B-B14F-4D97-AF65-F5344CB8AC3E}">
        <p14:creationId xmlns:p14="http://schemas.microsoft.com/office/powerpoint/2010/main" val="1534652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5764" y="3405553"/>
            <a:ext cx="7240397" cy="3485784"/>
          </a:xfrm>
        </p:spPr>
        <p:txBody>
          <a:bodyPr/>
          <a:lstStyle/>
          <a:p>
            <a:r>
              <a:rPr lang="en-US" sz="1100" dirty="0"/>
              <a:t>It has been recognized for decades that the tissues of the vulva and vagina are both responsive and dependent on sex steroids (hormones) for proper health and function. These sex steroids exert their effects through the nuclear receptors of estrogen, progesterone, androgen and glucocorticoid.</a:t>
            </a:r>
            <a:r>
              <a:rPr lang="en-US" sz="1100" baseline="30000" dirty="0"/>
              <a:t> </a:t>
            </a:r>
            <a:r>
              <a:rPr lang="en-US" sz="1100" dirty="0"/>
              <a:t>The hormone receptors are abundant in the epithelium of the outer vulva, endothelium of the vestibule, and mesothelium of the vagina. In addition, these hormone receptors are also found in high concentration in the deeper tissues of the vulva and vagina, including the glands and connective tissue, and adjacent to blood vessels and nerves. The hormones bind to the hormone receptors, which then leads to transcription and production of proteins that are essential for genital health and normal sexual function. Conversely, a deficiency in the sex steroids leads to dysfunction and, frequently, dyspareunia. It has been very well documented that a deficiency in circulating estrogen leads to anatomic and physiologic changes in the vagina. Anatomic changes include reduced collagen density and hyalinization, decreased elastin, thinning of the epithelium, altered appearance and function of smooth muscle cells, increased density of connective tissue, and fewer blood vessels. The labia minora thin and regress, the vestibule retracts, and the hymenal carunculae involute and lose elasticity. The urethral meatus appears prominent relative to the vestibule and becomes vulnerable to physical irritation and trauma. Physiologic changes result in reduced vaginal blood flow, diminished lubrication, decreased flexibility and elasticity of the vaginal vault, and increased vaginal pH. Furthermore, decreases in vaginal tissue strength and increased friability may predispose to epithelial damage with penetrative sexual activity, leading to pain, burning, tearing, irritation, and post-coital bleeding. Epithelial thinning with decreased glycogenated superficial cells leads to changes in vaginal flora and loss of lactobacilli, increased pH, and a change in the microbiome.</a:t>
            </a:r>
            <a:r>
              <a:rPr lang="en-US" sz="1100" baseline="30000" dirty="0"/>
              <a:t> </a:t>
            </a:r>
            <a:r>
              <a:rPr lang="en-US" sz="1100" dirty="0"/>
              <a:t>More recently, it has become apparent that deficiency in circulating free testosterone also adversely affects the tissues of the vulva and vagina. Decreased levels of androgens are associated with decreased mucinification, decreased nerve fiber density, and decreased vasodilation.</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44</a:t>
            </a:fld>
            <a:endParaRPr lang="en-US" dirty="0"/>
          </a:p>
        </p:txBody>
      </p:sp>
    </p:spTree>
    <p:extLst>
      <p:ext uri="{BB962C8B-B14F-4D97-AF65-F5344CB8AC3E}">
        <p14:creationId xmlns:p14="http://schemas.microsoft.com/office/powerpoint/2010/main" val="16984492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seen in these photographs, women who receive adjuvant endocrine therapy after the diagnosis of breast cancer</a:t>
            </a:r>
            <a:r>
              <a:rPr lang="en-US" dirty="0"/>
              <a:t> (</a:t>
            </a:r>
            <a:r>
              <a:rPr lang="en-US" baseline="0" dirty="0"/>
              <a:t>with an aromatase inhibitor or Tamoxifen), have a significant increase in dyspareunia (Baumgart 2013). </a:t>
            </a:r>
          </a:p>
          <a:p>
            <a:endParaRPr lang="en-US" baseline="0" dirty="0"/>
          </a:p>
          <a:p>
            <a:r>
              <a:rPr lang="en-US" baseline="0" dirty="0"/>
              <a:t>Prophylactic oophorectomy in women with </a:t>
            </a:r>
            <a:r>
              <a:rPr lang="en-US" i="1" baseline="0" dirty="0"/>
              <a:t>BRCA</a:t>
            </a:r>
            <a:r>
              <a:rPr lang="en-US" baseline="0" dirty="0"/>
              <a:t> mutations also increases the rate of dyspareunia (Finch 2011). </a:t>
            </a:r>
          </a:p>
          <a:p>
            <a:endParaRPr lang="en-US" baseline="0" dirty="0"/>
          </a:p>
          <a:p>
            <a:pPr defTabSz="413537">
              <a:defRPr/>
            </a:pPr>
            <a:r>
              <a:rPr lang="en-US" dirty="0"/>
              <a:t>Sixty-seven percent of women who receive pelvic radiation therapy for anogenital malignancies develop dyspareunia (Stinesen 2015).</a:t>
            </a:r>
          </a:p>
          <a:p>
            <a:endParaRPr lang="en-US" baseline="0" dirty="0"/>
          </a:p>
          <a:p>
            <a:r>
              <a:rPr lang="en-US" baseline="0" dirty="0"/>
              <a:t>Repair of pelvic organ prolapse with synthetic vaginal mesh may have significant complications, including mesh contraction; mesh erosion into the vagina, bladder, and bowel; and dyspareunia. A meta-analysis of 71 papers showed that the overall rate of chronic dyspareunia after mesh placement is 9.1% (Abed 2011).</a:t>
            </a:r>
            <a:endParaRPr lang="en-US" dirty="0"/>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45</a:t>
            </a:fld>
            <a:endParaRPr lang="en-US" dirty="0"/>
          </a:p>
        </p:txBody>
      </p:sp>
    </p:spTree>
    <p:extLst>
      <p:ext uri="{BB962C8B-B14F-4D97-AF65-F5344CB8AC3E}">
        <p14:creationId xmlns:p14="http://schemas.microsoft.com/office/powerpoint/2010/main" val="19599874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After visible and/or neurologic causes of vulvar pain are identified and treated, one moves on to evaluate the patient for vulvodynia. Hyperalgesia and allodynia are present, with or without the presence of erythema. Although women with vulvodynia describe their pain in a variety of ways (eg, stabbing, aching, raw, searing, sharp, throbbing, knife-like, etc), burning is most commonly reported. If the pain is localized to the vulvar vestibule and provoked, the diagnosis is likely to be provoked vestibulodynia (PVD). PVD is further categorized as primary or secondary. PVD is the most common subtype affecting 80%</a:t>
            </a:r>
            <a:r>
              <a:rPr lang="en-US" baseline="0" dirty="0"/>
              <a:t> </a:t>
            </a:r>
            <a:r>
              <a:rPr lang="en-US" dirty="0"/>
              <a:t>of women with chronic vulvar pain symptoms (Harlow 2003). If the pain is generalized to multiple areas of the vulva and spontaneous, but exacerbated by touch/pressure, the diagnosis is likely generalized vulvodynia. Twenty percent of women suffer from this subtype or a mixture of both</a:t>
            </a:r>
            <a:r>
              <a:rPr lang="en-US" baseline="0" dirty="0"/>
              <a:t> (</a:t>
            </a:r>
            <a:r>
              <a:rPr lang="en-US" dirty="0"/>
              <a:t>Reed 2003, Edwards 2004).</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46</a:t>
            </a:fld>
            <a:endParaRPr lang="en-US" dirty="0"/>
          </a:p>
        </p:txBody>
      </p:sp>
    </p:spTree>
    <p:extLst>
      <p:ext uri="{BB962C8B-B14F-4D97-AF65-F5344CB8AC3E}">
        <p14:creationId xmlns:p14="http://schemas.microsoft.com/office/powerpoint/2010/main" val="12749276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Based on data from a National Institutes of Health (NIH)-funded population-based study, these</a:t>
            </a:r>
            <a:r>
              <a:rPr lang="en-US" baseline="0" dirty="0"/>
              <a:t> 4 </a:t>
            </a:r>
            <a:r>
              <a:rPr lang="en-US" dirty="0"/>
              <a:t>questions have been found to be highly predictive of an office-based diagnosis of vulvodynia (Harlow</a:t>
            </a:r>
            <a:r>
              <a:rPr lang="en-US" baseline="0" dirty="0"/>
              <a:t> 2009)</a:t>
            </a:r>
            <a:r>
              <a:rPr lang="en-US" dirty="0"/>
              <a:t>. These</a:t>
            </a:r>
            <a:r>
              <a:rPr lang="en-US" baseline="0" dirty="0"/>
              <a:t> questions were v</a:t>
            </a:r>
            <a:r>
              <a:rPr lang="en-US" dirty="0"/>
              <a:t>alidated against clinical examination with 80% specificity and 95% sensitivity.</a:t>
            </a:r>
            <a:r>
              <a:rPr lang="en-US" baseline="0" dirty="0"/>
              <a:t> </a:t>
            </a:r>
            <a:r>
              <a:rPr lang="en-US" dirty="0"/>
              <a:t>They should</a:t>
            </a:r>
            <a:r>
              <a:rPr lang="en-US" baseline="0" dirty="0"/>
              <a:t> </a:t>
            </a:r>
            <a:r>
              <a:rPr lang="en-US" dirty="0"/>
              <a:t>be included on screening forms to help health</a:t>
            </a:r>
            <a:r>
              <a:rPr lang="en-US" baseline="0" dirty="0"/>
              <a:t>care </a:t>
            </a:r>
            <a:r>
              <a:rPr lang="en-US" dirty="0"/>
              <a:t>practitioners identify women and adolescents who may be suffering from the condition.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47</a:t>
            </a:fld>
            <a:endParaRPr lang="en-US" dirty="0"/>
          </a:p>
        </p:txBody>
      </p:sp>
    </p:spTree>
    <p:extLst>
      <p:ext uri="{BB962C8B-B14F-4D97-AF65-F5344CB8AC3E}">
        <p14:creationId xmlns:p14="http://schemas.microsoft.com/office/powerpoint/2010/main" val="1093524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5764" y="3405553"/>
            <a:ext cx="7240397" cy="3317380"/>
          </a:xfrm>
        </p:spPr>
        <p:txBody>
          <a:bodyPr/>
          <a:lstStyle/>
          <a:p>
            <a:r>
              <a:rPr lang="en-US" sz="1150" dirty="0"/>
              <a:t>For more than a decade, gynecologists, dermatologists, vulvar pain specialists, and researchers have used the 2003 ISSVD terminology as a guide to diagnosing vulvar pain. This terminology evolved over years of discussion on the nature of idiopathic vulvar pain, especially that occurring during sexual activity and vaginal penetration. The 2003 terminology divided vulvar pain into 2 overarching categories: vulvar pain related to a specific disorder and vulvodynia, defined specifically as “vulvar discomfort, most often described as burning pain, occurring in the absence of relevant visible findings or a specific, clinically identifiable, neurologic disorder.” Therefore, the term vulvodynia was reserved for those cases in which the pain could not be attributed to an identifiable “visible” cause. </a:t>
            </a:r>
          </a:p>
          <a:p>
            <a:endParaRPr lang="en-US" sz="1150" dirty="0"/>
          </a:p>
          <a:p>
            <a:pPr defTabSz="413537">
              <a:defRPr/>
            </a:pPr>
            <a:r>
              <a:rPr lang="en-US" sz="1150" dirty="0"/>
              <a:t>Since 2003, the category of </a:t>
            </a:r>
            <a:r>
              <a:rPr lang="en-US" sz="1150" i="1" dirty="0"/>
              <a:t>identifiable causes </a:t>
            </a:r>
            <a:r>
              <a:rPr lang="en-US" sz="1150" dirty="0"/>
              <a:t>of vulvar pain has evolved substantially, as have the </a:t>
            </a:r>
            <a:r>
              <a:rPr lang="en-US" sz="1150" i="1" dirty="0"/>
              <a:t>potential factors associated with vulvodynia</a:t>
            </a:r>
            <a:r>
              <a:rPr lang="en-US" sz="1150" dirty="0"/>
              <a:t>. These developments are based on the results of numerous studies examining a wide range of possible etiologic factors (eg, inflammatory, genetic, musculoskeletal, neurosensory, neuropathic) and treatment avenues (eg, oral medication, pelvic floor physical therapy, surgical intervention, psychologic intervention). These studies have also led to the conclusion that vulvodynia is likely not one disease but a constellation of symptoms of several (sometimes overlapping) disease processes that benefits most from a range of treatments based on individual presentation. These studies have widened the scope of etiologic considerations and have resulted in the need to update the description and nomenclature of persistent vulvar pain. In addition, several important pain characteristics of vulvodynia have been introduced (eg, primary and secondary status; intermittent and constant pain pattern).</a:t>
            </a:r>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48</a:t>
            </a:fld>
            <a:endParaRPr lang="en-US" dirty="0"/>
          </a:p>
        </p:txBody>
      </p:sp>
    </p:spTree>
    <p:extLst>
      <p:ext uri="{BB962C8B-B14F-4D97-AF65-F5344CB8AC3E}">
        <p14:creationId xmlns:p14="http://schemas.microsoft.com/office/powerpoint/2010/main" val="193581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49</a:t>
            </a:fld>
            <a:endParaRPr lang="en-US" dirty="0"/>
          </a:p>
        </p:txBody>
      </p:sp>
    </p:spTree>
    <p:extLst>
      <p:ext uri="{BB962C8B-B14F-4D97-AF65-F5344CB8AC3E}">
        <p14:creationId xmlns:p14="http://schemas.microsoft.com/office/powerpoint/2010/main" val="5586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5</a:t>
            </a:fld>
            <a:endParaRPr lang="en-US" dirty="0"/>
          </a:p>
        </p:txBody>
      </p:sp>
    </p:spTree>
    <p:extLst>
      <p:ext uri="{BB962C8B-B14F-4D97-AF65-F5344CB8AC3E}">
        <p14:creationId xmlns:p14="http://schemas.microsoft.com/office/powerpoint/2010/main" val="1610399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shown on the left, most</a:t>
            </a:r>
            <a:r>
              <a:rPr lang="en-US" baseline="0" dirty="0"/>
              <a:t> </a:t>
            </a:r>
            <a:r>
              <a:rPr lang="en-US" dirty="0"/>
              <a:t>women with generalized vulvodynia report </a:t>
            </a:r>
            <a:r>
              <a:rPr lang="en-US" i="1" dirty="0"/>
              <a:t>spontaneous </a:t>
            </a:r>
            <a:r>
              <a:rPr lang="en-US" dirty="0"/>
              <a:t>pain in multiple areas of the vulva. Pain tends to be constant, but may be intermittent in some women. Although symptoms are spontaneous, they tend to worsen with provocation. Periods of unexplained pain relief and/or flares can occur. Erythema may or may not be present. This subtype affects 20%</a:t>
            </a:r>
            <a:r>
              <a:rPr lang="en-US" baseline="0" dirty="0"/>
              <a:t> </a:t>
            </a:r>
            <a:r>
              <a:rPr lang="en-US" dirty="0"/>
              <a:t>of those reporting chronic vulvar pain symptoms (Harlow 2003). </a:t>
            </a:r>
          </a:p>
          <a:p>
            <a:endParaRPr lang="en-US" dirty="0"/>
          </a:p>
          <a:p>
            <a:r>
              <a:rPr lang="en-US" dirty="0"/>
              <a:t>As shown on the right, women with PVD report </a:t>
            </a:r>
            <a:r>
              <a:rPr lang="en-US" i="1" dirty="0"/>
              <a:t>provoked</a:t>
            </a:r>
            <a:r>
              <a:rPr lang="en-US" dirty="0"/>
              <a:t> pain only within the vulvar vestibule. Erythema may co-occur. This subtype affects 80%</a:t>
            </a:r>
            <a:r>
              <a:rPr lang="en-US" baseline="0" dirty="0"/>
              <a:t> </a:t>
            </a:r>
            <a:r>
              <a:rPr lang="en-US" dirty="0"/>
              <a:t>of those with vulvar pain (Harlow 2003). </a:t>
            </a:r>
          </a:p>
          <a:p>
            <a:endParaRPr lang="en-US" dirty="0"/>
          </a:p>
          <a:p>
            <a:r>
              <a:rPr lang="en-US" dirty="0"/>
              <a:t>A subset of women report spontaneous widespread vulvar pain, as well as provoked pain localized to the vestibule. The above subtypes may coexist in some women (Reed 2003, Edwards 2004).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50</a:t>
            </a:fld>
            <a:endParaRPr lang="en-US" dirty="0"/>
          </a:p>
        </p:txBody>
      </p:sp>
    </p:spTree>
    <p:extLst>
      <p:ext uri="{BB962C8B-B14F-4D97-AF65-F5344CB8AC3E}">
        <p14:creationId xmlns:p14="http://schemas.microsoft.com/office/powerpoint/2010/main" val="16781299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may present with marked introital erythema, as seen in patient #1, or the tissue may appear relatively normal, as seen in patient #3. Although patient #3 presented with minimal erythema, she had severe pain that prevented her from engaging in sexual intercourse or inserting a tampon. Recent studies have also shown that pain severity and subsurface inflammation do not consistently correlate with the severity of erythema observed. The relevance of this criterion is disputed.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51</a:t>
            </a:fld>
            <a:endParaRPr lang="en-US" dirty="0"/>
          </a:p>
        </p:txBody>
      </p:sp>
    </p:spTree>
    <p:extLst>
      <p:ext uri="{BB962C8B-B14F-4D97-AF65-F5344CB8AC3E}">
        <p14:creationId xmlns:p14="http://schemas.microsoft.com/office/powerpoint/2010/main" val="16877842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guidelines recommend that a cotton</a:t>
            </a:r>
            <a:r>
              <a:rPr lang="en-US" baseline="0" dirty="0"/>
              <a:t> </a:t>
            </a:r>
            <a:r>
              <a:rPr lang="en-US" dirty="0"/>
              <a:t>swab test be performed (Haefner 2005). The 11 sites shown on this diagram should be tested for allodynia and hypo- or hyperalgesia by applying gentle pressure with a dry cotton swab (just enough to slightly indent the skin). If symptoms are provoked and localized to the vestibule, a more thorough evaluation of the vestibule is warranted and is described in the next slide.</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52</a:t>
            </a:fld>
            <a:endParaRPr lang="en-US" dirty="0"/>
          </a:p>
        </p:txBody>
      </p:sp>
    </p:spTree>
    <p:extLst>
      <p:ext uri="{BB962C8B-B14F-4D97-AF65-F5344CB8AC3E}">
        <p14:creationId xmlns:p14="http://schemas.microsoft.com/office/powerpoint/2010/main" val="9945829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Sites to be tested within the vulvar vestibule can be visualized using a clock face (1 to 12 o’clock) with one vertical and one perpendicular (black) line through the center of the vaginal opening. The 2 and 5 o’clock positions are equidistant to both lines, as are the 7 and 10 o’clock positions. The anterior vestibular sites (2, 10 and 12) are typically assessed first, followed by the posterior sites (5, 6 and 7). Again, gentle pressure is applied to each of these sites and women are asked to rate the pain severity and describe the character of the pain they experience (Zolnoun 2012).  </a:t>
            </a:r>
          </a:p>
        </p:txBody>
      </p:sp>
      <p:sp>
        <p:nvSpPr>
          <p:cNvPr id="4" name="Slide Number Placeholder 3"/>
          <p:cNvSpPr>
            <a:spLocks noGrp="1"/>
          </p:cNvSpPr>
          <p:nvPr>
            <p:ph type="sldNum" sz="quarter" idx="10"/>
          </p:nvPr>
        </p:nvSpPr>
        <p:spPr/>
        <p:txBody>
          <a:bodyPr/>
          <a:lstStyle/>
          <a:p>
            <a:fld id="{376D9038-CC1A-C343-A76D-1C635FE052E1}" type="slidenum">
              <a:rPr lang="en-US" smtClean="0"/>
              <a:pPr/>
              <a:t>53</a:t>
            </a:fld>
            <a:endParaRPr lang="en-US" dirty="0"/>
          </a:p>
        </p:txBody>
      </p:sp>
    </p:spTree>
    <p:extLst>
      <p:ext uri="{BB962C8B-B14F-4D97-AF65-F5344CB8AC3E}">
        <p14:creationId xmlns:p14="http://schemas.microsoft.com/office/powerpoint/2010/main" val="15911516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NIH-funded foundational work at the University of North Carolina at Chapel Hill is currently ongoing to refine a vulvovaginal neurosensory examination (described in this slide). Current prospective patient-reported outcomes studies are underway to delineate the exam components that are clinically relevant and predictive of treatment response (PI Zolnoun, NIH Grant 5K23HD053631, description available at: https://projectreporter.nih.gov/project_info_results.cfm?aid=7927135&amp;icde=0).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54</a:t>
            </a:fld>
            <a:endParaRPr lang="en-US" dirty="0"/>
          </a:p>
        </p:txBody>
      </p:sp>
    </p:spTree>
    <p:extLst>
      <p:ext uri="{BB962C8B-B14F-4D97-AF65-F5344CB8AC3E}">
        <p14:creationId xmlns:p14="http://schemas.microsoft.com/office/powerpoint/2010/main" val="13486547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muscle assessment begins with the examiner’s right index finger (bent approximately 30</a:t>
            </a:r>
            <a:r>
              <a:rPr lang="en-US" baseline="0" dirty="0"/>
              <a:t> to </a:t>
            </a:r>
            <a:r>
              <a:rPr lang="en-US" dirty="0"/>
              <a:t>60 degrees) palpating the patient’s right mid-pubic rami, which is the bony landmark for identifying the mid-segment (belly) of puborectalis muscle. After confirming the mid-position placement of the index finger, the examiner palpates the puborectalis muscle, which is immediately adjacent/behind the pubic rami. Then, the examiner rotates the index finger downwards (approximate length of 1 to 1.5 cm) parallel to the length of puborectalis, until the transition point/insertion to the superficial muscles (perineal muscle complex) is palpated. Using the left index finger, the examiner assesses the left puborectalis as described above and seen in this slide. The perineal muscle complex, which is immediately beneath the 6 o’clock mucosal position, is palpated last. These muscle sites are adjacent to the respective lower vestibular mucosal sites (5, 6, and 7). Women are asked to describe the pain character and rate the pain severity they experience</a:t>
            </a:r>
            <a:r>
              <a:rPr lang="en-US" baseline="0" dirty="0"/>
              <a:t> </a:t>
            </a:r>
            <a:r>
              <a:rPr lang="en-US" dirty="0"/>
              <a:t>(Zolnoun 2012).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55</a:t>
            </a:fld>
            <a:endParaRPr lang="en-US" dirty="0"/>
          </a:p>
        </p:txBody>
      </p:sp>
    </p:spTree>
    <p:extLst>
      <p:ext uri="{BB962C8B-B14F-4D97-AF65-F5344CB8AC3E}">
        <p14:creationId xmlns:p14="http://schemas.microsoft.com/office/powerpoint/2010/main" val="3178418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1162" y="3447557"/>
            <a:ext cx="8305800" cy="3485784"/>
          </a:xfrm>
        </p:spPr>
        <p:txBody>
          <a:bodyPr/>
          <a:lstStyle/>
          <a:p>
            <a:pPr>
              <a:defRPr/>
            </a:pPr>
            <a:r>
              <a:rPr lang="en-US" sz="900" dirty="0"/>
              <a:t>Women with vulvodynia commonly report suffering from comorbid pain disorders, mood/sleep alteration, and sexual impairment. It is vital to assess all of the factors that are contributing to a woman’s current pain state to delineate the most appropriate components of an individualized, multidisciplinary treatment regimen.</a:t>
            </a:r>
          </a:p>
          <a:p>
            <a:pPr>
              <a:tabLst>
                <a:tab pos="413537" algn="l"/>
              </a:tabLst>
              <a:defRPr/>
            </a:pPr>
            <a:endParaRPr lang="en-US" sz="900" dirty="0"/>
          </a:p>
          <a:p>
            <a:pPr>
              <a:tabLst>
                <a:tab pos="413537" algn="l"/>
              </a:tabLst>
              <a:defRPr/>
            </a:pPr>
            <a:r>
              <a:rPr lang="en-US" sz="900" dirty="0"/>
              <a:t>In a 2008 literature review, Desrochers critically examined studies on the psychosexual aspects of vulvodynia and concluded that, despite the presence of methodologic limitations, some findings were consistently replicated. Overall, women with vulvodynia demonstrated impaired sexual functioning, including lower levels of sexual desire, arousal, and frequency of intercourse. Additionally, questionnaires revealed that anxiety, fear of pain, hypervigilance and depression were more prevalent among these women. Desrochers concluded that more rigorous studies are needed to establish whether psychosexual variables exacerbate and/or maintain vulvodynia. </a:t>
            </a:r>
          </a:p>
          <a:p>
            <a:pPr>
              <a:tabLst>
                <a:tab pos="413537" algn="l"/>
              </a:tabLst>
              <a:defRPr/>
            </a:pPr>
            <a:endParaRPr lang="en-US" sz="900" dirty="0"/>
          </a:p>
          <a:p>
            <a:pPr>
              <a:tabLst>
                <a:tab pos="413537" algn="l"/>
              </a:tabLst>
              <a:defRPr/>
            </a:pPr>
            <a:r>
              <a:rPr lang="en-US" sz="900" dirty="0"/>
              <a:t>A growing body of literature documents the association between vulvodynia and other chronic pain conditions. Warren (2008) proposed that vulvodynia may be a referred pain of interstitial cystitis (IC) in many cases. Several authors have proposed that both IC and vulvodynia are syndromes of the urogenital sinus-derived epithelium (McCormack 1990, Burrows 2008). Peters (2008) speculated that the conditions may be linked by common pelvic floor muscle dysfunction. Others have proposed that a common pathway may stimulate a single disease process (Kennedy 2007), or that in some women, IC and vulvodynia may be the same disease (Peters 2008). </a:t>
            </a:r>
          </a:p>
          <a:p>
            <a:pPr>
              <a:tabLst>
                <a:tab pos="413537" algn="l"/>
              </a:tabLst>
              <a:defRPr/>
            </a:pPr>
            <a:endParaRPr lang="en-US" sz="900" dirty="0"/>
          </a:p>
          <a:p>
            <a:pPr>
              <a:tabLst>
                <a:tab pos="413537" algn="l"/>
              </a:tabLst>
              <a:defRPr/>
            </a:pPr>
            <a:r>
              <a:rPr lang="en-US" sz="900" dirty="0"/>
              <a:t>Recently, researchers have explored the relationship between vulvodynia and orofacial pain, specifically temporomandibular disorders. Zolnoun (2008) speculated that a subset of vulvodynia patients may suffer from a widespread musculoskeletal pain disorder influenced more by genetic makeup and central nervous system dysfunction than by an inflammatory process in the vulva. </a:t>
            </a:r>
          </a:p>
          <a:p>
            <a:pPr>
              <a:tabLst>
                <a:tab pos="413537" algn="l"/>
              </a:tabLst>
              <a:defRPr/>
            </a:pPr>
            <a:endParaRPr lang="en-US" sz="900" dirty="0"/>
          </a:p>
          <a:p>
            <a:pPr>
              <a:tabLst>
                <a:tab pos="413537" algn="l"/>
              </a:tabLst>
              <a:defRPr/>
            </a:pPr>
            <a:r>
              <a:rPr lang="en-US" sz="900" dirty="0"/>
              <a:t>Kennedy (2007) proposed that: irritable</a:t>
            </a:r>
            <a:r>
              <a:rPr lang="en-US" sz="900" baseline="0" dirty="0"/>
              <a:t> bowel syndrome (</a:t>
            </a:r>
            <a:r>
              <a:rPr lang="en-US" sz="900" dirty="0"/>
              <a:t>IBS) may predispose women to certain vulvar conditions (perhaps by the irritant nature of diarrhea, for example), treatment for vulvar conditions may lead to bowel symptoms, or both conditions may represent a “pelvic floor pain disorder.”  </a:t>
            </a:r>
          </a:p>
          <a:p>
            <a:pPr>
              <a:tabLst>
                <a:tab pos="413537" algn="l"/>
              </a:tabLst>
              <a:defRPr/>
            </a:pPr>
            <a:endParaRPr lang="en-US" sz="900" dirty="0"/>
          </a:p>
          <a:p>
            <a:pPr>
              <a:tabLst>
                <a:tab pos="413537" algn="l"/>
              </a:tabLst>
              <a:defRPr/>
            </a:pPr>
            <a:r>
              <a:rPr lang="en-US" sz="900" dirty="0"/>
              <a:t>When studying the relationship between fibromyalgia and vulvodynia, Pukall (2005, 2006) proposed that the mechanisms involved in vulvodynia may be genital-specific in some women and possibly centrally mediated in others. Whether the generalized sensitivity or vulvar pain occurs first is unknown. For example, an untreated vulvar irritation could lead to central changes in sensory processing in genetically predisposed women, resulting in altered central pain processing and a widespread increase in sensitivity. On the other hand, women with vulvodynia may be more sensitive to pain in general and develop vulvar pain through a locally occurring event, such as a vulvar injury.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56</a:t>
            </a:fld>
            <a:endParaRPr lang="en-US" dirty="0"/>
          </a:p>
        </p:txBody>
      </p:sp>
    </p:spTree>
    <p:extLst>
      <p:ext uri="{BB962C8B-B14F-4D97-AF65-F5344CB8AC3E}">
        <p14:creationId xmlns:p14="http://schemas.microsoft.com/office/powerpoint/2010/main" val="10276888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proposed diagnostic algorithm for vestibulodynia</a:t>
            </a:r>
            <a:r>
              <a:rPr lang="en-US" dirty="0"/>
              <a:t> </a:t>
            </a:r>
            <a:r>
              <a:rPr lang="en-US" baseline="0" dirty="0"/>
              <a:t>has been adapted from </a:t>
            </a:r>
            <a:r>
              <a:rPr lang="en-US" dirty="0"/>
              <a:t>King M, Rubin R, Goldstein A. Current Uses of Surgery for the Treatment of Genital Pain. Current Sexual Health Reports. 2014;6:252-258. Shown on this slide are 2 potential causes of pain that affect the </a:t>
            </a:r>
            <a:r>
              <a:rPr lang="en-US" i="1" dirty="0"/>
              <a:t>entire </a:t>
            </a:r>
            <a:r>
              <a:rPr lang="en-US" dirty="0"/>
              <a:t>vestibule. King et al. postulate that if the entire vestibular endoderm (mucosa) is painful, it is likely that there is</a:t>
            </a:r>
            <a:r>
              <a:rPr lang="en-US" baseline="0" dirty="0"/>
              <a:t> a</a:t>
            </a:r>
            <a:r>
              <a:rPr lang="en-US" dirty="0"/>
              <a:t> pathologic process occurring in this tissue. The next 3 slides show additional causes of vestibulodynia with different underlying pathologic mechanisms. Subtle differences in the history (HX) and physical examination (PE) may help to differentiate between potential causes of vestibulodynia, which may lead to disease-specific treatments.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57</a:t>
            </a:fld>
            <a:endParaRPr lang="en-US" dirty="0"/>
          </a:p>
        </p:txBody>
      </p:sp>
    </p:spTree>
    <p:extLst>
      <p:ext uri="{BB962C8B-B14F-4D97-AF65-F5344CB8AC3E}">
        <p14:creationId xmlns:p14="http://schemas.microsoft.com/office/powerpoint/2010/main" val="20769602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proposed diagnostic algorithm for vestibulodynia has been adapted from </a:t>
            </a:r>
            <a:r>
              <a:rPr lang="en-US" dirty="0"/>
              <a:t>King M, Rubin R, Goldstein A. Current Uses of Surgery for the Treatment of Genital Pain. Current Sexual Health Reports. 2014;6:252-258. </a:t>
            </a:r>
            <a:endParaRPr lang="en-US" u="none" dirty="0"/>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58</a:t>
            </a:fld>
            <a:endParaRPr lang="en-US" dirty="0"/>
          </a:p>
        </p:txBody>
      </p:sp>
    </p:spTree>
    <p:extLst>
      <p:ext uri="{BB962C8B-B14F-4D97-AF65-F5344CB8AC3E}">
        <p14:creationId xmlns:p14="http://schemas.microsoft.com/office/powerpoint/2010/main" val="19280062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proposed diagnostic algorithm for vestibulodynia</a:t>
            </a:r>
            <a:r>
              <a:rPr lang="en-US" dirty="0"/>
              <a:t> </a:t>
            </a:r>
            <a:r>
              <a:rPr lang="en-US" baseline="0" dirty="0"/>
              <a:t>has been adapted from </a:t>
            </a:r>
            <a:r>
              <a:rPr lang="en-US" dirty="0"/>
              <a:t>King M, Rubin R, Goldstein A. Current Uses of Surgery for the Treatment of Genital Pain. Current Sexual Health Reports. 2014;6:252-258.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59</a:t>
            </a:fld>
            <a:endParaRPr lang="en-US" dirty="0"/>
          </a:p>
        </p:txBody>
      </p:sp>
    </p:spTree>
    <p:extLst>
      <p:ext uri="{BB962C8B-B14F-4D97-AF65-F5344CB8AC3E}">
        <p14:creationId xmlns:p14="http://schemas.microsoft.com/office/powerpoint/2010/main" val="2130526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6</a:t>
            </a:fld>
            <a:endParaRPr lang="en-US" dirty="0"/>
          </a:p>
        </p:txBody>
      </p:sp>
    </p:spTree>
    <p:extLst>
      <p:ext uri="{BB962C8B-B14F-4D97-AF65-F5344CB8AC3E}">
        <p14:creationId xmlns:p14="http://schemas.microsoft.com/office/powerpoint/2010/main" val="7695822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proposed diagnostic algorithm for vestibulodynia has been adapted from </a:t>
            </a:r>
            <a:r>
              <a:rPr lang="en-US" dirty="0"/>
              <a:t>King M, Rubin R, Goldstein A. Current Uses of Surgery for the Treatment of Genital Pain. Current Sexual Health Reports. 2014;6:252-258. In this slide are the potential causes of pain in the posterior vestibule or pain that extends beyond the vestibule. King, et al postulate that if only part of the vestibular endoderm is painful, it is not likely that there is an intrinsic pathologic process occurring within the vestibular tissue. More likely, pain affecting only part of the vestibule is the result of a pathologic process extrinsic to the vestibule such as overactive pelvic floor muscle dysfunction (also known as vaginismus or levator ani syndrome). Tenderness that extends outside of the vestibule is likely pudendal neuralgia.  </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60</a:t>
            </a:fld>
            <a:endParaRPr lang="en-US" dirty="0"/>
          </a:p>
        </p:txBody>
      </p:sp>
    </p:spTree>
    <p:extLst>
      <p:ext uri="{BB962C8B-B14F-4D97-AF65-F5344CB8AC3E}">
        <p14:creationId xmlns:p14="http://schemas.microsoft.com/office/powerpoint/2010/main" val="8425658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61</a:t>
            </a:fld>
            <a:endParaRPr lang="en-US" dirty="0"/>
          </a:p>
        </p:txBody>
      </p:sp>
    </p:spTree>
    <p:extLst>
      <p:ext uri="{BB962C8B-B14F-4D97-AF65-F5344CB8AC3E}">
        <p14:creationId xmlns:p14="http://schemas.microsoft.com/office/powerpoint/2010/main" val="2006049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62</a:t>
            </a:fld>
            <a:endParaRPr lang="en-US" dirty="0"/>
          </a:p>
        </p:txBody>
      </p:sp>
    </p:spTree>
    <p:extLst>
      <p:ext uri="{BB962C8B-B14F-4D97-AF65-F5344CB8AC3E}">
        <p14:creationId xmlns:p14="http://schemas.microsoft.com/office/powerpoint/2010/main" val="14204499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63</a:t>
            </a:fld>
            <a:endParaRPr lang="en-US" dirty="0"/>
          </a:p>
        </p:txBody>
      </p:sp>
    </p:spTree>
    <p:extLst>
      <p:ext uri="{BB962C8B-B14F-4D97-AF65-F5344CB8AC3E}">
        <p14:creationId xmlns:p14="http://schemas.microsoft.com/office/powerpoint/2010/main" val="4252485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64</a:t>
            </a:fld>
            <a:endParaRPr lang="en-US" dirty="0"/>
          </a:p>
        </p:txBody>
      </p:sp>
    </p:spTree>
    <p:extLst>
      <p:ext uri="{BB962C8B-B14F-4D97-AF65-F5344CB8AC3E}">
        <p14:creationId xmlns:p14="http://schemas.microsoft.com/office/powerpoint/2010/main" val="3296420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5764" y="3405553"/>
            <a:ext cx="7240397" cy="3317380"/>
          </a:xfrm>
        </p:spPr>
        <p:txBody>
          <a:bodyPr/>
          <a:lstStyle/>
          <a:p>
            <a:r>
              <a:rPr lang="en-US" dirty="0"/>
              <a:t>* Patient recommendations for vulvar self-care can be viewed at: http://www.nva.org/tips</a:t>
            </a:r>
            <a:r>
              <a:rPr lang="en-US" baseline="0" dirty="0"/>
              <a:t>.</a:t>
            </a:r>
          </a:p>
          <a:p>
            <a:endParaRPr lang="en-US" dirty="0"/>
          </a:p>
          <a:p>
            <a:r>
              <a:rPr lang="en-US" dirty="0"/>
              <a:t>^ Detailed dosing and side effect information/charts for oral (and topical) medications used to treat vulvodynia are contained in The Vulvodynia Guideline, which can be viewed/downloaded at: www.nva.org/haefner. </a:t>
            </a:r>
          </a:p>
          <a:p>
            <a:endParaRPr lang="en-US" dirty="0"/>
          </a:p>
          <a:p>
            <a:pPr eaLnBrk="0" fontAlgn="base" hangingPunct="0">
              <a:spcBef>
                <a:spcPct val="30000"/>
              </a:spcBef>
              <a:spcAft>
                <a:spcPct val="0"/>
              </a:spcAft>
              <a:defRPr/>
            </a:pPr>
            <a:r>
              <a:rPr lang="en-US" dirty="0"/>
              <a:t>** In the medical literature, only 2 randomized controlled trials (RCTs) have evaluated the efficacy of oral tricyclic antidepressants. Neither randomized controlled trial found positive results (ie, the treatment provided only minimal relief of vulvar pain). These studies, however, included women with localized and generalized vulvodynia, as well as women with provoked and unprovoked vulvodynia, so treatment efficacy for specific subgroups is unknown.</a:t>
            </a:r>
          </a:p>
          <a:p>
            <a:endParaRPr lang="en-US" dirty="0"/>
          </a:p>
          <a:p>
            <a:r>
              <a:rPr lang="en-US" dirty="0"/>
              <a:t>Despite their widespread use, even fewer efficacy data are available on anticonvulsants than on tricyclic antidepressants, with only 3 retrospective case series conducted to date. Even though these studies reported positive findings, there were no control groups. The first RCT evaluating gabapentin for treatment of vulvodynia is ongoing (Brown CS, Foster DC, Bachmann GA. A Controlled Trial of Gabapentin in Vulvodynia: Biological Correlates of Response). See the following website for more information, </a:t>
            </a:r>
            <a:r>
              <a:rPr lang="en-US" u="sng" dirty="0">
                <a:hlinkClick r:id="rId3"/>
              </a:rPr>
              <a:t>https://clinicaltrials.gov/show/NCT01301001</a:t>
            </a:r>
            <a:r>
              <a:rPr lang="en-US" dirty="0"/>
              <a:t>.</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65</a:t>
            </a:fld>
            <a:endParaRPr lang="en-US" dirty="0"/>
          </a:p>
        </p:txBody>
      </p:sp>
    </p:spTree>
    <p:extLst>
      <p:ext uri="{BB962C8B-B14F-4D97-AF65-F5344CB8AC3E}">
        <p14:creationId xmlns:p14="http://schemas.microsoft.com/office/powerpoint/2010/main" val="6323265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Nifedipine was not better than placebo among women with vulvodynia in a double-blind study (107). Other topicals that are </a:t>
            </a:r>
            <a:r>
              <a:rPr lang="en-US" i="1" baseline="0" dirty="0"/>
              <a:t>not</a:t>
            </a:r>
            <a:r>
              <a:rPr lang="en-US" baseline="0" dirty="0"/>
              <a:t> useful include corticosteroids, progesterone, and antifungals (108). </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66</a:t>
            </a:fld>
            <a:endParaRPr lang="en-US" dirty="0"/>
          </a:p>
        </p:txBody>
      </p:sp>
    </p:spTree>
    <p:extLst>
      <p:ext uri="{BB962C8B-B14F-4D97-AF65-F5344CB8AC3E}">
        <p14:creationId xmlns:p14="http://schemas.microsoft.com/office/powerpoint/2010/main" val="6419138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67</a:t>
            </a:fld>
            <a:endParaRPr lang="en-US" dirty="0"/>
          </a:p>
        </p:txBody>
      </p:sp>
    </p:spTree>
    <p:extLst>
      <p:ext uri="{BB962C8B-B14F-4D97-AF65-F5344CB8AC3E}">
        <p14:creationId xmlns:p14="http://schemas.microsoft.com/office/powerpoint/2010/main" val="1541502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68</a:t>
            </a:fld>
            <a:endParaRPr lang="en-US" dirty="0"/>
          </a:p>
        </p:txBody>
      </p:sp>
    </p:spTree>
    <p:extLst>
      <p:ext uri="{BB962C8B-B14F-4D97-AF65-F5344CB8AC3E}">
        <p14:creationId xmlns:p14="http://schemas.microsoft.com/office/powerpoint/2010/main" val="19393697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69</a:t>
            </a:fld>
            <a:endParaRPr lang="en-US" dirty="0"/>
          </a:p>
        </p:txBody>
      </p:sp>
    </p:spTree>
    <p:extLst>
      <p:ext uri="{BB962C8B-B14F-4D97-AF65-F5344CB8AC3E}">
        <p14:creationId xmlns:p14="http://schemas.microsoft.com/office/powerpoint/2010/main" val="43077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7</a:t>
            </a:fld>
            <a:endParaRPr lang="en-US" dirty="0"/>
          </a:p>
        </p:txBody>
      </p:sp>
    </p:spTree>
    <p:extLst>
      <p:ext uri="{BB962C8B-B14F-4D97-AF65-F5344CB8AC3E}">
        <p14:creationId xmlns:p14="http://schemas.microsoft.com/office/powerpoint/2010/main" val="749370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70</a:t>
            </a:fld>
            <a:endParaRPr lang="en-US" dirty="0"/>
          </a:p>
        </p:txBody>
      </p:sp>
    </p:spTree>
    <p:extLst>
      <p:ext uri="{BB962C8B-B14F-4D97-AF65-F5344CB8AC3E}">
        <p14:creationId xmlns:p14="http://schemas.microsoft.com/office/powerpoint/2010/main" val="16667689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Landry, et al provide a thorough review of surgical treatment studies (29). </a:t>
            </a:r>
            <a:endParaRPr lang="en-US" i="0" dirty="0">
              <a:solidFill>
                <a:schemeClr val="tx1"/>
              </a:solidFill>
              <a:latin typeface="+mn-lt"/>
            </a:endParaRP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71</a:t>
            </a:fld>
            <a:endParaRPr lang="en-US" dirty="0"/>
          </a:p>
        </p:txBody>
      </p:sp>
    </p:spTree>
    <p:extLst>
      <p:ext uri="{BB962C8B-B14F-4D97-AF65-F5344CB8AC3E}">
        <p14:creationId xmlns:p14="http://schemas.microsoft.com/office/powerpoint/2010/main" val="5721199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Landry, et al provide a thorough review of surgical treatment studies (29). </a:t>
            </a:r>
            <a:endParaRPr lang="en-US" i="0" dirty="0">
              <a:solidFill>
                <a:schemeClr val="tx1"/>
              </a:solidFill>
              <a:latin typeface="+mn-lt"/>
            </a:endParaRPr>
          </a:p>
        </p:txBody>
      </p:sp>
      <p:sp>
        <p:nvSpPr>
          <p:cNvPr id="4" name="Slide Number Placeholder 3"/>
          <p:cNvSpPr>
            <a:spLocks noGrp="1"/>
          </p:cNvSpPr>
          <p:nvPr>
            <p:ph type="sldNum" sz="quarter" idx="10"/>
          </p:nvPr>
        </p:nvSpPr>
        <p:spPr/>
        <p:txBody>
          <a:bodyPr/>
          <a:lstStyle/>
          <a:p>
            <a:fld id="{376D9038-CC1A-C343-A76D-1C635FE052E1}" type="slidenum">
              <a:rPr lang="en-US" smtClean="0"/>
              <a:pPr/>
              <a:t>72</a:t>
            </a:fld>
            <a:endParaRPr lang="en-US" dirty="0"/>
          </a:p>
        </p:txBody>
      </p:sp>
    </p:spTree>
    <p:extLst>
      <p:ext uri="{BB962C8B-B14F-4D97-AF65-F5344CB8AC3E}">
        <p14:creationId xmlns:p14="http://schemas.microsoft.com/office/powerpoint/2010/main" val="3688437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73</a:t>
            </a:fld>
            <a:endParaRPr lang="en-US" dirty="0"/>
          </a:p>
        </p:txBody>
      </p:sp>
    </p:spTree>
    <p:extLst>
      <p:ext uri="{BB962C8B-B14F-4D97-AF65-F5344CB8AC3E}">
        <p14:creationId xmlns:p14="http://schemas.microsoft.com/office/powerpoint/2010/main" val="20955613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74</a:t>
            </a:fld>
            <a:endParaRPr lang="en-US" dirty="0"/>
          </a:p>
        </p:txBody>
      </p:sp>
    </p:spTree>
    <p:extLst>
      <p:ext uri="{BB962C8B-B14F-4D97-AF65-F5344CB8AC3E}">
        <p14:creationId xmlns:p14="http://schemas.microsoft.com/office/powerpoint/2010/main" val="3988996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75</a:t>
            </a:fld>
            <a:endParaRPr lang="en-US" dirty="0"/>
          </a:p>
        </p:txBody>
      </p:sp>
    </p:spTree>
    <p:extLst>
      <p:ext uri="{BB962C8B-B14F-4D97-AF65-F5344CB8AC3E}">
        <p14:creationId xmlns:p14="http://schemas.microsoft.com/office/powerpoint/2010/main" val="2092396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76</a:t>
            </a:fld>
            <a:endParaRPr lang="en-US" dirty="0"/>
          </a:p>
        </p:txBody>
      </p:sp>
    </p:spTree>
    <p:extLst>
      <p:ext uri="{BB962C8B-B14F-4D97-AF65-F5344CB8AC3E}">
        <p14:creationId xmlns:p14="http://schemas.microsoft.com/office/powerpoint/2010/main" val="12252987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therapies:</a:t>
            </a:r>
          </a:p>
          <a:p>
            <a:endParaRPr lang="en-US" dirty="0"/>
          </a:p>
          <a:p>
            <a:r>
              <a:rPr lang="en-US" dirty="0"/>
              <a:t>Hypnotherapy</a:t>
            </a:r>
            <a:r>
              <a:rPr lang="en-US" baseline="0" dirty="0"/>
              <a:t> - Limited findings for hypnotherapy noted significant decrease in pain associated with intercourse and increase in sexual satisfaction in 9 women with vestibulodynia (129, 130).</a:t>
            </a:r>
          </a:p>
          <a:p>
            <a:endParaRPr lang="en-US" baseline="0" dirty="0"/>
          </a:p>
          <a:p>
            <a:r>
              <a:rPr lang="en-US" baseline="0" dirty="0"/>
              <a:t>Acupuncture - Limited reports of improvement in vulvar pain and dyspareunia, including 1 randomized study comparing patients with vulvodynia to waitlist controls (133, 134).</a:t>
            </a:r>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77</a:t>
            </a:fld>
            <a:endParaRPr lang="en-US" dirty="0"/>
          </a:p>
        </p:txBody>
      </p:sp>
    </p:spTree>
    <p:extLst>
      <p:ext uri="{BB962C8B-B14F-4D97-AF65-F5344CB8AC3E}">
        <p14:creationId xmlns:p14="http://schemas.microsoft.com/office/powerpoint/2010/main" val="11157469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PainTracker is an evidence-based tool available to individual health care providers for use to track key domains and treatment outcomes over time. A quick overview of the program, interface, and questionnaire can be viewed at: </a:t>
            </a:r>
            <a:r>
              <a:rPr lang="en-US" dirty="0">
                <a:hlinkClick r:id="rId3"/>
              </a:rPr>
              <a:t>http://www.nva.org/tools</a:t>
            </a:r>
            <a:r>
              <a:rPr lang="en-US" dirty="0"/>
              <a:t>. Request login information to review the web interface from: https://paintracker.cirg.washington.edu/demo/users/login.  </a:t>
            </a:r>
          </a:p>
          <a:p>
            <a:pPr>
              <a:buFont typeface="Arial" pitchFamily="34" charset="0"/>
              <a:buNone/>
            </a:pPr>
            <a:endParaRPr lang="en-US" dirty="0"/>
          </a:p>
          <a:p>
            <a:pPr>
              <a:buFont typeface="Arial" pitchFamily="34" charset="0"/>
              <a:buNone/>
            </a:pPr>
            <a:r>
              <a:rPr lang="en-US" dirty="0"/>
              <a:t>* The Female Sexual Function Index (FSFI) can be viewed/downloaded here: www.nva.org/tools. </a:t>
            </a:r>
          </a:p>
          <a:p>
            <a:pPr>
              <a:buFont typeface="Arial" pitchFamily="34" charset="0"/>
              <a:buChar char="•"/>
            </a:pPr>
            <a:endParaRPr lang="en-US" dirty="0"/>
          </a:p>
          <a:p>
            <a:r>
              <a:rPr lang="en-US" dirty="0"/>
              <a:t>^ Instruments available through NIH PROMIS can be viewed here: https://www.assessmentcenter.net/documents/InstrumentLibrary.pdf. </a:t>
            </a:r>
          </a:p>
          <a:p>
            <a:endParaRPr lang="en-US" dirty="0"/>
          </a:p>
          <a:p>
            <a:r>
              <a:rPr lang="en-US" dirty="0"/>
              <a:t>^^A recent study found that smartphone tracking systems promoted excellent compliance with weekly tracking (135</a:t>
            </a:r>
            <a:r>
              <a:rPr lang="en-US" baseline="0" dirty="0"/>
              <a:t>). Examples</a:t>
            </a:r>
            <a:r>
              <a:rPr lang="en-US" dirty="0"/>
              <a:t> include: WebMD Pain Coach, My Pain Diary, Chronic Pain Tracker, and Manage My Pain.</a:t>
            </a:r>
          </a:p>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78</a:t>
            </a:fld>
            <a:endParaRPr lang="en-US" dirty="0"/>
          </a:p>
        </p:txBody>
      </p:sp>
    </p:spTree>
    <p:extLst>
      <p:ext uri="{BB962C8B-B14F-4D97-AF65-F5344CB8AC3E}">
        <p14:creationId xmlns:p14="http://schemas.microsoft.com/office/powerpoint/2010/main" val="18215696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79</a:t>
            </a:fld>
            <a:endParaRPr lang="en-US" dirty="0"/>
          </a:p>
        </p:txBody>
      </p:sp>
    </p:spTree>
    <p:extLst>
      <p:ext uri="{BB962C8B-B14F-4D97-AF65-F5344CB8AC3E}">
        <p14:creationId xmlns:p14="http://schemas.microsoft.com/office/powerpoint/2010/main" val="318638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8</a:t>
            </a:fld>
            <a:endParaRPr lang="en-US" dirty="0"/>
          </a:p>
        </p:txBody>
      </p:sp>
    </p:spTree>
    <p:extLst>
      <p:ext uri="{BB962C8B-B14F-4D97-AF65-F5344CB8AC3E}">
        <p14:creationId xmlns:p14="http://schemas.microsoft.com/office/powerpoint/2010/main" val="10423721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80</a:t>
            </a:fld>
            <a:endParaRPr lang="en-US" dirty="0"/>
          </a:p>
        </p:txBody>
      </p:sp>
    </p:spTree>
    <p:extLst>
      <p:ext uri="{BB962C8B-B14F-4D97-AF65-F5344CB8AC3E}">
        <p14:creationId xmlns:p14="http://schemas.microsoft.com/office/powerpoint/2010/main" val="16855796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81</a:t>
            </a:fld>
            <a:endParaRPr lang="en-US" dirty="0"/>
          </a:p>
        </p:txBody>
      </p:sp>
    </p:spTree>
    <p:extLst>
      <p:ext uri="{BB962C8B-B14F-4D97-AF65-F5344CB8AC3E}">
        <p14:creationId xmlns:p14="http://schemas.microsoft.com/office/powerpoint/2010/main" val="20800370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82</a:t>
            </a:fld>
            <a:endParaRPr lang="en-US" dirty="0"/>
          </a:p>
        </p:txBody>
      </p:sp>
    </p:spTree>
    <p:extLst>
      <p:ext uri="{BB962C8B-B14F-4D97-AF65-F5344CB8AC3E}">
        <p14:creationId xmlns:p14="http://schemas.microsoft.com/office/powerpoint/2010/main" val="2960064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83</a:t>
            </a:fld>
            <a:endParaRPr lang="en-US" dirty="0"/>
          </a:p>
        </p:txBody>
      </p:sp>
    </p:spTree>
    <p:extLst>
      <p:ext uri="{BB962C8B-B14F-4D97-AF65-F5344CB8AC3E}">
        <p14:creationId xmlns:p14="http://schemas.microsoft.com/office/powerpoint/2010/main" val="14085980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84</a:t>
            </a:fld>
            <a:endParaRPr lang="en-US" dirty="0"/>
          </a:p>
        </p:txBody>
      </p:sp>
    </p:spTree>
    <p:extLst>
      <p:ext uri="{BB962C8B-B14F-4D97-AF65-F5344CB8AC3E}">
        <p14:creationId xmlns:p14="http://schemas.microsoft.com/office/powerpoint/2010/main" val="4473824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85</a:t>
            </a:fld>
            <a:endParaRPr lang="en-US" dirty="0"/>
          </a:p>
        </p:txBody>
      </p:sp>
    </p:spTree>
    <p:extLst>
      <p:ext uri="{BB962C8B-B14F-4D97-AF65-F5344CB8AC3E}">
        <p14:creationId xmlns:p14="http://schemas.microsoft.com/office/powerpoint/2010/main" val="81724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9038-CC1A-C343-A76D-1C635FE052E1}" type="slidenum">
              <a:rPr lang="en-US" smtClean="0"/>
              <a:pPr/>
              <a:t>9</a:t>
            </a:fld>
            <a:endParaRPr lang="en-US" dirty="0"/>
          </a:p>
        </p:txBody>
      </p:sp>
    </p:spTree>
    <p:extLst>
      <p:ext uri="{BB962C8B-B14F-4D97-AF65-F5344CB8AC3E}">
        <p14:creationId xmlns:p14="http://schemas.microsoft.com/office/powerpoint/2010/main" val="212439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11852" y="2687717"/>
            <a:ext cx="6234694" cy="560705"/>
          </a:xfrm>
          <a:prstGeom prst="rect">
            <a:avLst/>
          </a:prstGeom>
        </p:spPr>
        <p:txBody>
          <a:bodyPr wrap="square" lIns="0" tIns="0" rIns="0" bIns="0">
            <a:spAutoFit/>
          </a:bodyPr>
          <a:lstStyle>
            <a:lvl1pPr>
              <a:defRPr sz="3400" b="0" i="0">
                <a:solidFill>
                  <a:schemeClr val="bg1"/>
                </a:solidFill>
                <a:latin typeface="Avenir-Roman"/>
                <a:cs typeface="Avenir-Roman"/>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7/26/2017</a:t>
            </a:fld>
            <a:endParaRPr lang="en-US" dirty="0"/>
          </a:p>
        </p:txBody>
      </p:sp>
      <p:sp>
        <p:nvSpPr>
          <p:cNvPr id="6" name="Holder 6"/>
          <p:cNvSpPr>
            <a:spLocks noGrp="1"/>
          </p:cNvSpPr>
          <p:nvPr>
            <p:ph type="sldNum" sz="quarter" idx="7"/>
          </p:nvPr>
        </p:nvSpPr>
        <p:spPr>
          <a:xfrm>
            <a:off x="9447783" y="7368699"/>
            <a:ext cx="227965" cy="154209"/>
          </a:xfrm>
        </p:spPr>
        <p:txBody>
          <a:bodyPr lIns="0" tIns="0" rIns="0" bIns="0"/>
          <a:lstStyle>
            <a:lvl1pPr>
              <a:defRPr sz="1000" b="0" i="0">
                <a:solidFill>
                  <a:srgbClr val="42888E"/>
                </a:solidFill>
                <a:latin typeface="Avenir"/>
                <a:cs typeface="Arial"/>
              </a:defRPr>
            </a:lvl1pPr>
          </a:lstStyle>
          <a:p>
            <a:pPr marL="25400">
              <a:lnSpc>
                <a:spcPts val="1310"/>
              </a:lnSpc>
            </a:pPr>
            <a:fld id="{81D60167-4931-47E6-BA6A-407CBD079E47}" type="slidenum">
              <a:rPr lang="en-US" smtClean="0"/>
              <a:pPr marL="25400">
                <a:lnSpc>
                  <a:spcPts val="1310"/>
                </a:lnSpc>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rgbClr val="045899"/>
                </a:solidFill>
                <a:latin typeface="Avenir-Roman"/>
                <a:cs typeface="Avenir-Roman"/>
              </a:defRPr>
            </a:lvl1pPr>
          </a:lstStyle>
          <a:p>
            <a:endParaRPr/>
          </a:p>
        </p:txBody>
      </p:sp>
      <p:sp>
        <p:nvSpPr>
          <p:cNvPr id="3" name="Holder 3"/>
          <p:cNvSpPr>
            <a:spLocks noGrp="1"/>
          </p:cNvSpPr>
          <p:nvPr>
            <p:ph type="body" idx="1"/>
          </p:nvPr>
        </p:nvSpPr>
        <p:spPr/>
        <p:txBody>
          <a:bodyPr lIns="0" tIns="0" rIns="0" bIns="0"/>
          <a:lstStyle>
            <a:lvl1pPr>
              <a:defRPr sz="2400" b="0" i="0">
                <a:solidFill>
                  <a:srgbClr val="045899"/>
                </a:solidFill>
                <a:latin typeface="Avenir-Roman"/>
                <a:cs typeface="Avenir-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7/26/2017</a:t>
            </a:fld>
            <a:endParaRPr lang="en-US" dirty="0"/>
          </a:p>
        </p:txBody>
      </p:sp>
      <p:sp>
        <p:nvSpPr>
          <p:cNvPr id="6" name="Holder 6"/>
          <p:cNvSpPr>
            <a:spLocks noGrp="1"/>
          </p:cNvSpPr>
          <p:nvPr>
            <p:ph type="sldNum" sz="quarter" idx="7"/>
          </p:nvPr>
        </p:nvSpPr>
        <p:spPr>
          <a:xfrm>
            <a:off x="9447783" y="7368699"/>
            <a:ext cx="227965" cy="154209"/>
          </a:xfrm>
        </p:spPr>
        <p:txBody>
          <a:bodyPr lIns="0" tIns="0" rIns="0" bIns="0"/>
          <a:lstStyle>
            <a:lvl1pPr>
              <a:defRPr sz="1000" b="0" i="0">
                <a:solidFill>
                  <a:srgbClr val="42888E"/>
                </a:solidFill>
                <a:latin typeface="Avenir"/>
                <a:cs typeface="Arial"/>
              </a:defRPr>
            </a:lvl1pPr>
          </a:lstStyle>
          <a:p>
            <a:pPr marL="25400">
              <a:lnSpc>
                <a:spcPts val="1310"/>
              </a:lnSpc>
            </a:pPr>
            <a:fld id="{81D60167-4931-47E6-BA6A-407CBD079E47}" type="slidenum">
              <a:rPr lang="en-US" smtClean="0"/>
              <a:pPr marL="25400">
                <a:lnSpc>
                  <a:spcPts val="1310"/>
                </a:lnSpc>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058400" cy="7772400"/>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18" name="bk object 18"/>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200" b="0" i="0">
                <a:solidFill>
                  <a:srgbClr val="045899"/>
                </a:solidFill>
                <a:latin typeface="Avenir-Roman"/>
                <a:cs typeface="Avenir-Roman"/>
              </a:defRPr>
            </a:lvl1pPr>
          </a:lstStyle>
          <a:p>
            <a:endParaRPr/>
          </a:p>
        </p:txBody>
      </p:sp>
      <p:sp>
        <p:nvSpPr>
          <p:cNvPr id="3" name="Holder 3"/>
          <p:cNvSpPr>
            <a:spLocks noGrp="1"/>
          </p:cNvSpPr>
          <p:nvPr>
            <p:ph sz="half" idx="2"/>
          </p:nvPr>
        </p:nvSpPr>
        <p:spPr>
          <a:xfrm>
            <a:off x="1596644" y="2098547"/>
            <a:ext cx="3784600" cy="4521834"/>
          </a:xfrm>
          <a:prstGeom prst="rect">
            <a:avLst/>
          </a:prstGeom>
        </p:spPr>
        <p:txBody>
          <a:bodyPr wrap="square" lIns="0" tIns="0" rIns="0" bIns="0">
            <a:spAutoFit/>
          </a:bodyPr>
          <a:lstStyle>
            <a:lvl1pPr>
              <a:defRPr sz="1500" b="1" i="0">
                <a:solidFill>
                  <a:srgbClr val="045899"/>
                </a:solidFill>
                <a:latin typeface="Avenir Black"/>
                <a:cs typeface="Avenir Black"/>
              </a:defRPr>
            </a:lvl1pPr>
          </a:lstStyle>
          <a:p>
            <a:endParaRPr/>
          </a:p>
        </p:txBody>
      </p:sp>
      <p:sp>
        <p:nvSpPr>
          <p:cNvPr id="4" name="Holder 4"/>
          <p:cNvSpPr>
            <a:spLocks noGrp="1"/>
          </p:cNvSpPr>
          <p:nvPr>
            <p:ph sz="half" idx="3"/>
          </p:nvPr>
        </p:nvSpPr>
        <p:spPr>
          <a:xfrm>
            <a:off x="5160517" y="2022424"/>
            <a:ext cx="4141470" cy="4598034"/>
          </a:xfrm>
          <a:prstGeom prst="rect">
            <a:avLst/>
          </a:prstGeom>
        </p:spPr>
        <p:txBody>
          <a:bodyPr wrap="square" lIns="0" tIns="0" rIns="0" bIns="0">
            <a:spAutoFit/>
          </a:bodyPr>
          <a:lstStyle>
            <a:lvl1pPr>
              <a:defRPr sz="1500" b="1" i="0">
                <a:solidFill>
                  <a:srgbClr val="045899"/>
                </a:solidFill>
                <a:latin typeface="Avenir Black"/>
                <a:cs typeface="Avenir Black"/>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7/26/2017</a:t>
            </a:fld>
            <a:endParaRPr lang="en-US" dirty="0"/>
          </a:p>
        </p:txBody>
      </p:sp>
      <p:sp>
        <p:nvSpPr>
          <p:cNvPr id="7" name="Holder 7"/>
          <p:cNvSpPr>
            <a:spLocks noGrp="1"/>
          </p:cNvSpPr>
          <p:nvPr>
            <p:ph type="sldNum" sz="quarter" idx="7"/>
          </p:nvPr>
        </p:nvSpPr>
        <p:spPr>
          <a:xfrm>
            <a:off x="9447783" y="7368699"/>
            <a:ext cx="227965" cy="154209"/>
          </a:xfrm>
        </p:spPr>
        <p:txBody>
          <a:bodyPr lIns="0" tIns="0" rIns="0" bIns="0"/>
          <a:lstStyle>
            <a:lvl1pPr>
              <a:defRPr sz="1000" b="0" i="0">
                <a:solidFill>
                  <a:srgbClr val="42888E"/>
                </a:solidFill>
                <a:latin typeface="Avenir"/>
                <a:cs typeface="Arial"/>
              </a:defRPr>
            </a:lvl1pPr>
          </a:lstStyle>
          <a:p>
            <a:pPr marL="25400">
              <a:lnSpc>
                <a:spcPts val="1310"/>
              </a:lnSpc>
            </a:pPr>
            <a:fld id="{81D60167-4931-47E6-BA6A-407CBD079E47}" type="slidenum">
              <a:rPr lang="en-US" smtClean="0"/>
              <a:pPr marL="25400">
                <a:lnSpc>
                  <a:spcPts val="1310"/>
                </a:lnSpc>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rgbClr val="045899"/>
                </a:solidFill>
                <a:latin typeface="Avenir-Roman"/>
                <a:cs typeface="Avenir-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7/26/2017</a:t>
            </a:fld>
            <a:endParaRPr lang="en-US" dirty="0"/>
          </a:p>
        </p:txBody>
      </p:sp>
      <p:sp>
        <p:nvSpPr>
          <p:cNvPr id="5" name="Holder 5"/>
          <p:cNvSpPr>
            <a:spLocks noGrp="1"/>
          </p:cNvSpPr>
          <p:nvPr>
            <p:ph type="sldNum" sz="quarter" idx="7"/>
          </p:nvPr>
        </p:nvSpPr>
        <p:spPr/>
        <p:txBody>
          <a:bodyPr lIns="0" tIns="0" rIns="0" bIns="0"/>
          <a:lstStyle>
            <a:lvl1pPr>
              <a:defRPr sz="1000" b="0" i="0">
                <a:solidFill>
                  <a:srgbClr val="42888E"/>
                </a:solidFill>
                <a:latin typeface="Avenir"/>
                <a:cs typeface="Arial"/>
              </a:defRPr>
            </a:lvl1pPr>
          </a:lstStyle>
          <a:p>
            <a:pPr marL="25400">
              <a:lnSpc>
                <a:spcPts val="1310"/>
              </a:lnSpc>
            </a:pPr>
            <a:fld id="{81D60167-4931-47E6-BA6A-407CBD079E47}" type="slidenum">
              <a:rPr lang="en-US" smtClean="0"/>
              <a:pPr marL="25400">
                <a:lnSpc>
                  <a:spcPts val="1310"/>
                </a:lnSpc>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058400" cy="7772400"/>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0"/>
            <a:ext cx="10058400" cy="7772400"/>
          </a:xfrm>
          <a:prstGeom prst="rect">
            <a:avLst/>
          </a:prstGeom>
          <a:blipFill>
            <a:blip r:embed="rId3" cstate="print"/>
            <a:stretch>
              <a:fillRect/>
            </a:stretch>
          </a:blipFill>
        </p:spPr>
        <p:txBody>
          <a:bodyPr wrap="square" lIns="0" tIns="0" rIns="0" bIns="0" rtlCol="0"/>
          <a:lstStyle/>
          <a:p>
            <a:endParaRPr dirty="0"/>
          </a:p>
        </p:txBody>
      </p:sp>
      <p:sp>
        <p:nvSpPr>
          <p:cNvPr id="18" name="bk object 18"/>
          <p:cNvSpPr/>
          <p:nvPr/>
        </p:nvSpPr>
        <p:spPr>
          <a:xfrm>
            <a:off x="0" y="0"/>
            <a:ext cx="10058399" cy="4457700"/>
          </a:xfrm>
          <a:prstGeom prst="rect">
            <a:avLst/>
          </a:prstGeom>
          <a:blipFill>
            <a:blip r:embed="rId4" cstate="print"/>
            <a:stretch>
              <a:fillRect/>
            </a:stretch>
          </a:blipFill>
        </p:spPr>
        <p:txBody>
          <a:bodyPr wrap="square" lIns="0" tIns="0" rIns="0" bIns="0" rtlCol="0"/>
          <a:lstStyle/>
          <a:p>
            <a:endParaRPr dirty="0"/>
          </a:p>
        </p:txBody>
      </p:sp>
      <p:sp>
        <p:nvSpPr>
          <p:cNvPr id="19" name="bk object 19"/>
          <p:cNvSpPr/>
          <p:nvPr/>
        </p:nvSpPr>
        <p:spPr>
          <a:xfrm>
            <a:off x="0" y="4446015"/>
            <a:ext cx="10058400" cy="896112"/>
          </a:xfrm>
          <a:prstGeom prst="rect">
            <a:avLst/>
          </a:prstGeom>
          <a:blipFill>
            <a:blip r:embed="rId5" cstate="print"/>
            <a:stretch>
              <a:fillRect/>
            </a:stretch>
          </a:blip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7/26/2017</a:t>
            </a:fld>
            <a:endParaRPr lang="en-US" dirty="0"/>
          </a:p>
        </p:txBody>
      </p:sp>
      <p:sp>
        <p:nvSpPr>
          <p:cNvPr id="4" name="Holder 4"/>
          <p:cNvSpPr>
            <a:spLocks noGrp="1"/>
          </p:cNvSpPr>
          <p:nvPr>
            <p:ph type="sldNum" sz="quarter" idx="7"/>
          </p:nvPr>
        </p:nvSpPr>
        <p:spPr>
          <a:xfrm>
            <a:off x="9447783" y="7368699"/>
            <a:ext cx="227965" cy="154209"/>
          </a:xfrm>
        </p:spPr>
        <p:txBody>
          <a:bodyPr lIns="0" tIns="0" rIns="0" bIns="0"/>
          <a:lstStyle>
            <a:lvl1pPr>
              <a:defRPr sz="1000" b="0" i="0">
                <a:solidFill>
                  <a:srgbClr val="42888E"/>
                </a:solidFill>
                <a:latin typeface="Avenir"/>
                <a:cs typeface="Arial"/>
              </a:defRPr>
            </a:lvl1pPr>
          </a:lstStyle>
          <a:p>
            <a:pPr marL="25400">
              <a:lnSpc>
                <a:spcPts val="1310"/>
              </a:lnSpc>
            </a:pPr>
            <a:fld id="{81D60167-4931-47E6-BA6A-407CBD079E47}" type="slidenum">
              <a:rPr lang="en-US" smtClean="0"/>
              <a:pPr marL="25400">
                <a:lnSpc>
                  <a:spcPts val="1310"/>
                </a:lnSpc>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058400" cy="7772400"/>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625220" y="795528"/>
            <a:ext cx="8807958" cy="976630"/>
          </a:xfrm>
          <a:prstGeom prst="rect">
            <a:avLst/>
          </a:prstGeom>
        </p:spPr>
        <p:txBody>
          <a:bodyPr wrap="square" lIns="0" tIns="0" rIns="0" bIns="0">
            <a:spAutoFit/>
          </a:bodyPr>
          <a:lstStyle>
            <a:lvl1pPr>
              <a:defRPr sz="2200" b="0" i="0">
                <a:solidFill>
                  <a:srgbClr val="045899"/>
                </a:solidFill>
                <a:latin typeface="Avenir-Roman"/>
                <a:cs typeface="Avenir-Roman"/>
              </a:defRPr>
            </a:lvl1pPr>
          </a:lstStyle>
          <a:p>
            <a:endParaRPr/>
          </a:p>
        </p:txBody>
      </p:sp>
      <p:sp>
        <p:nvSpPr>
          <p:cNvPr id="3" name="Holder 3"/>
          <p:cNvSpPr>
            <a:spLocks noGrp="1"/>
          </p:cNvSpPr>
          <p:nvPr>
            <p:ph type="body" idx="1"/>
          </p:nvPr>
        </p:nvSpPr>
        <p:spPr>
          <a:xfrm>
            <a:off x="855943" y="3810000"/>
            <a:ext cx="8346513" cy="1862454"/>
          </a:xfrm>
          <a:prstGeom prst="rect">
            <a:avLst/>
          </a:prstGeom>
        </p:spPr>
        <p:txBody>
          <a:bodyPr wrap="square" lIns="0" tIns="0" rIns="0" bIns="0">
            <a:spAutoFit/>
          </a:bodyPr>
          <a:lstStyle>
            <a:lvl1pPr>
              <a:defRPr sz="2400" b="0" i="0">
                <a:solidFill>
                  <a:srgbClr val="045899"/>
                </a:solidFill>
                <a:latin typeface="Avenir-Roman"/>
                <a:cs typeface="Avenir-Roman"/>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7/26/2017</a:t>
            </a:fld>
            <a:endParaRPr lang="en-US" dirty="0"/>
          </a:p>
        </p:txBody>
      </p:sp>
      <p:sp>
        <p:nvSpPr>
          <p:cNvPr id="6" name="Holder 6"/>
          <p:cNvSpPr>
            <a:spLocks noGrp="1"/>
          </p:cNvSpPr>
          <p:nvPr>
            <p:ph type="sldNum" sz="quarter" idx="7"/>
          </p:nvPr>
        </p:nvSpPr>
        <p:spPr>
          <a:xfrm>
            <a:off x="9447783" y="7368699"/>
            <a:ext cx="227965" cy="154209"/>
          </a:xfrm>
          <a:prstGeom prst="rect">
            <a:avLst/>
          </a:prstGeom>
        </p:spPr>
        <p:txBody>
          <a:bodyPr wrap="square" lIns="0" tIns="0" rIns="0" bIns="0">
            <a:spAutoFit/>
          </a:bodyPr>
          <a:lstStyle>
            <a:lvl1pPr>
              <a:defRPr sz="1000" b="0" i="0">
                <a:solidFill>
                  <a:srgbClr val="42888E"/>
                </a:solidFill>
                <a:latin typeface="Avenir"/>
                <a:cs typeface="Arial"/>
              </a:defRPr>
            </a:lvl1pPr>
          </a:lstStyle>
          <a:p>
            <a:pPr marL="25400">
              <a:lnSpc>
                <a:spcPts val="1310"/>
              </a:lnSpc>
            </a:pPr>
            <a:fld id="{81D60167-4931-47E6-BA6A-407CBD079E47}" type="slidenum">
              <a:rPr lang="en-US" smtClean="0"/>
              <a:pPr marL="25400">
                <a:lnSpc>
                  <a:spcPts val="1310"/>
                </a:lnSpc>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http://www.nva.org/shg3)"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hyperlink" Target="http://www.nva.org/vestibulectomy)"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hyperlink" Target="http://www.nva.org/articles"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hyperlink" Target="http://www.nva.org/bookstore" TargetMode="External"/><Relationship Id="rId4" Type="http://schemas.openxmlformats.org/officeDocument/2006/relationships/hyperlink" Target="http://www/"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nva.org/bookstore"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http://www.nva.org/tips" TargetMode="External"/><Relationship Id="rId5" Type="http://schemas.openxmlformats.org/officeDocument/2006/relationships/hyperlink" Target="http://www.nva.org/publications/" TargetMode="External"/><Relationship Id="rId4" Type="http://schemas.openxmlformats.org/officeDocument/2006/relationships/hyperlink" Target="http://www.nva.org/sh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4666" y="4501265"/>
            <a:ext cx="7089140" cy="795655"/>
          </a:xfrm>
          <a:prstGeom prst="rect">
            <a:avLst/>
          </a:prstGeom>
        </p:spPr>
        <p:txBody>
          <a:bodyPr vert="horz" wrap="square" lIns="0" tIns="0" rIns="0" bIns="0" rtlCol="0">
            <a:spAutoFit/>
          </a:bodyPr>
          <a:lstStyle/>
          <a:p>
            <a:pPr marL="509905" marR="5080" indent="-497840">
              <a:lnSpc>
                <a:spcPct val="104200"/>
              </a:lnSpc>
            </a:pPr>
            <a:r>
              <a:rPr sz="2400" spc="-10" dirty="0">
                <a:solidFill>
                  <a:srgbClr val="FFFFFF"/>
                </a:solidFill>
                <a:latin typeface="Avenir Book"/>
                <a:cs typeface="Avenir Book"/>
              </a:rPr>
              <a:t>Vulvodynia: </a:t>
            </a:r>
            <a:r>
              <a:rPr sz="2400" dirty="0">
                <a:solidFill>
                  <a:srgbClr val="FFFFFF"/>
                </a:solidFill>
                <a:latin typeface="Avenir Book"/>
                <a:cs typeface="Avenir Book"/>
              </a:rPr>
              <a:t>A Common and </a:t>
            </a:r>
            <a:r>
              <a:rPr sz="2400" spc="-10" dirty="0">
                <a:solidFill>
                  <a:srgbClr val="FFFFFF"/>
                </a:solidFill>
                <a:latin typeface="Avenir Book"/>
                <a:cs typeface="Avenir Book"/>
              </a:rPr>
              <a:t>Under-Recognized</a:t>
            </a:r>
            <a:r>
              <a:rPr sz="2400" spc="-45" dirty="0">
                <a:solidFill>
                  <a:srgbClr val="FFFFFF"/>
                </a:solidFill>
                <a:latin typeface="Avenir Book"/>
                <a:cs typeface="Avenir Book"/>
              </a:rPr>
              <a:t> </a:t>
            </a:r>
            <a:r>
              <a:rPr sz="2400" dirty="0">
                <a:solidFill>
                  <a:srgbClr val="FFFFFF"/>
                </a:solidFill>
                <a:latin typeface="Avenir Book"/>
                <a:cs typeface="Avenir Book"/>
              </a:rPr>
              <a:t>Pain  </a:t>
            </a:r>
            <a:r>
              <a:rPr sz="2400" spc="-10" dirty="0">
                <a:solidFill>
                  <a:srgbClr val="FFFFFF"/>
                </a:solidFill>
                <a:latin typeface="Avenir Book"/>
                <a:cs typeface="Avenir Book"/>
              </a:rPr>
              <a:t>Disorder </a:t>
            </a:r>
            <a:r>
              <a:rPr sz="2400" dirty="0">
                <a:solidFill>
                  <a:srgbClr val="FFFFFF"/>
                </a:solidFill>
                <a:latin typeface="Avenir Book"/>
                <a:cs typeface="Avenir Book"/>
              </a:rPr>
              <a:t>in </a:t>
            </a:r>
            <a:r>
              <a:rPr sz="2400" spc="-10" dirty="0">
                <a:solidFill>
                  <a:srgbClr val="FFFFFF"/>
                </a:solidFill>
                <a:latin typeface="Avenir Book"/>
                <a:cs typeface="Avenir Book"/>
              </a:rPr>
              <a:t>Women </a:t>
            </a:r>
            <a:r>
              <a:rPr sz="2400" dirty="0">
                <a:solidFill>
                  <a:srgbClr val="FFFFFF"/>
                </a:solidFill>
                <a:latin typeface="Avenir Book"/>
                <a:cs typeface="Avenir Book"/>
              </a:rPr>
              <a:t>and Female</a:t>
            </a:r>
            <a:r>
              <a:rPr sz="2400" spc="-40" dirty="0">
                <a:solidFill>
                  <a:srgbClr val="FFFFFF"/>
                </a:solidFill>
                <a:latin typeface="Avenir Book"/>
                <a:cs typeface="Avenir Book"/>
              </a:rPr>
              <a:t> </a:t>
            </a:r>
            <a:r>
              <a:rPr sz="2400" dirty="0">
                <a:solidFill>
                  <a:srgbClr val="FFFFFF"/>
                </a:solidFill>
                <a:latin typeface="Avenir Book"/>
                <a:cs typeface="Avenir Book"/>
              </a:rPr>
              <a:t>Adolescents</a:t>
            </a:r>
            <a:endParaRPr sz="2400" dirty="0">
              <a:latin typeface="Avenir Book"/>
              <a:cs typeface="Avenir Book"/>
            </a:endParaRPr>
          </a:p>
        </p:txBody>
      </p:sp>
      <p:sp>
        <p:nvSpPr>
          <p:cNvPr id="3" name="object 3"/>
          <p:cNvSpPr txBox="1"/>
          <p:nvPr/>
        </p:nvSpPr>
        <p:spPr>
          <a:xfrm>
            <a:off x="1566369" y="5592571"/>
            <a:ext cx="6932930" cy="367030"/>
          </a:xfrm>
          <a:prstGeom prst="rect">
            <a:avLst/>
          </a:prstGeom>
        </p:spPr>
        <p:txBody>
          <a:bodyPr vert="horz" wrap="square" lIns="0" tIns="0" rIns="0" bIns="0" rtlCol="0">
            <a:spAutoFit/>
          </a:bodyPr>
          <a:lstStyle/>
          <a:p>
            <a:pPr marL="12700">
              <a:lnSpc>
                <a:spcPct val="100000"/>
              </a:lnSpc>
            </a:pPr>
            <a:r>
              <a:rPr sz="2200" spc="50" dirty="0">
                <a:solidFill>
                  <a:srgbClr val="42888E"/>
                </a:solidFill>
                <a:latin typeface="Avenir-Roman"/>
                <a:cs typeface="Avenir-Roman"/>
              </a:rPr>
              <a:t>Integrating </a:t>
            </a:r>
            <a:r>
              <a:rPr sz="2200" spc="40" dirty="0">
                <a:solidFill>
                  <a:srgbClr val="42888E"/>
                </a:solidFill>
                <a:latin typeface="Avenir-Roman"/>
                <a:cs typeface="Avenir-Roman"/>
              </a:rPr>
              <a:t>Current </a:t>
            </a:r>
            <a:r>
              <a:rPr sz="2200" spc="45" dirty="0">
                <a:solidFill>
                  <a:srgbClr val="42888E"/>
                </a:solidFill>
                <a:latin typeface="Avenir-Roman"/>
                <a:cs typeface="Avenir-Roman"/>
              </a:rPr>
              <a:t>Knowledge </a:t>
            </a:r>
            <a:r>
              <a:rPr sz="2200" spc="40" dirty="0">
                <a:solidFill>
                  <a:srgbClr val="42888E"/>
                </a:solidFill>
                <a:latin typeface="Avenir-Roman"/>
                <a:cs typeface="Avenir-Roman"/>
              </a:rPr>
              <a:t>Into </a:t>
            </a:r>
            <a:r>
              <a:rPr sz="2200" spc="45" dirty="0">
                <a:solidFill>
                  <a:srgbClr val="42888E"/>
                </a:solidFill>
                <a:latin typeface="Avenir-Roman"/>
                <a:cs typeface="Avenir-Roman"/>
              </a:rPr>
              <a:t>Clinical</a:t>
            </a:r>
            <a:r>
              <a:rPr sz="2200" spc="345" dirty="0">
                <a:solidFill>
                  <a:srgbClr val="42888E"/>
                </a:solidFill>
                <a:latin typeface="Avenir-Roman"/>
                <a:cs typeface="Avenir-Roman"/>
              </a:rPr>
              <a:t> </a:t>
            </a:r>
            <a:r>
              <a:rPr sz="2200" spc="55" dirty="0">
                <a:solidFill>
                  <a:srgbClr val="42888E"/>
                </a:solidFill>
                <a:latin typeface="Avenir-Roman"/>
                <a:cs typeface="Avenir-Roman"/>
              </a:rPr>
              <a:t>Practice</a:t>
            </a:r>
            <a:endParaRPr sz="2200" dirty="0">
              <a:latin typeface="Avenir-Roman"/>
              <a:cs typeface="Avenir-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264408"/>
            <a:ext cx="10058400" cy="4508500"/>
          </a:xfrm>
          <a:custGeom>
            <a:avLst/>
            <a:gdLst/>
            <a:ahLst/>
            <a:cxnLst/>
            <a:rect l="l" t="t" r="r" b="b"/>
            <a:pathLst>
              <a:path w="10058400" h="4508500">
                <a:moveTo>
                  <a:pt x="0" y="4507992"/>
                </a:moveTo>
                <a:lnTo>
                  <a:pt x="10058400" y="4507992"/>
                </a:lnTo>
                <a:lnTo>
                  <a:pt x="10058400" y="0"/>
                </a:lnTo>
                <a:lnTo>
                  <a:pt x="0" y="0"/>
                </a:lnTo>
                <a:lnTo>
                  <a:pt x="0" y="4507992"/>
                </a:lnTo>
                <a:close/>
              </a:path>
            </a:pathLst>
          </a:custGeom>
          <a:solidFill>
            <a:srgbClr val="FFFFFF"/>
          </a:solidFill>
        </p:spPr>
        <p:txBody>
          <a:bodyPr wrap="square" lIns="0" tIns="0" rIns="0" bIns="0" rtlCol="0"/>
          <a:lstStyle/>
          <a:p>
            <a:endParaRPr dirty="0"/>
          </a:p>
        </p:txBody>
      </p:sp>
      <p:sp>
        <p:nvSpPr>
          <p:cNvPr id="3" name="object 3"/>
          <p:cNvSpPr txBox="1"/>
          <p:nvPr/>
        </p:nvSpPr>
        <p:spPr>
          <a:xfrm>
            <a:off x="1533899" y="3810000"/>
            <a:ext cx="6998334" cy="1130935"/>
          </a:xfrm>
          <a:prstGeom prst="rect">
            <a:avLst/>
          </a:prstGeom>
        </p:spPr>
        <p:txBody>
          <a:bodyPr vert="horz" wrap="square" lIns="0" tIns="0" rIns="0" bIns="0" rtlCol="0">
            <a:spAutoFit/>
          </a:bodyPr>
          <a:lstStyle/>
          <a:p>
            <a:pPr algn="ctr">
              <a:lnSpc>
                <a:spcPct val="100000"/>
              </a:lnSpc>
            </a:pPr>
            <a:r>
              <a:rPr sz="2400" spc="45" dirty="0">
                <a:solidFill>
                  <a:srgbClr val="045899"/>
                </a:solidFill>
                <a:latin typeface="Avenir-Roman"/>
                <a:cs typeface="Avenir-Roman"/>
              </a:rPr>
              <a:t>Prevalence </a:t>
            </a:r>
            <a:r>
              <a:rPr sz="2400" dirty="0">
                <a:solidFill>
                  <a:srgbClr val="045899"/>
                </a:solidFill>
                <a:latin typeface="Avenir-Roman"/>
                <a:cs typeface="Avenir-Roman"/>
              </a:rPr>
              <a:t>• </a:t>
            </a:r>
            <a:r>
              <a:rPr sz="2400" spc="50" dirty="0">
                <a:solidFill>
                  <a:srgbClr val="045899"/>
                </a:solidFill>
                <a:latin typeface="Avenir-Roman"/>
                <a:cs typeface="Avenir-Roman"/>
              </a:rPr>
              <a:t>Incidence </a:t>
            </a:r>
            <a:r>
              <a:rPr sz="2400" dirty="0">
                <a:solidFill>
                  <a:srgbClr val="045899"/>
                </a:solidFill>
                <a:latin typeface="Avenir-Roman"/>
                <a:cs typeface="Avenir-Roman"/>
              </a:rPr>
              <a:t>•</a:t>
            </a:r>
            <a:r>
              <a:rPr sz="2400" spc="355" dirty="0">
                <a:solidFill>
                  <a:srgbClr val="045899"/>
                </a:solidFill>
                <a:latin typeface="Avenir-Roman"/>
                <a:cs typeface="Avenir-Roman"/>
              </a:rPr>
              <a:t> </a:t>
            </a:r>
            <a:r>
              <a:rPr sz="2400" spc="60" dirty="0">
                <a:solidFill>
                  <a:srgbClr val="045899"/>
                </a:solidFill>
                <a:latin typeface="Avenir-Roman"/>
                <a:cs typeface="Avenir-Roman"/>
              </a:rPr>
              <a:t>Remission</a:t>
            </a:r>
            <a:endParaRPr sz="2400" dirty="0">
              <a:latin typeface="Avenir-Roman"/>
              <a:cs typeface="Avenir-Roman"/>
            </a:endParaRPr>
          </a:p>
          <a:p>
            <a:pPr>
              <a:lnSpc>
                <a:spcPct val="100000"/>
              </a:lnSpc>
              <a:spcBef>
                <a:spcPts val="5"/>
              </a:spcBef>
            </a:pPr>
            <a:endParaRPr sz="2500" dirty="0">
              <a:latin typeface="Times New Roman"/>
              <a:cs typeface="Times New Roman"/>
            </a:endParaRPr>
          </a:p>
          <a:p>
            <a:pPr algn="ctr">
              <a:lnSpc>
                <a:spcPct val="100000"/>
              </a:lnSpc>
            </a:pPr>
            <a:r>
              <a:rPr sz="2400" spc="55" dirty="0">
                <a:solidFill>
                  <a:srgbClr val="045899"/>
                </a:solidFill>
                <a:latin typeface="Avenir-Roman"/>
                <a:cs typeface="Avenir-Roman"/>
              </a:rPr>
              <a:t>Misdiagnosis </a:t>
            </a:r>
            <a:r>
              <a:rPr sz="2400" dirty="0">
                <a:solidFill>
                  <a:srgbClr val="045899"/>
                </a:solidFill>
                <a:latin typeface="Avenir-Roman"/>
                <a:cs typeface="Avenir-Roman"/>
              </a:rPr>
              <a:t>• </a:t>
            </a:r>
            <a:r>
              <a:rPr sz="2400" spc="50" dirty="0">
                <a:solidFill>
                  <a:srgbClr val="045899"/>
                </a:solidFill>
                <a:latin typeface="Avenir-Roman"/>
                <a:cs typeface="Avenir-Roman"/>
              </a:rPr>
              <a:t>Economic impact </a:t>
            </a:r>
            <a:r>
              <a:rPr sz="2400" dirty="0">
                <a:solidFill>
                  <a:srgbClr val="045899"/>
                </a:solidFill>
                <a:latin typeface="Avenir-Roman"/>
                <a:cs typeface="Avenir-Roman"/>
              </a:rPr>
              <a:t>• </a:t>
            </a:r>
            <a:r>
              <a:rPr sz="2400" spc="50" dirty="0">
                <a:solidFill>
                  <a:srgbClr val="045899"/>
                </a:solidFill>
                <a:latin typeface="Avenir-Roman"/>
                <a:cs typeface="Avenir-Roman"/>
              </a:rPr>
              <a:t>Quality </a:t>
            </a:r>
            <a:r>
              <a:rPr sz="2400" spc="30" dirty="0">
                <a:solidFill>
                  <a:srgbClr val="045899"/>
                </a:solidFill>
                <a:latin typeface="Avenir-Roman"/>
                <a:cs typeface="Avenir-Roman"/>
              </a:rPr>
              <a:t>of</a:t>
            </a:r>
            <a:r>
              <a:rPr sz="2400" spc="560" dirty="0">
                <a:solidFill>
                  <a:srgbClr val="045899"/>
                </a:solidFill>
                <a:latin typeface="Avenir-Roman"/>
                <a:cs typeface="Avenir-Roman"/>
              </a:rPr>
              <a:t> </a:t>
            </a:r>
            <a:r>
              <a:rPr sz="2400" spc="60" dirty="0">
                <a:solidFill>
                  <a:srgbClr val="045899"/>
                </a:solidFill>
                <a:latin typeface="Avenir-Roman"/>
                <a:cs typeface="Avenir-Roman"/>
              </a:rPr>
              <a:t>life</a:t>
            </a:r>
            <a:endParaRPr sz="2400" dirty="0">
              <a:latin typeface="Avenir-Roman"/>
              <a:cs typeface="Avenir-Roman"/>
            </a:endParaRPr>
          </a:p>
        </p:txBody>
      </p:sp>
      <p:sp>
        <p:nvSpPr>
          <p:cNvPr id="4" name="object 4"/>
          <p:cNvSpPr/>
          <p:nvPr/>
        </p:nvSpPr>
        <p:spPr>
          <a:xfrm>
            <a:off x="0" y="2668016"/>
            <a:ext cx="10058400" cy="621791"/>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1427629" y="2686303"/>
            <a:ext cx="7203440" cy="523220"/>
          </a:xfrm>
          <a:prstGeom prst="rect">
            <a:avLst/>
          </a:prstGeom>
        </p:spPr>
        <p:txBody>
          <a:bodyPr vert="horz" wrap="square" lIns="0" tIns="0" rIns="0" bIns="0" rtlCol="0">
            <a:spAutoFit/>
          </a:bodyPr>
          <a:lstStyle/>
          <a:p>
            <a:pPr marL="12700" algn="ctr">
              <a:lnSpc>
                <a:spcPct val="100000"/>
              </a:lnSpc>
            </a:pPr>
            <a:r>
              <a:rPr sz="3400" dirty="0">
                <a:solidFill>
                  <a:srgbClr val="FFFFFF"/>
                </a:solidFill>
              </a:rPr>
              <a:t>Magnitude of the</a:t>
            </a:r>
            <a:r>
              <a:rPr sz="3400" spc="-95" dirty="0">
                <a:solidFill>
                  <a:srgbClr val="FFFFFF"/>
                </a:solidFill>
              </a:rPr>
              <a:t> </a:t>
            </a:r>
            <a:r>
              <a:rPr sz="3400" spc="-10" dirty="0">
                <a:solidFill>
                  <a:srgbClr val="FFFFFF"/>
                </a:solidFill>
              </a:rPr>
              <a:t>Problem</a:t>
            </a:r>
            <a:endParaRPr sz="3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2663" rIns="0" bIns="0" rtlCol="0">
            <a:spAutoFit/>
          </a:bodyPr>
          <a:lstStyle/>
          <a:p>
            <a:pPr marL="12700">
              <a:lnSpc>
                <a:spcPct val="100000"/>
              </a:lnSpc>
            </a:pPr>
            <a:r>
              <a:rPr spc="35" dirty="0"/>
              <a:t>PREVALENCE </a:t>
            </a:r>
            <a:r>
              <a:rPr dirty="0"/>
              <a:t>&amp;</a:t>
            </a:r>
            <a:r>
              <a:rPr spc="120" dirty="0"/>
              <a:t> </a:t>
            </a:r>
            <a:r>
              <a:rPr spc="55" dirty="0"/>
              <a:t>INCIDENCE</a:t>
            </a:r>
          </a:p>
        </p:txBody>
      </p:sp>
      <p:sp>
        <p:nvSpPr>
          <p:cNvPr id="3" name="object 3"/>
          <p:cNvSpPr txBox="1"/>
          <p:nvPr/>
        </p:nvSpPr>
        <p:spPr>
          <a:xfrm>
            <a:off x="1596644" y="2093976"/>
            <a:ext cx="3781425" cy="3677285"/>
          </a:xfrm>
          <a:prstGeom prst="rect">
            <a:avLst/>
          </a:prstGeom>
        </p:spPr>
        <p:txBody>
          <a:bodyPr vert="horz" wrap="square" lIns="0" tIns="0" rIns="0" bIns="0" rtlCol="0">
            <a:spAutoFit/>
          </a:bodyPr>
          <a:lstStyle/>
          <a:p>
            <a:pPr marL="12700">
              <a:lnSpc>
                <a:spcPct val="100000"/>
              </a:lnSpc>
            </a:pPr>
            <a:r>
              <a:rPr sz="1600" b="1" spc="35" dirty="0">
                <a:solidFill>
                  <a:srgbClr val="045899"/>
                </a:solidFill>
                <a:latin typeface="Avenir Black"/>
                <a:cs typeface="Avenir Black"/>
              </a:rPr>
              <a:t>Prevalence</a:t>
            </a:r>
            <a:endParaRPr sz="1600" dirty="0">
              <a:latin typeface="Avenir Black"/>
              <a:cs typeface="Avenir Black"/>
            </a:endParaRPr>
          </a:p>
          <a:p>
            <a:pPr marL="12700">
              <a:lnSpc>
                <a:spcPct val="100000"/>
              </a:lnSpc>
              <a:spcBef>
                <a:spcPts val="1030"/>
              </a:spcBef>
            </a:pPr>
            <a:r>
              <a:rPr sz="1500" spc="25" dirty="0">
                <a:solidFill>
                  <a:srgbClr val="045899"/>
                </a:solidFill>
                <a:latin typeface="Avenir"/>
                <a:cs typeface="Avenir"/>
              </a:rPr>
              <a:t>Four </a:t>
            </a:r>
            <a:r>
              <a:rPr sz="1500" spc="30" dirty="0">
                <a:solidFill>
                  <a:srgbClr val="045899"/>
                </a:solidFill>
                <a:latin typeface="Avenir"/>
                <a:cs typeface="Avenir"/>
              </a:rPr>
              <a:t>independent</a:t>
            </a:r>
            <a:r>
              <a:rPr sz="1500" spc="45" dirty="0">
                <a:solidFill>
                  <a:srgbClr val="045899"/>
                </a:solidFill>
                <a:latin typeface="Avenir"/>
                <a:cs typeface="Avenir"/>
              </a:rPr>
              <a:t> </a:t>
            </a:r>
            <a:r>
              <a:rPr sz="1500" spc="35" dirty="0">
                <a:solidFill>
                  <a:srgbClr val="045899"/>
                </a:solidFill>
                <a:latin typeface="Avenir"/>
                <a:cs typeface="Avenir"/>
              </a:rPr>
              <a:t>NIH-funded</a:t>
            </a:r>
            <a:endParaRPr sz="1500" dirty="0">
              <a:latin typeface="Avenir"/>
              <a:cs typeface="Avenir"/>
            </a:endParaRPr>
          </a:p>
          <a:p>
            <a:pPr marL="12700" marR="382270">
              <a:lnSpc>
                <a:spcPct val="133300"/>
              </a:lnSpc>
            </a:pPr>
            <a:r>
              <a:rPr sz="1500" spc="30" dirty="0">
                <a:solidFill>
                  <a:srgbClr val="045899"/>
                </a:solidFill>
                <a:latin typeface="Avenir"/>
                <a:cs typeface="Avenir"/>
              </a:rPr>
              <a:t>population-based studies, </a:t>
            </a:r>
            <a:r>
              <a:rPr sz="1500" spc="20" dirty="0">
                <a:solidFill>
                  <a:srgbClr val="045899"/>
                </a:solidFill>
                <a:latin typeface="Avenir"/>
                <a:cs typeface="Avenir"/>
              </a:rPr>
              <a:t>three </a:t>
            </a:r>
            <a:r>
              <a:rPr sz="1500" spc="35" dirty="0">
                <a:solidFill>
                  <a:srgbClr val="045899"/>
                </a:solidFill>
                <a:latin typeface="Avenir"/>
                <a:cs typeface="Avenir"/>
              </a:rPr>
              <a:t>of  </a:t>
            </a:r>
            <a:r>
              <a:rPr sz="1500" spc="25" dirty="0">
                <a:solidFill>
                  <a:srgbClr val="045899"/>
                </a:solidFill>
                <a:latin typeface="Avenir"/>
                <a:cs typeface="Avenir"/>
              </a:rPr>
              <a:t>which </a:t>
            </a:r>
            <a:r>
              <a:rPr sz="1500" spc="30" dirty="0">
                <a:solidFill>
                  <a:srgbClr val="045899"/>
                </a:solidFill>
                <a:latin typeface="Avenir"/>
                <a:cs typeface="Avenir"/>
              </a:rPr>
              <a:t>included </a:t>
            </a:r>
            <a:r>
              <a:rPr sz="1500" dirty="0">
                <a:solidFill>
                  <a:srgbClr val="045899"/>
                </a:solidFill>
                <a:latin typeface="Avenir"/>
                <a:cs typeface="Avenir"/>
              </a:rPr>
              <a:t>a </a:t>
            </a:r>
            <a:r>
              <a:rPr sz="1500" spc="30" dirty="0">
                <a:solidFill>
                  <a:srgbClr val="045899"/>
                </a:solidFill>
                <a:latin typeface="Avenir"/>
                <a:cs typeface="Avenir"/>
              </a:rPr>
              <a:t>clinical </a:t>
            </a:r>
            <a:r>
              <a:rPr sz="1500" spc="35" dirty="0">
                <a:solidFill>
                  <a:srgbClr val="045899"/>
                </a:solidFill>
                <a:latin typeface="Avenir"/>
                <a:cs typeface="Avenir"/>
              </a:rPr>
              <a:t>confirmation  </a:t>
            </a:r>
            <a:r>
              <a:rPr sz="1500" spc="30" dirty="0">
                <a:solidFill>
                  <a:srgbClr val="045899"/>
                </a:solidFill>
                <a:latin typeface="Avenir"/>
                <a:cs typeface="Avenir"/>
              </a:rPr>
              <a:t>component, demonstrate </a:t>
            </a:r>
            <a:r>
              <a:rPr sz="1500" dirty="0">
                <a:solidFill>
                  <a:srgbClr val="045899"/>
                </a:solidFill>
                <a:latin typeface="Avenir"/>
                <a:cs typeface="Avenir"/>
              </a:rPr>
              <a:t>a</a:t>
            </a:r>
            <a:r>
              <a:rPr sz="1500" spc="95" dirty="0">
                <a:solidFill>
                  <a:srgbClr val="045899"/>
                </a:solidFill>
                <a:latin typeface="Avenir"/>
                <a:cs typeface="Avenir"/>
              </a:rPr>
              <a:t> </a:t>
            </a:r>
            <a:r>
              <a:rPr sz="1500" spc="35" dirty="0">
                <a:solidFill>
                  <a:srgbClr val="045899"/>
                </a:solidFill>
                <a:latin typeface="Avenir"/>
                <a:cs typeface="Avenir"/>
              </a:rPr>
              <a:t>point</a:t>
            </a:r>
            <a:endParaRPr sz="1500" dirty="0">
              <a:latin typeface="Avenir"/>
              <a:cs typeface="Avenir"/>
            </a:endParaRPr>
          </a:p>
          <a:p>
            <a:pPr marL="12700" marR="5080">
              <a:lnSpc>
                <a:spcPct val="133300"/>
              </a:lnSpc>
            </a:pPr>
            <a:r>
              <a:rPr sz="1500" spc="25" dirty="0">
                <a:solidFill>
                  <a:srgbClr val="045899"/>
                </a:solidFill>
                <a:latin typeface="Avenir"/>
                <a:cs typeface="Avenir"/>
              </a:rPr>
              <a:t>prevalence </a:t>
            </a:r>
            <a:r>
              <a:rPr sz="1500" spc="15" dirty="0">
                <a:solidFill>
                  <a:srgbClr val="045899"/>
                </a:solidFill>
                <a:latin typeface="Avenir"/>
                <a:cs typeface="Avenir"/>
              </a:rPr>
              <a:t>of </a:t>
            </a:r>
            <a:r>
              <a:rPr sz="1500" spc="25" dirty="0">
                <a:solidFill>
                  <a:srgbClr val="045899"/>
                </a:solidFill>
                <a:latin typeface="Avenir"/>
                <a:cs typeface="Avenir"/>
              </a:rPr>
              <a:t>3-7% </a:t>
            </a:r>
            <a:r>
              <a:rPr sz="1500" spc="15" dirty="0">
                <a:solidFill>
                  <a:srgbClr val="045899"/>
                </a:solidFill>
                <a:latin typeface="Avenir"/>
                <a:cs typeface="Avenir"/>
              </a:rPr>
              <a:t>in </a:t>
            </a:r>
            <a:r>
              <a:rPr sz="1500" spc="30" dirty="0">
                <a:solidFill>
                  <a:srgbClr val="045899"/>
                </a:solidFill>
                <a:latin typeface="Avenir"/>
                <a:cs typeface="Avenir"/>
              </a:rPr>
              <a:t>reproductive-aged  </a:t>
            </a:r>
            <a:r>
              <a:rPr sz="1500" spc="25" dirty="0">
                <a:solidFill>
                  <a:srgbClr val="045899"/>
                </a:solidFill>
                <a:latin typeface="Avenir"/>
                <a:cs typeface="Avenir"/>
              </a:rPr>
              <a:t>women </a:t>
            </a:r>
            <a:r>
              <a:rPr sz="1500" spc="30" dirty="0">
                <a:solidFill>
                  <a:srgbClr val="045899"/>
                </a:solidFill>
                <a:latin typeface="Avenir"/>
                <a:cs typeface="Avenir"/>
              </a:rPr>
              <a:t>(Harlow </a:t>
            </a:r>
            <a:r>
              <a:rPr sz="1500" spc="25" dirty="0">
                <a:solidFill>
                  <a:srgbClr val="045899"/>
                </a:solidFill>
                <a:latin typeface="Avenir"/>
                <a:cs typeface="Avenir"/>
              </a:rPr>
              <a:t>2003, Arnold 2007,</a:t>
            </a:r>
            <a:r>
              <a:rPr sz="1500" spc="235" dirty="0">
                <a:solidFill>
                  <a:srgbClr val="045899"/>
                </a:solidFill>
                <a:latin typeface="Avenir"/>
                <a:cs typeface="Avenir"/>
              </a:rPr>
              <a:t> </a:t>
            </a:r>
            <a:r>
              <a:rPr sz="1500" spc="35" dirty="0">
                <a:solidFill>
                  <a:srgbClr val="045899"/>
                </a:solidFill>
                <a:latin typeface="Avenir"/>
                <a:cs typeface="Avenir"/>
              </a:rPr>
              <a:t>Reed</a:t>
            </a:r>
            <a:endParaRPr sz="1500" dirty="0">
              <a:latin typeface="Avenir"/>
              <a:cs typeface="Avenir"/>
            </a:endParaRPr>
          </a:p>
          <a:p>
            <a:pPr marL="12700" marR="123825">
              <a:lnSpc>
                <a:spcPct val="133300"/>
              </a:lnSpc>
            </a:pPr>
            <a:r>
              <a:rPr sz="1500" spc="25" dirty="0">
                <a:solidFill>
                  <a:srgbClr val="045899"/>
                </a:solidFill>
                <a:latin typeface="Avenir"/>
                <a:cs typeface="Avenir"/>
              </a:rPr>
              <a:t>2004, Reed 2006). </a:t>
            </a:r>
            <a:r>
              <a:rPr sz="1500" spc="30" dirty="0">
                <a:solidFill>
                  <a:srgbClr val="045899"/>
                </a:solidFill>
                <a:latin typeface="Avenir"/>
                <a:cs typeface="Avenir"/>
              </a:rPr>
              <a:t>Approximately </a:t>
            </a:r>
            <a:r>
              <a:rPr sz="1500" spc="35" dirty="0">
                <a:solidFill>
                  <a:srgbClr val="045899"/>
                </a:solidFill>
                <a:latin typeface="Avenir"/>
                <a:cs typeface="Avenir"/>
              </a:rPr>
              <a:t>7%  </a:t>
            </a:r>
            <a:r>
              <a:rPr sz="1500" spc="15" dirty="0">
                <a:solidFill>
                  <a:srgbClr val="045899"/>
                </a:solidFill>
                <a:latin typeface="Avenir"/>
                <a:cs typeface="Avenir"/>
              </a:rPr>
              <a:t>of </a:t>
            </a:r>
            <a:r>
              <a:rPr sz="1500" spc="30" dirty="0">
                <a:solidFill>
                  <a:srgbClr val="045899"/>
                </a:solidFill>
                <a:latin typeface="Avenir"/>
                <a:cs typeface="Avenir"/>
              </a:rPr>
              <a:t>American </a:t>
            </a:r>
            <a:r>
              <a:rPr sz="1500" spc="25" dirty="0">
                <a:solidFill>
                  <a:srgbClr val="045899"/>
                </a:solidFill>
                <a:latin typeface="Avenir"/>
                <a:cs typeface="Avenir"/>
              </a:rPr>
              <a:t>women will have </a:t>
            </a:r>
            <a:r>
              <a:rPr sz="1500" spc="35" dirty="0">
                <a:solidFill>
                  <a:srgbClr val="045899"/>
                </a:solidFill>
                <a:latin typeface="Avenir"/>
                <a:cs typeface="Avenir"/>
              </a:rPr>
              <a:t>symptoms  </a:t>
            </a:r>
            <a:r>
              <a:rPr sz="1500" spc="30" dirty="0">
                <a:solidFill>
                  <a:srgbClr val="045899"/>
                </a:solidFill>
                <a:latin typeface="Avenir"/>
                <a:cs typeface="Avenir"/>
              </a:rPr>
              <a:t>consistent </a:t>
            </a:r>
            <a:r>
              <a:rPr sz="1500" spc="25" dirty="0">
                <a:solidFill>
                  <a:srgbClr val="045899"/>
                </a:solidFill>
                <a:latin typeface="Avenir"/>
                <a:cs typeface="Avenir"/>
              </a:rPr>
              <a:t>with </a:t>
            </a:r>
            <a:r>
              <a:rPr sz="1500" spc="30" dirty="0">
                <a:solidFill>
                  <a:srgbClr val="045899"/>
                </a:solidFill>
                <a:latin typeface="Avenir"/>
                <a:cs typeface="Avenir"/>
              </a:rPr>
              <a:t>vulvodynia </a:t>
            </a:r>
            <a:r>
              <a:rPr sz="1500" spc="15" dirty="0">
                <a:solidFill>
                  <a:srgbClr val="045899"/>
                </a:solidFill>
                <a:latin typeface="Avenir"/>
                <a:cs typeface="Avenir"/>
              </a:rPr>
              <a:t>by </a:t>
            </a:r>
            <a:r>
              <a:rPr sz="1500" spc="20" dirty="0">
                <a:solidFill>
                  <a:srgbClr val="045899"/>
                </a:solidFill>
                <a:latin typeface="Avenir"/>
                <a:cs typeface="Avenir"/>
              </a:rPr>
              <a:t>age </a:t>
            </a:r>
            <a:r>
              <a:rPr sz="1500" spc="35" dirty="0">
                <a:solidFill>
                  <a:srgbClr val="045899"/>
                </a:solidFill>
                <a:latin typeface="Avenir"/>
                <a:cs typeface="Avenir"/>
              </a:rPr>
              <a:t>40,  </a:t>
            </a:r>
            <a:r>
              <a:rPr sz="1500" spc="25" dirty="0">
                <a:solidFill>
                  <a:srgbClr val="045899"/>
                </a:solidFill>
                <a:latin typeface="Avenir"/>
                <a:cs typeface="Avenir"/>
              </a:rPr>
              <a:t>which </a:t>
            </a:r>
            <a:r>
              <a:rPr sz="1500" spc="30" dirty="0">
                <a:solidFill>
                  <a:srgbClr val="045899"/>
                </a:solidFill>
                <a:latin typeface="Avenir"/>
                <a:cs typeface="Avenir"/>
              </a:rPr>
              <a:t>significantly </a:t>
            </a:r>
            <a:r>
              <a:rPr sz="1500" spc="25" dirty="0">
                <a:solidFill>
                  <a:srgbClr val="045899"/>
                </a:solidFill>
                <a:latin typeface="Avenir"/>
                <a:cs typeface="Avenir"/>
              </a:rPr>
              <a:t>differ </a:t>
            </a:r>
            <a:r>
              <a:rPr sz="1500" spc="15" dirty="0">
                <a:solidFill>
                  <a:srgbClr val="045899"/>
                </a:solidFill>
                <a:latin typeface="Avenir"/>
                <a:cs typeface="Avenir"/>
              </a:rPr>
              <a:t>by </a:t>
            </a:r>
            <a:r>
              <a:rPr sz="1500" spc="35" dirty="0">
                <a:solidFill>
                  <a:srgbClr val="045899"/>
                </a:solidFill>
                <a:latin typeface="Avenir"/>
                <a:cs typeface="Avenir"/>
              </a:rPr>
              <a:t>ethnicity  </a:t>
            </a:r>
            <a:r>
              <a:rPr sz="1500" spc="30" dirty="0">
                <a:solidFill>
                  <a:srgbClr val="045899"/>
                </a:solidFill>
                <a:latin typeface="Avenir"/>
                <a:cs typeface="Avenir"/>
              </a:rPr>
              <a:t>(Harlow</a:t>
            </a:r>
            <a:r>
              <a:rPr sz="1500" spc="-30" dirty="0">
                <a:solidFill>
                  <a:srgbClr val="045899"/>
                </a:solidFill>
                <a:latin typeface="Avenir"/>
                <a:cs typeface="Avenir"/>
              </a:rPr>
              <a:t> </a:t>
            </a:r>
            <a:r>
              <a:rPr sz="1500" spc="35" dirty="0">
                <a:solidFill>
                  <a:srgbClr val="045899"/>
                </a:solidFill>
                <a:latin typeface="Avenir"/>
                <a:cs typeface="Avenir"/>
              </a:rPr>
              <a:t>2014).</a:t>
            </a:r>
            <a:endParaRPr sz="1500" dirty="0">
              <a:latin typeface="Avenir"/>
              <a:cs typeface="Avenir"/>
            </a:endParaRPr>
          </a:p>
        </p:txBody>
      </p:sp>
      <p:sp>
        <p:nvSpPr>
          <p:cNvPr id="4" name="object 4"/>
          <p:cNvSpPr txBox="1"/>
          <p:nvPr/>
        </p:nvSpPr>
        <p:spPr>
          <a:xfrm>
            <a:off x="5697346" y="2017852"/>
            <a:ext cx="3705860" cy="3740785"/>
          </a:xfrm>
          <a:prstGeom prst="rect">
            <a:avLst/>
          </a:prstGeom>
        </p:spPr>
        <p:txBody>
          <a:bodyPr vert="horz" wrap="square" lIns="0" tIns="0" rIns="0" bIns="0" rtlCol="0">
            <a:spAutoFit/>
          </a:bodyPr>
          <a:lstStyle/>
          <a:p>
            <a:pPr marL="12700" marR="5080">
              <a:lnSpc>
                <a:spcPct val="133300"/>
              </a:lnSpc>
            </a:pPr>
            <a:r>
              <a:rPr sz="1500" spc="25" dirty="0">
                <a:solidFill>
                  <a:srgbClr val="045899"/>
                </a:solidFill>
                <a:latin typeface="Avenir"/>
                <a:cs typeface="Avenir"/>
              </a:rPr>
              <a:t>Vulvodynia </a:t>
            </a:r>
            <a:r>
              <a:rPr sz="1500" spc="20" dirty="0">
                <a:solidFill>
                  <a:srgbClr val="045899"/>
                </a:solidFill>
                <a:latin typeface="Avenir"/>
                <a:cs typeface="Avenir"/>
              </a:rPr>
              <a:t>has </a:t>
            </a:r>
            <a:r>
              <a:rPr sz="1500" spc="25" dirty="0">
                <a:solidFill>
                  <a:srgbClr val="045899"/>
                </a:solidFill>
                <a:latin typeface="Avenir"/>
                <a:cs typeface="Avenir"/>
              </a:rPr>
              <a:t>been </a:t>
            </a:r>
            <a:r>
              <a:rPr sz="1500" spc="30" dirty="0">
                <a:solidFill>
                  <a:srgbClr val="045899"/>
                </a:solidFill>
                <a:latin typeface="Avenir"/>
                <a:cs typeface="Avenir"/>
              </a:rPr>
              <a:t>documented </a:t>
            </a:r>
            <a:r>
              <a:rPr sz="1500" spc="35" dirty="0">
                <a:solidFill>
                  <a:srgbClr val="045899"/>
                </a:solidFill>
                <a:latin typeface="Avenir"/>
                <a:cs typeface="Avenir"/>
              </a:rPr>
              <a:t>in  </a:t>
            </a:r>
            <a:r>
              <a:rPr sz="1500" spc="30" dirty="0">
                <a:solidFill>
                  <a:srgbClr val="045899"/>
                </a:solidFill>
                <a:latin typeface="Avenir"/>
                <a:cs typeface="Avenir"/>
              </a:rPr>
              <a:t>preadolescent </a:t>
            </a:r>
            <a:r>
              <a:rPr sz="1500" spc="25" dirty="0">
                <a:solidFill>
                  <a:srgbClr val="045899"/>
                </a:solidFill>
                <a:latin typeface="Avenir"/>
                <a:cs typeface="Avenir"/>
              </a:rPr>
              <a:t>girls (Reed 2008). </a:t>
            </a:r>
            <a:r>
              <a:rPr sz="1500" dirty="0">
                <a:solidFill>
                  <a:srgbClr val="045899"/>
                </a:solidFill>
                <a:latin typeface="Avenir"/>
                <a:cs typeface="Avenir"/>
              </a:rPr>
              <a:t>A </a:t>
            </a:r>
            <a:r>
              <a:rPr sz="1500" spc="35" dirty="0">
                <a:solidFill>
                  <a:srgbClr val="045899"/>
                </a:solidFill>
                <a:latin typeface="Avenir"/>
                <a:cs typeface="Avenir"/>
              </a:rPr>
              <a:t>study  </a:t>
            </a:r>
            <a:r>
              <a:rPr sz="1500" spc="15" dirty="0">
                <a:solidFill>
                  <a:srgbClr val="045899"/>
                </a:solidFill>
                <a:latin typeface="Avenir"/>
                <a:cs typeface="Avenir"/>
              </a:rPr>
              <a:t>of </a:t>
            </a:r>
            <a:r>
              <a:rPr sz="1500" spc="30" dirty="0">
                <a:solidFill>
                  <a:srgbClr val="045899"/>
                </a:solidFill>
                <a:latin typeface="Avenir"/>
                <a:cs typeface="Avenir"/>
              </a:rPr>
              <a:t>adolescent </a:t>
            </a:r>
            <a:r>
              <a:rPr sz="1500" spc="25" dirty="0">
                <a:solidFill>
                  <a:srgbClr val="045899"/>
                </a:solidFill>
                <a:latin typeface="Avenir"/>
                <a:cs typeface="Avenir"/>
              </a:rPr>
              <a:t>girls aged 12-19 </a:t>
            </a:r>
            <a:r>
              <a:rPr sz="1500" spc="35" dirty="0">
                <a:solidFill>
                  <a:srgbClr val="045899"/>
                </a:solidFill>
                <a:latin typeface="Avenir"/>
                <a:cs typeface="Avenir"/>
              </a:rPr>
              <a:t>suggests  </a:t>
            </a:r>
            <a:r>
              <a:rPr sz="1500" spc="25" dirty="0">
                <a:solidFill>
                  <a:srgbClr val="045899"/>
                </a:solidFill>
                <a:latin typeface="Avenir"/>
                <a:cs typeface="Avenir"/>
              </a:rPr>
              <a:t>that </a:t>
            </a:r>
            <a:r>
              <a:rPr sz="1500" spc="20" dirty="0">
                <a:solidFill>
                  <a:srgbClr val="045899"/>
                </a:solidFill>
                <a:latin typeface="Avenir"/>
                <a:cs typeface="Avenir"/>
              </a:rPr>
              <a:t>the </a:t>
            </a:r>
            <a:r>
              <a:rPr sz="1500" spc="30" dirty="0">
                <a:solidFill>
                  <a:srgbClr val="045899"/>
                </a:solidFill>
                <a:latin typeface="Avenir"/>
                <a:cs typeface="Avenir"/>
              </a:rPr>
              <a:t>condition </a:t>
            </a:r>
            <a:r>
              <a:rPr sz="1500" spc="15" dirty="0">
                <a:solidFill>
                  <a:srgbClr val="045899"/>
                </a:solidFill>
                <a:latin typeface="Avenir"/>
                <a:cs typeface="Avenir"/>
              </a:rPr>
              <a:t>is </a:t>
            </a:r>
            <a:r>
              <a:rPr sz="1500" spc="25" dirty="0">
                <a:solidFill>
                  <a:srgbClr val="045899"/>
                </a:solidFill>
                <a:latin typeface="Avenir"/>
                <a:cs typeface="Avenir"/>
              </a:rPr>
              <a:t>quite </a:t>
            </a:r>
            <a:r>
              <a:rPr sz="1500" spc="30" dirty="0">
                <a:solidFill>
                  <a:srgbClr val="045899"/>
                </a:solidFill>
                <a:latin typeface="Avenir"/>
                <a:cs typeface="Avenir"/>
              </a:rPr>
              <a:t>prevalent  </a:t>
            </a:r>
            <a:r>
              <a:rPr sz="1500" spc="25" dirty="0">
                <a:solidFill>
                  <a:srgbClr val="045899"/>
                </a:solidFill>
                <a:latin typeface="Avenir"/>
                <a:cs typeface="Avenir"/>
              </a:rPr>
              <a:t>among young women </a:t>
            </a:r>
            <a:r>
              <a:rPr sz="1500" spc="30" dirty="0">
                <a:solidFill>
                  <a:srgbClr val="045899"/>
                </a:solidFill>
                <a:latin typeface="Avenir"/>
                <a:cs typeface="Avenir"/>
              </a:rPr>
              <a:t>(Landry</a:t>
            </a:r>
            <a:r>
              <a:rPr sz="1500" spc="165" dirty="0">
                <a:solidFill>
                  <a:srgbClr val="045899"/>
                </a:solidFill>
                <a:latin typeface="Avenir"/>
                <a:cs typeface="Avenir"/>
              </a:rPr>
              <a:t> </a:t>
            </a:r>
            <a:r>
              <a:rPr sz="1500" spc="35" dirty="0">
                <a:solidFill>
                  <a:srgbClr val="045899"/>
                </a:solidFill>
                <a:latin typeface="Avenir"/>
                <a:cs typeface="Avenir"/>
              </a:rPr>
              <a:t>2009).</a:t>
            </a:r>
            <a:endParaRPr sz="1500" dirty="0">
              <a:latin typeface="Avenir"/>
              <a:cs typeface="Avenir"/>
            </a:endParaRPr>
          </a:p>
          <a:p>
            <a:pPr>
              <a:lnSpc>
                <a:spcPct val="100000"/>
              </a:lnSpc>
            </a:pPr>
            <a:endParaRPr sz="1500" dirty="0">
              <a:latin typeface="Times New Roman"/>
              <a:cs typeface="Times New Roman"/>
            </a:endParaRPr>
          </a:p>
          <a:p>
            <a:pPr marL="12700">
              <a:lnSpc>
                <a:spcPct val="100000"/>
              </a:lnSpc>
              <a:spcBef>
                <a:spcPts val="1175"/>
              </a:spcBef>
            </a:pPr>
            <a:r>
              <a:rPr sz="1600" b="1" spc="40" dirty="0">
                <a:solidFill>
                  <a:srgbClr val="045899"/>
                </a:solidFill>
                <a:latin typeface="Avenir Black"/>
                <a:cs typeface="Avenir Black"/>
              </a:rPr>
              <a:t>Incidence</a:t>
            </a:r>
            <a:endParaRPr sz="1600" dirty="0">
              <a:latin typeface="Avenir Black"/>
              <a:cs typeface="Avenir Black"/>
            </a:endParaRPr>
          </a:p>
          <a:p>
            <a:pPr marL="12700" marR="17145">
              <a:lnSpc>
                <a:spcPct val="133300"/>
              </a:lnSpc>
              <a:spcBef>
                <a:spcPts val="430"/>
              </a:spcBef>
            </a:pPr>
            <a:r>
              <a:rPr sz="1500" spc="25" dirty="0">
                <a:solidFill>
                  <a:srgbClr val="045899"/>
                </a:solidFill>
                <a:latin typeface="Avenir"/>
                <a:cs typeface="Avenir"/>
              </a:rPr>
              <a:t>Annual </a:t>
            </a:r>
            <a:r>
              <a:rPr sz="1500" spc="30" dirty="0">
                <a:solidFill>
                  <a:srgbClr val="045899"/>
                </a:solidFill>
                <a:latin typeface="Avenir"/>
                <a:cs typeface="Avenir"/>
              </a:rPr>
              <a:t>incidence </a:t>
            </a:r>
            <a:r>
              <a:rPr sz="1500" spc="15" dirty="0">
                <a:solidFill>
                  <a:srgbClr val="045899"/>
                </a:solidFill>
                <a:latin typeface="Avenir"/>
                <a:cs typeface="Avenir"/>
              </a:rPr>
              <a:t>is </a:t>
            </a:r>
            <a:r>
              <a:rPr sz="1500" spc="25" dirty="0">
                <a:solidFill>
                  <a:srgbClr val="045899"/>
                </a:solidFill>
                <a:latin typeface="Avenir"/>
                <a:cs typeface="Avenir"/>
              </a:rPr>
              <a:t>3.1% </a:t>
            </a:r>
            <a:r>
              <a:rPr sz="1500" spc="15" dirty="0">
                <a:solidFill>
                  <a:srgbClr val="045899"/>
                </a:solidFill>
                <a:latin typeface="Avenir"/>
                <a:cs typeface="Avenir"/>
              </a:rPr>
              <a:t>in </a:t>
            </a:r>
            <a:r>
              <a:rPr sz="1500" spc="20" dirty="0">
                <a:solidFill>
                  <a:srgbClr val="045899"/>
                </a:solidFill>
                <a:latin typeface="Avenir"/>
                <a:cs typeface="Avenir"/>
              </a:rPr>
              <a:t>one </a:t>
            </a:r>
            <a:r>
              <a:rPr sz="1500" spc="35" dirty="0">
                <a:solidFill>
                  <a:srgbClr val="045899"/>
                </a:solidFill>
                <a:latin typeface="Avenir"/>
                <a:cs typeface="Avenir"/>
              </a:rPr>
              <a:t>study  </a:t>
            </a:r>
            <a:r>
              <a:rPr sz="1500" spc="25" dirty="0">
                <a:solidFill>
                  <a:srgbClr val="045899"/>
                </a:solidFill>
                <a:latin typeface="Avenir"/>
                <a:cs typeface="Avenir"/>
              </a:rPr>
              <a:t>(Reed 2012). </a:t>
            </a:r>
            <a:r>
              <a:rPr sz="1500" spc="20" dirty="0">
                <a:solidFill>
                  <a:srgbClr val="045899"/>
                </a:solidFill>
                <a:latin typeface="Avenir"/>
                <a:cs typeface="Avenir"/>
              </a:rPr>
              <a:t>More </a:t>
            </a:r>
            <a:r>
              <a:rPr sz="1500" spc="15" dirty="0">
                <a:solidFill>
                  <a:srgbClr val="045899"/>
                </a:solidFill>
                <a:latin typeface="Avenir"/>
                <a:cs typeface="Avenir"/>
              </a:rPr>
              <a:t>recently, </a:t>
            </a:r>
            <a:r>
              <a:rPr sz="1500" spc="35" dirty="0">
                <a:solidFill>
                  <a:srgbClr val="045899"/>
                </a:solidFill>
                <a:latin typeface="Avenir"/>
                <a:cs typeface="Avenir"/>
              </a:rPr>
              <a:t>the  </a:t>
            </a:r>
            <a:r>
              <a:rPr sz="1500" spc="30" dirty="0">
                <a:solidFill>
                  <a:srgbClr val="045899"/>
                </a:solidFill>
                <a:latin typeface="Avenir"/>
                <a:cs typeface="Avenir"/>
              </a:rPr>
              <a:t>incidence </a:t>
            </a:r>
            <a:r>
              <a:rPr sz="1500" spc="20" dirty="0">
                <a:solidFill>
                  <a:srgbClr val="045899"/>
                </a:solidFill>
                <a:latin typeface="Avenir"/>
                <a:cs typeface="Avenir"/>
              </a:rPr>
              <a:t>was 4.2 </a:t>
            </a:r>
            <a:r>
              <a:rPr sz="1500" spc="25" dirty="0">
                <a:solidFill>
                  <a:srgbClr val="045899"/>
                </a:solidFill>
                <a:latin typeface="Avenir"/>
                <a:cs typeface="Avenir"/>
              </a:rPr>
              <a:t>cases </a:t>
            </a:r>
            <a:r>
              <a:rPr sz="1500" spc="20" dirty="0">
                <a:solidFill>
                  <a:srgbClr val="045899"/>
                </a:solidFill>
                <a:latin typeface="Avenir"/>
                <a:cs typeface="Avenir"/>
              </a:rPr>
              <a:t>per 100 </a:t>
            </a:r>
            <a:r>
              <a:rPr sz="1500" spc="35" dirty="0">
                <a:solidFill>
                  <a:srgbClr val="045899"/>
                </a:solidFill>
                <a:latin typeface="Avenir"/>
                <a:cs typeface="Avenir"/>
              </a:rPr>
              <a:t>woman-  </a:t>
            </a:r>
            <a:r>
              <a:rPr sz="1500" spc="25" dirty="0">
                <a:solidFill>
                  <a:srgbClr val="045899"/>
                </a:solidFill>
                <a:latin typeface="Avenir"/>
                <a:cs typeface="Avenir"/>
              </a:rPr>
              <a:t>years </a:t>
            </a:r>
            <a:r>
              <a:rPr sz="1500" spc="20" dirty="0">
                <a:solidFill>
                  <a:srgbClr val="045899"/>
                </a:solidFill>
                <a:latin typeface="Avenir"/>
                <a:cs typeface="Avenir"/>
              </a:rPr>
              <a:t>and differed </a:t>
            </a:r>
            <a:r>
              <a:rPr sz="1500" spc="15" dirty="0">
                <a:solidFill>
                  <a:srgbClr val="045899"/>
                </a:solidFill>
                <a:latin typeface="Avenir"/>
                <a:cs typeface="Avenir"/>
              </a:rPr>
              <a:t>by </a:t>
            </a:r>
            <a:r>
              <a:rPr sz="1500" spc="25" dirty="0">
                <a:solidFill>
                  <a:srgbClr val="045899"/>
                </a:solidFill>
                <a:latin typeface="Avenir"/>
                <a:cs typeface="Avenir"/>
              </a:rPr>
              <a:t>age, </a:t>
            </a:r>
            <a:r>
              <a:rPr sz="1500" spc="30" dirty="0">
                <a:solidFill>
                  <a:srgbClr val="045899"/>
                </a:solidFill>
                <a:latin typeface="Avenir"/>
                <a:cs typeface="Avenir"/>
              </a:rPr>
              <a:t>ethnicity </a:t>
            </a:r>
            <a:r>
              <a:rPr sz="1500" spc="35" dirty="0">
                <a:solidFill>
                  <a:srgbClr val="045899"/>
                </a:solidFill>
                <a:latin typeface="Avenir"/>
                <a:cs typeface="Avenir"/>
              </a:rPr>
              <a:t>and  </a:t>
            </a:r>
            <a:r>
              <a:rPr sz="1500" spc="30" dirty="0">
                <a:solidFill>
                  <a:srgbClr val="045899"/>
                </a:solidFill>
                <a:latin typeface="Avenir"/>
                <a:cs typeface="Avenir"/>
              </a:rPr>
              <a:t>marital </a:t>
            </a:r>
            <a:r>
              <a:rPr sz="1500" spc="25" dirty="0">
                <a:solidFill>
                  <a:srgbClr val="045899"/>
                </a:solidFill>
                <a:latin typeface="Avenir"/>
                <a:cs typeface="Avenir"/>
              </a:rPr>
              <a:t>status (Reed</a:t>
            </a:r>
            <a:r>
              <a:rPr sz="1500" spc="105" dirty="0">
                <a:solidFill>
                  <a:srgbClr val="045899"/>
                </a:solidFill>
                <a:latin typeface="Avenir"/>
                <a:cs typeface="Avenir"/>
              </a:rPr>
              <a:t> </a:t>
            </a:r>
            <a:r>
              <a:rPr sz="1500" spc="35" dirty="0">
                <a:solidFill>
                  <a:srgbClr val="045899"/>
                </a:solidFill>
                <a:latin typeface="Avenir"/>
                <a:cs typeface="Avenir"/>
              </a:rPr>
              <a:t>2014).</a:t>
            </a:r>
            <a:endParaRPr sz="1500" dirty="0">
              <a:latin typeface="Avenir"/>
              <a:cs typeface="Avenir"/>
            </a:endParaRPr>
          </a:p>
        </p:txBody>
      </p:sp>
      <p:sp>
        <p:nvSpPr>
          <p:cNvPr id="5" name="object 5"/>
          <p:cNvSpPr/>
          <p:nvPr/>
        </p:nvSpPr>
        <p:spPr>
          <a:xfrm>
            <a:off x="0" y="7717535"/>
            <a:ext cx="10058400" cy="54864"/>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11</a:t>
            </a:fld>
            <a:endParaRPr dirty="0"/>
          </a:p>
        </p:txBody>
      </p:sp>
      <p:sp>
        <p:nvSpPr>
          <p:cNvPr id="7" name="object 7"/>
          <p:cNvSpPr txBox="1"/>
          <p:nvPr/>
        </p:nvSpPr>
        <p:spPr>
          <a:xfrm>
            <a:off x="6991604" y="7373300"/>
            <a:ext cx="240792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Magnitude </a:t>
            </a:r>
            <a:r>
              <a:rPr sz="1000" spc="10" dirty="0">
                <a:solidFill>
                  <a:srgbClr val="42888E"/>
                </a:solidFill>
                <a:latin typeface="Avenir"/>
                <a:cs typeface="Arial"/>
              </a:rPr>
              <a:t>of </a:t>
            </a:r>
            <a:r>
              <a:rPr sz="1000" spc="15" dirty="0">
                <a:solidFill>
                  <a:srgbClr val="42888E"/>
                </a:solidFill>
                <a:latin typeface="Avenir"/>
                <a:cs typeface="Arial"/>
              </a:rPr>
              <a:t>the</a:t>
            </a:r>
            <a:r>
              <a:rPr sz="1000" spc="145" dirty="0">
                <a:solidFill>
                  <a:srgbClr val="42888E"/>
                </a:solidFill>
                <a:latin typeface="Avenir"/>
                <a:cs typeface="Arial"/>
              </a:rPr>
              <a:t> </a:t>
            </a:r>
            <a:r>
              <a:rPr sz="1000" spc="25" dirty="0">
                <a:solidFill>
                  <a:srgbClr val="42888E"/>
                </a:solidFill>
                <a:latin typeface="Avenir"/>
                <a:cs typeface="Arial"/>
              </a:rPr>
              <a:t>Problem</a:t>
            </a:r>
            <a:endParaRPr sz="1000" dirty="0">
              <a:latin typeface="Avenir"/>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232663" rIns="0" bIns="0" rtlCol="0">
            <a:spAutoFit/>
          </a:bodyPr>
          <a:lstStyle/>
          <a:p>
            <a:pPr marL="12700">
              <a:lnSpc>
                <a:spcPct val="100000"/>
              </a:lnSpc>
            </a:pPr>
            <a:r>
              <a:rPr spc="45" dirty="0"/>
              <a:t>REMISSION</a:t>
            </a:r>
            <a:r>
              <a:rPr spc="60" dirty="0"/>
              <a:t> </a:t>
            </a:r>
            <a:r>
              <a:rPr spc="10" dirty="0"/>
              <a:t>RATES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12</a:t>
            </a:fld>
            <a:endParaRPr dirty="0"/>
          </a:p>
        </p:txBody>
      </p:sp>
      <p:sp>
        <p:nvSpPr>
          <p:cNvPr id="7" name="object 7"/>
          <p:cNvSpPr txBox="1"/>
          <p:nvPr/>
        </p:nvSpPr>
        <p:spPr>
          <a:xfrm>
            <a:off x="6991604" y="7373300"/>
            <a:ext cx="240792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Magnitude </a:t>
            </a:r>
            <a:r>
              <a:rPr sz="1000" spc="10" dirty="0">
                <a:solidFill>
                  <a:srgbClr val="42888E"/>
                </a:solidFill>
                <a:latin typeface="Avenir"/>
                <a:cs typeface="Arial"/>
              </a:rPr>
              <a:t>of </a:t>
            </a:r>
            <a:r>
              <a:rPr sz="1000" spc="15" dirty="0">
                <a:solidFill>
                  <a:srgbClr val="42888E"/>
                </a:solidFill>
                <a:latin typeface="Avenir"/>
                <a:cs typeface="Arial"/>
              </a:rPr>
              <a:t>the</a:t>
            </a:r>
            <a:r>
              <a:rPr sz="1000" spc="145" dirty="0">
                <a:solidFill>
                  <a:srgbClr val="42888E"/>
                </a:solidFill>
                <a:latin typeface="Avenir"/>
                <a:cs typeface="Arial"/>
              </a:rPr>
              <a:t> </a:t>
            </a:r>
            <a:r>
              <a:rPr sz="1000" spc="25" dirty="0">
                <a:solidFill>
                  <a:srgbClr val="42888E"/>
                </a:solidFill>
                <a:latin typeface="Avenir"/>
                <a:cs typeface="Arial"/>
              </a:rPr>
              <a:t>Problem</a:t>
            </a:r>
            <a:endParaRPr sz="1000" dirty="0">
              <a:latin typeface="Avenir"/>
              <a:cs typeface="Arial"/>
            </a:endParaRPr>
          </a:p>
        </p:txBody>
      </p:sp>
      <p:sp>
        <p:nvSpPr>
          <p:cNvPr id="5" name="object 5"/>
          <p:cNvSpPr txBox="1"/>
          <p:nvPr/>
        </p:nvSpPr>
        <p:spPr>
          <a:xfrm>
            <a:off x="1614932" y="2093976"/>
            <a:ext cx="7844155" cy="2468245"/>
          </a:xfrm>
          <a:prstGeom prst="rect">
            <a:avLst/>
          </a:prstGeom>
        </p:spPr>
        <p:txBody>
          <a:bodyPr vert="horz" wrap="square" lIns="0" tIns="0" rIns="0" bIns="0" rtlCol="0">
            <a:spAutoFit/>
          </a:bodyPr>
          <a:lstStyle/>
          <a:p>
            <a:pPr marL="12700">
              <a:lnSpc>
                <a:spcPct val="100000"/>
              </a:lnSpc>
            </a:pPr>
            <a:r>
              <a:rPr sz="1600" b="1" spc="40" dirty="0">
                <a:solidFill>
                  <a:srgbClr val="045899"/>
                </a:solidFill>
                <a:latin typeface="Avenir Black"/>
                <a:cs typeface="Avenir Black"/>
              </a:rPr>
              <a:t>Remission</a:t>
            </a:r>
            <a:endParaRPr sz="1600" dirty="0">
              <a:latin typeface="Avenir Black"/>
              <a:cs typeface="Avenir Black"/>
            </a:endParaRPr>
          </a:p>
          <a:p>
            <a:pPr>
              <a:lnSpc>
                <a:spcPct val="100000"/>
              </a:lnSpc>
            </a:pPr>
            <a:endParaRPr sz="1600" dirty="0">
              <a:latin typeface="Times New Roman"/>
              <a:cs typeface="Times New Roman"/>
            </a:endParaRPr>
          </a:p>
          <a:p>
            <a:pPr marL="12700" marR="5080">
              <a:lnSpc>
                <a:spcPct val="166700"/>
              </a:lnSpc>
              <a:spcBef>
                <a:spcPts val="1050"/>
              </a:spcBef>
            </a:pPr>
            <a:r>
              <a:rPr sz="1800" spc="35" dirty="0">
                <a:solidFill>
                  <a:srgbClr val="045899"/>
                </a:solidFill>
                <a:latin typeface="Avenir"/>
                <a:cs typeface="Avenir"/>
              </a:rPr>
              <a:t>History </a:t>
            </a:r>
            <a:r>
              <a:rPr sz="1800" spc="20" dirty="0">
                <a:solidFill>
                  <a:srgbClr val="045899"/>
                </a:solidFill>
                <a:latin typeface="Avenir"/>
                <a:cs typeface="Avenir"/>
              </a:rPr>
              <a:t>of </a:t>
            </a:r>
            <a:r>
              <a:rPr sz="1800" spc="30" dirty="0">
                <a:solidFill>
                  <a:srgbClr val="045899"/>
                </a:solidFill>
                <a:latin typeface="Avenir"/>
                <a:cs typeface="Avenir"/>
              </a:rPr>
              <a:t>any </a:t>
            </a:r>
            <a:r>
              <a:rPr sz="1800" spc="35" dirty="0">
                <a:solidFill>
                  <a:srgbClr val="045899"/>
                </a:solidFill>
                <a:latin typeface="Avenir"/>
                <a:cs typeface="Avenir"/>
              </a:rPr>
              <a:t>remission ranges </a:t>
            </a:r>
            <a:r>
              <a:rPr sz="1800" spc="25" dirty="0">
                <a:solidFill>
                  <a:srgbClr val="045899"/>
                </a:solidFill>
                <a:latin typeface="Avenir"/>
                <a:cs typeface="Avenir"/>
              </a:rPr>
              <a:t>from </a:t>
            </a:r>
            <a:r>
              <a:rPr sz="1800" spc="20" dirty="0">
                <a:solidFill>
                  <a:srgbClr val="045899"/>
                </a:solidFill>
                <a:latin typeface="Avenir"/>
                <a:cs typeface="Avenir"/>
              </a:rPr>
              <a:t>26 to </a:t>
            </a:r>
            <a:r>
              <a:rPr sz="1800" spc="30" dirty="0">
                <a:solidFill>
                  <a:srgbClr val="045899"/>
                </a:solidFill>
                <a:latin typeface="Avenir"/>
                <a:cs typeface="Avenir"/>
              </a:rPr>
              <a:t>38%, </a:t>
            </a:r>
            <a:r>
              <a:rPr sz="1800" spc="40" dirty="0">
                <a:solidFill>
                  <a:srgbClr val="045899"/>
                </a:solidFill>
                <a:latin typeface="Avenir"/>
                <a:cs typeface="Avenir"/>
              </a:rPr>
              <a:t>depending </a:t>
            </a:r>
            <a:r>
              <a:rPr sz="1800" spc="20" dirty="0">
                <a:solidFill>
                  <a:srgbClr val="045899"/>
                </a:solidFill>
                <a:latin typeface="Avenir"/>
                <a:cs typeface="Avenir"/>
              </a:rPr>
              <a:t>on </a:t>
            </a:r>
            <a:r>
              <a:rPr sz="1800" spc="45" dirty="0">
                <a:solidFill>
                  <a:srgbClr val="045899"/>
                </a:solidFill>
                <a:latin typeface="Avenir"/>
                <a:cs typeface="Avenir"/>
              </a:rPr>
              <a:t>duration  </a:t>
            </a:r>
            <a:r>
              <a:rPr sz="1800" spc="20" dirty="0">
                <a:solidFill>
                  <a:srgbClr val="045899"/>
                </a:solidFill>
                <a:latin typeface="Avenir"/>
                <a:cs typeface="Avenir"/>
              </a:rPr>
              <a:t>of </a:t>
            </a:r>
            <a:r>
              <a:rPr sz="1800" spc="30" dirty="0">
                <a:solidFill>
                  <a:srgbClr val="045899"/>
                </a:solidFill>
                <a:latin typeface="Avenir"/>
                <a:cs typeface="Avenir"/>
              </a:rPr>
              <a:t>pain </a:t>
            </a:r>
            <a:r>
              <a:rPr sz="1800" spc="35" dirty="0">
                <a:solidFill>
                  <a:srgbClr val="045899"/>
                </a:solidFill>
                <a:latin typeface="Avenir"/>
                <a:cs typeface="Avenir"/>
              </a:rPr>
              <a:t>(Nguyen 2015). </a:t>
            </a:r>
            <a:r>
              <a:rPr sz="1800" spc="20" dirty="0">
                <a:solidFill>
                  <a:srgbClr val="045899"/>
                </a:solidFill>
                <a:latin typeface="Avenir"/>
                <a:cs typeface="Avenir"/>
              </a:rPr>
              <a:t>In </a:t>
            </a:r>
            <a:r>
              <a:rPr sz="1800" spc="35" dirty="0">
                <a:solidFill>
                  <a:srgbClr val="045899"/>
                </a:solidFill>
                <a:latin typeface="Avenir"/>
                <a:cs typeface="Avenir"/>
              </a:rPr>
              <a:t>other </a:t>
            </a:r>
            <a:r>
              <a:rPr sz="1800" spc="40" dirty="0">
                <a:solidFill>
                  <a:srgbClr val="045899"/>
                </a:solidFill>
                <a:latin typeface="Avenir"/>
                <a:cs typeface="Avenir"/>
              </a:rPr>
              <a:t>population-based </a:t>
            </a:r>
            <a:r>
              <a:rPr sz="1800" spc="35" dirty="0">
                <a:solidFill>
                  <a:srgbClr val="045899"/>
                </a:solidFill>
                <a:latin typeface="Avenir"/>
                <a:cs typeface="Avenir"/>
              </a:rPr>
              <a:t>studies, </a:t>
            </a:r>
            <a:r>
              <a:rPr sz="1800" spc="40" dirty="0">
                <a:solidFill>
                  <a:srgbClr val="045899"/>
                </a:solidFill>
                <a:latin typeface="Avenir"/>
                <a:cs typeface="Avenir"/>
              </a:rPr>
              <a:t>remission  </a:t>
            </a:r>
            <a:r>
              <a:rPr sz="1800" spc="35" dirty="0">
                <a:solidFill>
                  <a:srgbClr val="045899"/>
                </a:solidFill>
                <a:latin typeface="Avenir"/>
                <a:cs typeface="Avenir"/>
              </a:rPr>
              <a:t>ranged </a:t>
            </a:r>
            <a:r>
              <a:rPr sz="1800" spc="25" dirty="0">
                <a:solidFill>
                  <a:srgbClr val="045899"/>
                </a:solidFill>
                <a:latin typeface="Avenir"/>
                <a:cs typeface="Avenir"/>
              </a:rPr>
              <a:t>from </a:t>
            </a:r>
            <a:r>
              <a:rPr sz="1800" spc="35" dirty="0">
                <a:solidFill>
                  <a:srgbClr val="045899"/>
                </a:solidFill>
                <a:latin typeface="Avenir"/>
                <a:cs typeface="Avenir"/>
              </a:rPr>
              <a:t>17-25%, </a:t>
            </a:r>
            <a:r>
              <a:rPr sz="1800" spc="30" dirty="0">
                <a:solidFill>
                  <a:srgbClr val="045899"/>
                </a:solidFill>
                <a:latin typeface="Avenir"/>
                <a:cs typeface="Avenir"/>
              </a:rPr>
              <a:t>with </a:t>
            </a:r>
            <a:r>
              <a:rPr sz="1800" dirty="0">
                <a:solidFill>
                  <a:srgbClr val="045899"/>
                </a:solidFill>
                <a:latin typeface="Avenir"/>
                <a:cs typeface="Avenir"/>
              </a:rPr>
              <a:t>a </a:t>
            </a:r>
            <a:r>
              <a:rPr sz="1800" spc="30" dirty="0">
                <a:solidFill>
                  <a:srgbClr val="045899"/>
                </a:solidFill>
                <a:latin typeface="Avenir"/>
                <a:cs typeface="Avenir"/>
              </a:rPr>
              <a:t>rate </a:t>
            </a:r>
            <a:r>
              <a:rPr sz="1800" spc="20" dirty="0">
                <a:solidFill>
                  <a:srgbClr val="045899"/>
                </a:solidFill>
                <a:latin typeface="Avenir"/>
                <a:cs typeface="Avenir"/>
              </a:rPr>
              <a:t>of </a:t>
            </a:r>
            <a:r>
              <a:rPr sz="1800" spc="35" dirty="0">
                <a:solidFill>
                  <a:srgbClr val="045899"/>
                </a:solidFill>
                <a:latin typeface="Avenir"/>
                <a:cs typeface="Avenir"/>
              </a:rPr>
              <a:t>remission </a:t>
            </a:r>
            <a:r>
              <a:rPr sz="1800" spc="40" dirty="0">
                <a:solidFill>
                  <a:srgbClr val="045899"/>
                </a:solidFill>
                <a:latin typeface="Avenir"/>
                <a:cs typeface="Avenir"/>
              </a:rPr>
              <a:t>incidence </a:t>
            </a:r>
            <a:r>
              <a:rPr sz="1800" spc="20" dirty="0">
                <a:solidFill>
                  <a:srgbClr val="045899"/>
                </a:solidFill>
                <a:latin typeface="Avenir"/>
                <a:cs typeface="Avenir"/>
              </a:rPr>
              <a:t>of </a:t>
            </a:r>
            <a:r>
              <a:rPr sz="1800" spc="30" dirty="0">
                <a:solidFill>
                  <a:srgbClr val="045899"/>
                </a:solidFill>
                <a:latin typeface="Avenir"/>
                <a:cs typeface="Avenir"/>
              </a:rPr>
              <a:t>22% </a:t>
            </a:r>
            <a:r>
              <a:rPr sz="1800" spc="45" dirty="0">
                <a:solidFill>
                  <a:srgbClr val="045899"/>
                </a:solidFill>
                <a:latin typeface="Avenir"/>
                <a:cs typeface="Avenir"/>
              </a:rPr>
              <a:t>over  </a:t>
            </a:r>
            <a:r>
              <a:rPr sz="1800" spc="30" dirty="0">
                <a:solidFill>
                  <a:srgbClr val="045899"/>
                </a:solidFill>
                <a:latin typeface="Avenir"/>
                <a:cs typeface="Avenir"/>
              </a:rPr>
              <a:t>two </a:t>
            </a:r>
            <a:r>
              <a:rPr sz="1800" spc="35" dirty="0">
                <a:solidFill>
                  <a:srgbClr val="045899"/>
                </a:solidFill>
                <a:latin typeface="Avenir"/>
                <a:cs typeface="Avenir"/>
              </a:rPr>
              <a:t>years </a:t>
            </a:r>
            <a:r>
              <a:rPr sz="1800" spc="40" dirty="0">
                <a:solidFill>
                  <a:srgbClr val="045899"/>
                </a:solidFill>
                <a:latin typeface="Avenir"/>
                <a:cs typeface="Avenir"/>
              </a:rPr>
              <a:t>(Reed/Haefner </a:t>
            </a:r>
            <a:r>
              <a:rPr sz="1800" spc="35" dirty="0">
                <a:solidFill>
                  <a:srgbClr val="045899"/>
                </a:solidFill>
                <a:latin typeface="Avenir"/>
                <a:cs typeface="Avenir"/>
              </a:rPr>
              <a:t>2008, </a:t>
            </a:r>
            <a:r>
              <a:rPr sz="1800" spc="30" dirty="0">
                <a:solidFill>
                  <a:srgbClr val="045899"/>
                </a:solidFill>
                <a:latin typeface="Avenir"/>
                <a:cs typeface="Avenir"/>
              </a:rPr>
              <a:t>Reed</a:t>
            </a:r>
            <a:r>
              <a:rPr sz="1800" spc="250" dirty="0">
                <a:solidFill>
                  <a:srgbClr val="045899"/>
                </a:solidFill>
                <a:latin typeface="Avenir"/>
                <a:cs typeface="Avenir"/>
              </a:rPr>
              <a:t> </a:t>
            </a:r>
            <a:r>
              <a:rPr sz="1800" spc="45" dirty="0">
                <a:solidFill>
                  <a:srgbClr val="045899"/>
                </a:solidFill>
                <a:latin typeface="Avenir"/>
                <a:cs typeface="Avenir"/>
              </a:rPr>
              <a:t>2012).</a:t>
            </a:r>
            <a:endParaRPr sz="1800" dirty="0">
              <a:latin typeface="Avenir"/>
              <a:cs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2098547"/>
            <a:ext cx="7778115" cy="3217291"/>
          </a:xfrm>
          <a:prstGeom prst="rect">
            <a:avLst/>
          </a:prstGeom>
        </p:spPr>
        <p:txBody>
          <a:bodyPr vert="horz" wrap="square" lIns="0" tIns="0" rIns="0" bIns="0" rtlCol="0">
            <a:spAutoFit/>
          </a:bodyPr>
          <a:lstStyle/>
          <a:p>
            <a:pPr marL="12700">
              <a:lnSpc>
                <a:spcPct val="100000"/>
              </a:lnSpc>
            </a:pPr>
            <a:r>
              <a:rPr sz="1600" b="1" spc="30" dirty="0">
                <a:solidFill>
                  <a:srgbClr val="045899"/>
                </a:solidFill>
                <a:latin typeface="Avenir Black"/>
                <a:cs typeface="Avenir Black"/>
              </a:rPr>
              <a:t>Affected</a:t>
            </a:r>
            <a:r>
              <a:rPr sz="1600" b="1" spc="-15" dirty="0">
                <a:solidFill>
                  <a:srgbClr val="045899"/>
                </a:solidFill>
                <a:latin typeface="Avenir Black"/>
                <a:cs typeface="Avenir Black"/>
              </a:rPr>
              <a:t> </a:t>
            </a:r>
            <a:r>
              <a:rPr sz="1600" b="1" spc="40" dirty="0">
                <a:solidFill>
                  <a:srgbClr val="045899"/>
                </a:solidFill>
                <a:latin typeface="Avenir Black"/>
                <a:cs typeface="Avenir Black"/>
              </a:rPr>
              <a:t>Populations</a:t>
            </a:r>
            <a:endParaRPr sz="1600" dirty="0">
              <a:latin typeface="Avenir Black"/>
              <a:cs typeface="Avenir Black"/>
            </a:endParaRPr>
          </a:p>
          <a:p>
            <a:pPr>
              <a:lnSpc>
                <a:spcPct val="100000"/>
              </a:lnSpc>
            </a:pPr>
            <a:endParaRPr sz="1600" dirty="0">
              <a:latin typeface="Times New Roman"/>
              <a:cs typeface="Times New Roman"/>
            </a:endParaRPr>
          </a:p>
          <a:p>
            <a:pPr marL="12700" marR="5080">
              <a:lnSpc>
                <a:spcPct val="166700"/>
              </a:lnSpc>
              <a:spcBef>
                <a:spcPts val="1050"/>
              </a:spcBef>
            </a:pPr>
            <a:r>
              <a:rPr sz="1800" spc="30" dirty="0">
                <a:solidFill>
                  <a:srgbClr val="045899"/>
                </a:solidFill>
                <a:latin typeface="Avenir"/>
                <a:cs typeface="Avenir"/>
              </a:rPr>
              <a:t>All ages </a:t>
            </a:r>
            <a:r>
              <a:rPr sz="1800" spc="35" dirty="0">
                <a:solidFill>
                  <a:srgbClr val="045899"/>
                </a:solidFill>
                <a:latin typeface="Avenir"/>
                <a:cs typeface="Avenir"/>
              </a:rPr>
              <a:t>affected, although </a:t>
            </a:r>
            <a:r>
              <a:rPr sz="1800" spc="30" dirty="0">
                <a:solidFill>
                  <a:srgbClr val="045899"/>
                </a:solidFill>
                <a:latin typeface="Avenir"/>
                <a:cs typeface="Avenir"/>
              </a:rPr>
              <a:t>the </a:t>
            </a:r>
            <a:r>
              <a:rPr sz="1800" spc="40" dirty="0">
                <a:solidFill>
                  <a:srgbClr val="045899"/>
                </a:solidFill>
                <a:latin typeface="Avenir"/>
                <a:cs typeface="Avenir"/>
              </a:rPr>
              <a:t>incidence </a:t>
            </a:r>
            <a:r>
              <a:rPr sz="1800" spc="20" dirty="0">
                <a:solidFill>
                  <a:srgbClr val="045899"/>
                </a:solidFill>
                <a:latin typeface="Avenir"/>
                <a:cs typeface="Avenir"/>
              </a:rPr>
              <a:t>of </a:t>
            </a:r>
            <a:r>
              <a:rPr sz="1800" spc="35" dirty="0">
                <a:solidFill>
                  <a:srgbClr val="045899"/>
                </a:solidFill>
                <a:latin typeface="Avenir"/>
                <a:cs typeface="Avenir"/>
              </a:rPr>
              <a:t>symptom onset </a:t>
            </a:r>
            <a:r>
              <a:rPr sz="1800" spc="45" dirty="0">
                <a:solidFill>
                  <a:srgbClr val="045899"/>
                </a:solidFill>
                <a:latin typeface="Avenir"/>
                <a:cs typeface="Avenir"/>
              </a:rPr>
              <a:t>appears  </a:t>
            </a:r>
            <a:r>
              <a:rPr sz="1800" spc="35" dirty="0">
                <a:solidFill>
                  <a:srgbClr val="045899"/>
                </a:solidFill>
                <a:latin typeface="Avenir"/>
                <a:cs typeface="Avenir"/>
              </a:rPr>
              <a:t>highest between </a:t>
            </a:r>
            <a:r>
              <a:rPr sz="1800" spc="30" dirty="0">
                <a:solidFill>
                  <a:srgbClr val="045899"/>
                </a:solidFill>
                <a:latin typeface="Avenir"/>
                <a:cs typeface="Avenir"/>
              </a:rPr>
              <a:t>ages </a:t>
            </a:r>
            <a:r>
              <a:rPr sz="1800" spc="20" dirty="0">
                <a:solidFill>
                  <a:srgbClr val="045899"/>
                </a:solidFill>
                <a:latin typeface="Avenir"/>
                <a:cs typeface="Avenir"/>
              </a:rPr>
              <a:t>18 to 25 </a:t>
            </a:r>
            <a:r>
              <a:rPr sz="1800" spc="35" dirty="0">
                <a:solidFill>
                  <a:srgbClr val="045899"/>
                </a:solidFill>
                <a:latin typeface="Avenir"/>
                <a:cs typeface="Avenir"/>
              </a:rPr>
              <a:t>(Harlow 2003, </a:t>
            </a:r>
            <a:r>
              <a:rPr sz="1800" spc="30" dirty="0">
                <a:solidFill>
                  <a:srgbClr val="045899"/>
                </a:solidFill>
                <a:latin typeface="Avenir"/>
                <a:cs typeface="Avenir"/>
              </a:rPr>
              <a:t>Reed </a:t>
            </a:r>
            <a:r>
              <a:rPr sz="1800" spc="35" dirty="0">
                <a:solidFill>
                  <a:srgbClr val="045899"/>
                </a:solidFill>
                <a:latin typeface="Avenir"/>
                <a:cs typeface="Avenir"/>
              </a:rPr>
              <a:t>2012, Harlow</a:t>
            </a:r>
            <a:r>
              <a:rPr lang="en-US" sz="1800" spc="35" dirty="0">
                <a:solidFill>
                  <a:srgbClr val="045899"/>
                </a:solidFill>
                <a:latin typeface="Avenir"/>
                <a:cs typeface="Avenir"/>
              </a:rPr>
              <a:t> </a:t>
            </a:r>
            <a:r>
              <a:rPr sz="1800" spc="45" dirty="0">
                <a:solidFill>
                  <a:srgbClr val="045899"/>
                </a:solidFill>
                <a:latin typeface="Avenir"/>
                <a:cs typeface="Avenir"/>
              </a:rPr>
              <a:t>2014)</a:t>
            </a:r>
            <a:endParaRPr sz="1800" dirty="0">
              <a:latin typeface="Avenir"/>
              <a:cs typeface="Avenir"/>
            </a:endParaRPr>
          </a:p>
          <a:p>
            <a:pPr>
              <a:lnSpc>
                <a:spcPct val="100000"/>
              </a:lnSpc>
            </a:pPr>
            <a:endParaRPr sz="1800" dirty="0">
              <a:latin typeface="Times New Roman"/>
              <a:cs typeface="Times New Roman"/>
            </a:endParaRPr>
          </a:p>
          <a:p>
            <a:pPr marL="12700" marR="212725">
              <a:lnSpc>
                <a:spcPct val="166700"/>
              </a:lnSpc>
              <a:spcBef>
                <a:spcPts val="5"/>
              </a:spcBef>
            </a:pPr>
            <a:r>
              <a:rPr sz="1800" spc="30" dirty="0">
                <a:solidFill>
                  <a:srgbClr val="045899"/>
                </a:solidFill>
                <a:latin typeface="Avenir"/>
                <a:cs typeface="Avenir"/>
              </a:rPr>
              <a:t>All </a:t>
            </a:r>
            <a:r>
              <a:rPr sz="1800" spc="40" dirty="0">
                <a:solidFill>
                  <a:srgbClr val="045899"/>
                </a:solidFill>
                <a:latin typeface="Avenir"/>
                <a:cs typeface="Avenir"/>
              </a:rPr>
              <a:t>ethnicities </a:t>
            </a:r>
            <a:r>
              <a:rPr sz="1800" spc="35" dirty="0">
                <a:solidFill>
                  <a:srgbClr val="045899"/>
                </a:solidFill>
                <a:latin typeface="Avenir"/>
                <a:cs typeface="Avenir"/>
              </a:rPr>
              <a:t>affected, although Hispanic women </a:t>
            </a:r>
            <a:r>
              <a:rPr sz="1800" spc="30" dirty="0">
                <a:solidFill>
                  <a:srgbClr val="045899"/>
                </a:solidFill>
                <a:latin typeface="Avenir"/>
                <a:cs typeface="Avenir"/>
              </a:rPr>
              <a:t>have </a:t>
            </a:r>
            <a:r>
              <a:rPr sz="1800" spc="20" dirty="0">
                <a:solidFill>
                  <a:srgbClr val="045899"/>
                </a:solidFill>
                <a:latin typeface="Avenir"/>
                <a:cs typeface="Avenir"/>
              </a:rPr>
              <a:t>an </a:t>
            </a:r>
            <a:r>
              <a:rPr sz="1800" spc="40" dirty="0">
                <a:solidFill>
                  <a:srgbClr val="045899"/>
                </a:solidFill>
                <a:latin typeface="Avenir"/>
                <a:cs typeface="Avenir"/>
              </a:rPr>
              <a:t>increased  </a:t>
            </a:r>
            <a:r>
              <a:rPr sz="1800" spc="30" dirty="0">
                <a:solidFill>
                  <a:srgbClr val="045899"/>
                </a:solidFill>
                <a:latin typeface="Avenir"/>
                <a:cs typeface="Avenir"/>
              </a:rPr>
              <a:t>risk </a:t>
            </a:r>
            <a:r>
              <a:rPr sz="1800" spc="35" dirty="0">
                <a:solidFill>
                  <a:srgbClr val="045899"/>
                </a:solidFill>
                <a:latin typeface="Avenir"/>
                <a:cs typeface="Avenir"/>
              </a:rPr>
              <a:t>(Harlow 2003, </a:t>
            </a:r>
            <a:r>
              <a:rPr sz="1800" spc="30" dirty="0">
                <a:solidFill>
                  <a:srgbClr val="045899"/>
                </a:solidFill>
                <a:latin typeface="Avenir"/>
                <a:cs typeface="Avenir"/>
              </a:rPr>
              <a:t>Reed </a:t>
            </a:r>
            <a:r>
              <a:rPr sz="1800" spc="35" dirty="0">
                <a:solidFill>
                  <a:srgbClr val="045899"/>
                </a:solidFill>
                <a:latin typeface="Avenir"/>
                <a:cs typeface="Avenir"/>
              </a:rPr>
              <a:t>2012, Harlow 2014, </a:t>
            </a:r>
            <a:r>
              <a:rPr sz="1800" spc="30" dirty="0">
                <a:solidFill>
                  <a:srgbClr val="045899"/>
                </a:solidFill>
                <a:latin typeface="Avenir"/>
                <a:cs typeface="Avenir"/>
              </a:rPr>
              <a:t>Reed </a:t>
            </a:r>
            <a:r>
              <a:rPr sz="1800" spc="35" dirty="0">
                <a:solidFill>
                  <a:srgbClr val="045899"/>
                </a:solidFill>
                <a:latin typeface="Avenir"/>
                <a:cs typeface="Avenir"/>
              </a:rPr>
              <a:t>2014) </a:t>
            </a:r>
            <a:r>
              <a:rPr sz="1800" spc="30" dirty="0">
                <a:solidFill>
                  <a:srgbClr val="045899"/>
                </a:solidFill>
                <a:latin typeface="Avenir"/>
                <a:cs typeface="Avenir"/>
              </a:rPr>
              <a:t>and </a:t>
            </a:r>
            <a:r>
              <a:rPr sz="1800" spc="35" dirty="0">
                <a:solidFill>
                  <a:srgbClr val="045899"/>
                </a:solidFill>
                <a:latin typeface="Avenir"/>
                <a:cs typeface="Avenir"/>
              </a:rPr>
              <a:t>different</a:t>
            </a:r>
            <a:endParaRPr sz="1800" dirty="0">
              <a:latin typeface="Avenir"/>
              <a:cs typeface="Avenir"/>
            </a:endParaRPr>
          </a:p>
          <a:p>
            <a:pPr marL="12700">
              <a:lnSpc>
                <a:spcPct val="100000"/>
              </a:lnSpc>
              <a:spcBef>
                <a:spcPts val="1440"/>
              </a:spcBef>
            </a:pPr>
            <a:r>
              <a:rPr sz="1800" spc="35" dirty="0">
                <a:solidFill>
                  <a:srgbClr val="045899"/>
                </a:solidFill>
                <a:latin typeface="Avenir"/>
                <a:cs typeface="Avenir"/>
              </a:rPr>
              <a:t>subtypes (Nguyen</a:t>
            </a:r>
            <a:r>
              <a:rPr sz="1800" spc="100" dirty="0">
                <a:solidFill>
                  <a:srgbClr val="045899"/>
                </a:solidFill>
                <a:latin typeface="Avenir"/>
                <a:cs typeface="Avenir"/>
              </a:rPr>
              <a:t> </a:t>
            </a:r>
            <a:r>
              <a:rPr sz="1800" spc="45" dirty="0">
                <a:solidFill>
                  <a:srgbClr val="045899"/>
                </a:solidFill>
                <a:latin typeface="Avenir"/>
                <a:cs typeface="Avenir"/>
              </a:rPr>
              <a:t>2015).</a:t>
            </a:r>
            <a:endParaRPr sz="1800" dirty="0">
              <a:latin typeface="Avenir"/>
              <a:cs typeface="Avenir"/>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13</a:t>
            </a:fld>
            <a:endParaRPr dirty="0"/>
          </a:p>
        </p:txBody>
      </p:sp>
      <p:sp>
        <p:nvSpPr>
          <p:cNvPr id="7" name="object 7"/>
          <p:cNvSpPr txBox="1"/>
          <p:nvPr/>
        </p:nvSpPr>
        <p:spPr>
          <a:xfrm>
            <a:off x="6991604" y="7373300"/>
            <a:ext cx="240792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Magnitude </a:t>
            </a:r>
            <a:r>
              <a:rPr sz="1000" spc="10" dirty="0">
                <a:solidFill>
                  <a:srgbClr val="42888E"/>
                </a:solidFill>
                <a:latin typeface="Avenir"/>
                <a:cs typeface="Arial"/>
              </a:rPr>
              <a:t>of </a:t>
            </a:r>
            <a:r>
              <a:rPr sz="1000" spc="15" dirty="0">
                <a:solidFill>
                  <a:srgbClr val="42888E"/>
                </a:solidFill>
                <a:latin typeface="Avenir"/>
                <a:cs typeface="Arial"/>
              </a:rPr>
              <a:t>the</a:t>
            </a:r>
            <a:r>
              <a:rPr sz="1000" spc="145" dirty="0">
                <a:solidFill>
                  <a:srgbClr val="42888E"/>
                </a:solidFill>
                <a:latin typeface="Avenir"/>
                <a:cs typeface="Arial"/>
              </a:rPr>
              <a:t> </a:t>
            </a:r>
            <a:r>
              <a:rPr sz="1000" spc="25" dirty="0">
                <a:solidFill>
                  <a:srgbClr val="42888E"/>
                </a:solidFill>
                <a:latin typeface="Avenir"/>
                <a:cs typeface="Arial"/>
              </a:rPr>
              <a:t>Problem</a:t>
            </a:r>
            <a:endParaRPr sz="1000" dirty="0">
              <a:latin typeface="Avenir"/>
              <a:cs typeface="Arial"/>
            </a:endParaRPr>
          </a:p>
        </p:txBody>
      </p:sp>
      <p:sp>
        <p:nvSpPr>
          <p:cNvPr id="5" name="object 5"/>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45" dirty="0"/>
              <a:t>AFFECTED </a:t>
            </a:r>
            <a:r>
              <a:rPr spc="35" dirty="0"/>
              <a:t>POPULATIONS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2098547"/>
            <a:ext cx="7639050" cy="2316019"/>
          </a:xfrm>
          <a:prstGeom prst="rect">
            <a:avLst/>
          </a:prstGeom>
        </p:spPr>
        <p:txBody>
          <a:bodyPr vert="horz" wrap="square" lIns="0" tIns="0" rIns="0" bIns="0" rtlCol="0">
            <a:spAutoFit/>
          </a:bodyPr>
          <a:lstStyle/>
          <a:p>
            <a:pPr marL="12700">
              <a:lnSpc>
                <a:spcPct val="100000"/>
              </a:lnSpc>
            </a:pPr>
            <a:r>
              <a:rPr sz="1600" b="1" spc="35" dirty="0">
                <a:solidFill>
                  <a:srgbClr val="045899"/>
                </a:solidFill>
                <a:latin typeface="Avenir Black"/>
                <a:cs typeface="Avenir Black"/>
              </a:rPr>
              <a:t>Misdiagnosis </a:t>
            </a:r>
            <a:r>
              <a:rPr sz="1600" b="1" spc="20" dirty="0">
                <a:solidFill>
                  <a:srgbClr val="045899"/>
                </a:solidFill>
                <a:latin typeface="Avenir Black"/>
                <a:cs typeface="Avenir Black"/>
              </a:rPr>
              <a:t>is</a:t>
            </a:r>
            <a:r>
              <a:rPr sz="1600" b="1" spc="40" dirty="0">
                <a:solidFill>
                  <a:srgbClr val="045899"/>
                </a:solidFill>
                <a:latin typeface="Avenir Black"/>
                <a:cs typeface="Avenir Black"/>
              </a:rPr>
              <a:t> Common</a:t>
            </a:r>
            <a:endParaRPr sz="1600" dirty="0">
              <a:latin typeface="Avenir Black"/>
              <a:cs typeface="Avenir Black"/>
            </a:endParaRPr>
          </a:p>
          <a:p>
            <a:pPr>
              <a:lnSpc>
                <a:spcPct val="100000"/>
              </a:lnSpc>
            </a:pPr>
            <a:endParaRPr sz="1600" dirty="0">
              <a:latin typeface="Times New Roman"/>
              <a:cs typeface="Times New Roman"/>
            </a:endParaRPr>
          </a:p>
          <a:p>
            <a:pPr>
              <a:lnSpc>
                <a:spcPct val="100000"/>
              </a:lnSpc>
              <a:spcBef>
                <a:spcPts val="35"/>
              </a:spcBef>
            </a:pPr>
            <a:endParaRPr sz="1350" dirty="0">
              <a:latin typeface="Times New Roman"/>
              <a:cs typeface="Times New Roman"/>
            </a:endParaRPr>
          </a:p>
          <a:p>
            <a:pPr marL="12700">
              <a:lnSpc>
                <a:spcPct val="100000"/>
              </a:lnSpc>
            </a:pPr>
            <a:r>
              <a:rPr sz="1500" b="1" spc="25" dirty="0">
                <a:solidFill>
                  <a:srgbClr val="045899"/>
                </a:solidFill>
                <a:latin typeface="Avenir Black"/>
                <a:cs typeface="Avenir Black"/>
              </a:rPr>
              <a:t>2003: </a:t>
            </a:r>
            <a:r>
              <a:rPr sz="1500" spc="25" dirty="0">
                <a:solidFill>
                  <a:srgbClr val="045899"/>
                </a:solidFill>
                <a:latin typeface="Avenir"/>
                <a:cs typeface="Avenir"/>
              </a:rPr>
              <a:t>First </a:t>
            </a:r>
            <a:r>
              <a:rPr sz="1500" spc="30" dirty="0">
                <a:solidFill>
                  <a:srgbClr val="045899"/>
                </a:solidFill>
                <a:latin typeface="Avenir"/>
                <a:cs typeface="Avenir"/>
              </a:rPr>
              <a:t>NIH-funded population-based </a:t>
            </a:r>
            <a:r>
              <a:rPr sz="1500" spc="25" dirty="0">
                <a:solidFill>
                  <a:srgbClr val="045899"/>
                </a:solidFill>
                <a:latin typeface="Avenir"/>
                <a:cs typeface="Avenir"/>
              </a:rPr>
              <a:t>study </a:t>
            </a:r>
            <a:r>
              <a:rPr sz="1500" spc="30" dirty="0">
                <a:solidFill>
                  <a:srgbClr val="045899"/>
                </a:solidFill>
                <a:latin typeface="Avenir"/>
                <a:cs typeface="Avenir"/>
              </a:rPr>
              <a:t>(Harlow</a:t>
            </a:r>
            <a:r>
              <a:rPr sz="1500" spc="285" dirty="0">
                <a:solidFill>
                  <a:srgbClr val="045899"/>
                </a:solidFill>
                <a:latin typeface="Avenir"/>
                <a:cs typeface="Avenir"/>
              </a:rPr>
              <a:t> </a:t>
            </a:r>
            <a:r>
              <a:rPr sz="1500" spc="35" dirty="0">
                <a:solidFill>
                  <a:srgbClr val="045899"/>
                </a:solidFill>
                <a:latin typeface="Avenir"/>
                <a:cs typeface="Avenir"/>
              </a:rPr>
              <a:t>2003)</a:t>
            </a:r>
            <a:endParaRPr lang="en-US" sz="1500" dirty="0">
              <a:latin typeface="Avenir"/>
              <a:cs typeface="Avenir"/>
            </a:endParaRPr>
          </a:p>
          <a:p>
            <a:pPr marL="12700">
              <a:lnSpc>
                <a:spcPct val="100000"/>
              </a:lnSpc>
            </a:pPr>
            <a:r>
              <a:rPr lang="en-US" sz="1500" spc="20" dirty="0">
                <a:solidFill>
                  <a:srgbClr val="045899"/>
                </a:solidFill>
                <a:latin typeface="Avenir"/>
                <a:cs typeface="Avenir"/>
              </a:rPr>
              <a:t>•  </a:t>
            </a:r>
            <a:r>
              <a:rPr sz="1500" spc="20" dirty="0">
                <a:solidFill>
                  <a:srgbClr val="045899"/>
                </a:solidFill>
                <a:latin typeface="Avenir"/>
                <a:cs typeface="Avenir"/>
              </a:rPr>
              <a:t>60% </a:t>
            </a:r>
            <a:r>
              <a:rPr sz="1500" spc="15" dirty="0">
                <a:solidFill>
                  <a:srgbClr val="045899"/>
                </a:solidFill>
                <a:latin typeface="Avenir"/>
                <a:cs typeface="Avenir"/>
              </a:rPr>
              <a:t>of </a:t>
            </a:r>
            <a:r>
              <a:rPr sz="1500" spc="25" dirty="0">
                <a:solidFill>
                  <a:srgbClr val="045899"/>
                </a:solidFill>
                <a:latin typeface="Avenir"/>
                <a:cs typeface="Avenir"/>
              </a:rPr>
              <a:t>women </a:t>
            </a:r>
            <a:r>
              <a:rPr sz="1500" spc="30" dirty="0">
                <a:solidFill>
                  <a:srgbClr val="045899"/>
                </a:solidFill>
                <a:latin typeface="Avenir"/>
                <a:cs typeface="Avenir"/>
              </a:rPr>
              <a:t>consulted </a:t>
            </a:r>
            <a:r>
              <a:rPr sz="1500" spc="15" dirty="0">
                <a:solidFill>
                  <a:srgbClr val="045899"/>
                </a:solidFill>
                <a:latin typeface="Avenir"/>
                <a:cs typeface="Avenir"/>
              </a:rPr>
              <a:t>at </a:t>
            </a:r>
            <a:r>
              <a:rPr sz="1500" spc="25" dirty="0">
                <a:solidFill>
                  <a:srgbClr val="045899"/>
                </a:solidFill>
                <a:latin typeface="Avenir"/>
                <a:cs typeface="Avenir"/>
              </a:rPr>
              <a:t>least </a:t>
            </a:r>
            <a:r>
              <a:rPr lang="en-US" sz="1500" spc="20" dirty="0">
                <a:solidFill>
                  <a:srgbClr val="045899"/>
                </a:solidFill>
                <a:latin typeface="Avenir"/>
                <a:cs typeface="Avenir"/>
              </a:rPr>
              <a:t>3 </a:t>
            </a:r>
            <a:r>
              <a:rPr sz="1500" spc="30" dirty="0">
                <a:solidFill>
                  <a:srgbClr val="045899"/>
                </a:solidFill>
                <a:latin typeface="Avenir"/>
                <a:cs typeface="Avenir"/>
              </a:rPr>
              <a:t>doctors </a:t>
            </a:r>
            <a:r>
              <a:rPr sz="1500" spc="15" dirty="0">
                <a:solidFill>
                  <a:srgbClr val="045899"/>
                </a:solidFill>
                <a:latin typeface="Avenir"/>
                <a:cs typeface="Avenir"/>
              </a:rPr>
              <a:t>in </a:t>
            </a:r>
            <a:r>
              <a:rPr sz="1500" spc="30" dirty="0">
                <a:solidFill>
                  <a:srgbClr val="045899"/>
                </a:solidFill>
                <a:latin typeface="Avenir"/>
                <a:cs typeface="Avenir"/>
              </a:rPr>
              <a:t>seeking </a:t>
            </a:r>
            <a:r>
              <a:rPr sz="1500" dirty="0">
                <a:solidFill>
                  <a:srgbClr val="045899"/>
                </a:solidFill>
                <a:latin typeface="Avenir"/>
                <a:cs typeface="Avenir"/>
              </a:rPr>
              <a:t>a </a:t>
            </a:r>
            <a:r>
              <a:rPr sz="1500" spc="30" dirty="0">
                <a:solidFill>
                  <a:srgbClr val="045899"/>
                </a:solidFill>
                <a:latin typeface="Avenir"/>
                <a:cs typeface="Avenir"/>
              </a:rPr>
              <a:t>diagnosis; </a:t>
            </a:r>
            <a:r>
              <a:rPr sz="1500" spc="20" dirty="0">
                <a:solidFill>
                  <a:srgbClr val="045899"/>
                </a:solidFill>
                <a:latin typeface="Avenir"/>
                <a:cs typeface="Avenir"/>
              </a:rPr>
              <a:t>40% </a:t>
            </a:r>
            <a:r>
              <a:rPr sz="1500" spc="15" dirty="0">
                <a:solidFill>
                  <a:srgbClr val="045899"/>
                </a:solidFill>
                <a:latin typeface="Avenir"/>
                <a:cs typeface="Avenir"/>
              </a:rPr>
              <a:t>of </a:t>
            </a:r>
            <a:r>
              <a:rPr sz="1500" spc="35" dirty="0">
                <a:solidFill>
                  <a:srgbClr val="045899"/>
                </a:solidFill>
                <a:latin typeface="Avenir"/>
                <a:cs typeface="Avenir"/>
              </a:rPr>
              <a:t>them</a:t>
            </a:r>
            <a:endParaRPr lang="en-US" sz="1500" spc="35" dirty="0">
              <a:solidFill>
                <a:srgbClr val="045899"/>
              </a:solidFill>
              <a:latin typeface="Avenir"/>
              <a:cs typeface="Avenir"/>
            </a:endParaRPr>
          </a:p>
          <a:p>
            <a:pPr marL="12700">
              <a:lnSpc>
                <a:spcPct val="100000"/>
              </a:lnSpc>
            </a:pPr>
            <a:r>
              <a:rPr lang="en-US" sz="1500" spc="35" dirty="0">
                <a:solidFill>
                  <a:srgbClr val="045899"/>
                </a:solidFill>
                <a:latin typeface="Avenir"/>
                <a:cs typeface="Avenir"/>
              </a:rPr>
              <a:t>   </a:t>
            </a:r>
            <a:r>
              <a:rPr sz="1500" spc="25" dirty="0">
                <a:solidFill>
                  <a:srgbClr val="045899"/>
                </a:solidFill>
                <a:latin typeface="Avenir"/>
                <a:cs typeface="Avenir"/>
              </a:rPr>
              <a:t>remained </a:t>
            </a:r>
            <a:r>
              <a:rPr sz="1500" spc="30" dirty="0">
                <a:solidFill>
                  <a:srgbClr val="045899"/>
                </a:solidFill>
                <a:latin typeface="Avenir"/>
                <a:cs typeface="Avenir"/>
              </a:rPr>
              <a:t>undiagnosed </a:t>
            </a:r>
            <a:r>
              <a:rPr sz="1500" spc="25" dirty="0">
                <a:solidFill>
                  <a:srgbClr val="045899"/>
                </a:solidFill>
                <a:latin typeface="Avenir"/>
                <a:cs typeface="Avenir"/>
              </a:rPr>
              <a:t>after </a:t>
            </a:r>
            <a:r>
              <a:rPr lang="en-US" sz="1500" spc="20" dirty="0">
                <a:solidFill>
                  <a:srgbClr val="045899"/>
                </a:solidFill>
                <a:latin typeface="Avenir"/>
                <a:cs typeface="Avenir"/>
              </a:rPr>
              <a:t>3 </a:t>
            </a:r>
            <a:r>
              <a:rPr sz="1500" spc="30" dirty="0">
                <a:solidFill>
                  <a:srgbClr val="045899"/>
                </a:solidFill>
                <a:latin typeface="Avenir"/>
                <a:cs typeface="Avenir"/>
              </a:rPr>
              <a:t>medical</a:t>
            </a:r>
            <a:r>
              <a:rPr sz="1500" spc="240" dirty="0">
                <a:solidFill>
                  <a:srgbClr val="045899"/>
                </a:solidFill>
                <a:latin typeface="Avenir"/>
                <a:cs typeface="Avenir"/>
              </a:rPr>
              <a:t> </a:t>
            </a:r>
            <a:r>
              <a:rPr sz="1500" spc="35" dirty="0">
                <a:solidFill>
                  <a:srgbClr val="045899"/>
                </a:solidFill>
                <a:latin typeface="Avenir"/>
                <a:cs typeface="Avenir"/>
              </a:rPr>
              <a:t>consultations.</a:t>
            </a:r>
            <a:endParaRPr sz="1500" dirty="0">
              <a:latin typeface="Avenir"/>
              <a:cs typeface="Avenir"/>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marL="12700">
              <a:lnSpc>
                <a:spcPct val="100000"/>
              </a:lnSpc>
            </a:pPr>
            <a:r>
              <a:rPr sz="1500" b="1" spc="25" dirty="0">
                <a:solidFill>
                  <a:srgbClr val="045899"/>
                </a:solidFill>
                <a:latin typeface="Avenir Black"/>
                <a:cs typeface="Avenir Black"/>
              </a:rPr>
              <a:t>2012: </a:t>
            </a:r>
            <a:r>
              <a:rPr sz="1500" spc="25" dirty="0">
                <a:solidFill>
                  <a:srgbClr val="045899"/>
                </a:solidFill>
                <a:latin typeface="Avenir"/>
                <a:cs typeface="Avenir"/>
              </a:rPr>
              <a:t>Recent </a:t>
            </a:r>
            <a:r>
              <a:rPr sz="1500" spc="30" dirty="0">
                <a:solidFill>
                  <a:srgbClr val="045899"/>
                </a:solidFill>
                <a:latin typeface="Avenir"/>
                <a:cs typeface="Avenir"/>
              </a:rPr>
              <a:t>NIH-funded population-based </a:t>
            </a:r>
            <a:r>
              <a:rPr sz="1500" spc="25" dirty="0">
                <a:solidFill>
                  <a:srgbClr val="045899"/>
                </a:solidFill>
                <a:latin typeface="Avenir"/>
                <a:cs typeface="Avenir"/>
              </a:rPr>
              <a:t>study (Reed</a:t>
            </a:r>
            <a:r>
              <a:rPr sz="1500" spc="310" dirty="0">
                <a:solidFill>
                  <a:srgbClr val="045899"/>
                </a:solidFill>
                <a:latin typeface="Avenir"/>
                <a:cs typeface="Avenir"/>
              </a:rPr>
              <a:t> </a:t>
            </a:r>
            <a:r>
              <a:rPr sz="1500" spc="35" dirty="0">
                <a:solidFill>
                  <a:srgbClr val="045899"/>
                </a:solidFill>
                <a:latin typeface="Avenir"/>
                <a:cs typeface="Avenir"/>
              </a:rPr>
              <a:t>2012)</a:t>
            </a:r>
            <a:endParaRPr lang="en-US" sz="1500" dirty="0">
              <a:latin typeface="Avenir"/>
              <a:cs typeface="Avenir"/>
            </a:endParaRPr>
          </a:p>
          <a:p>
            <a:pPr marL="12700">
              <a:lnSpc>
                <a:spcPct val="100000"/>
              </a:lnSpc>
            </a:pPr>
            <a:r>
              <a:rPr lang="en-US" sz="1500" spc="20" dirty="0">
                <a:solidFill>
                  <a:srgbClr val="045899"/>
                </a:solidFill>
                <a:latin typeface="Avenir"/>
                <a:cs typeface="Avenir"/>
              </a:rPr>
              <a:t>• </a:t>
            </a:r>
            <a:r>
              <a:rPr sz="1500" spc="25" dirty="0">
                <a:solidFill>
                  <a:srgbClr val="045899"/>
                </a:solidFill>
                <a:latin typeface="Avenir"/>
                <a:cs typeface="Avenir"/>
              </a:rPr>
              <a:t>Only 1.4% </a:t>
            </a:r>
            <a:r>
              <a:rPr sz="1500" spc="15" dirty="0">
                <a:solidFill>
                  <a:srgbClr val="045899"/>
                </a:solidFill>
                <a:latin typeface="Avenir"/>
                <a:cs typeface="Avenir"/>
              </a:rPr>
              <a:t>of </a:t>
            </a:r>
            <a:r>
              <a:rPr sz="1500" spc="25" dirty="0">
                <a:solidFill>
                  <a:srgbClr val="045899"/>
                </a:solidFill>
                <a:latin typeface="Avenir"/>
                <a:cs typeface="Avenir"/>
              </a:rPr>
              <a:t>women </a:t>
            </a:r>
            <a:r>
              <a:rPr sz="1500" spc="30" dirty="0">
                <a:solidFill>
                  <a:srgbClr val="045899"/>
                </a:solidFill>
                <a:latin typeface="Avenir"/>
                <a:cs typeface="Avenir"/>
              </a:rPr>
              <a:t>seeking medical </a:t>
            </a:r>
            <a:r>
              <a:rPr sz="1500" spc="20" dirty="0">
                <a:solidFill>
                  <a:srgbClr val="045899"/>
                </a:solidFill>
                <a:latin typeface="Avenir"/>
                <a:cs typeface="Avenir"/>
              </a:rPr>
              <a:t>care were </a:t>
            </a:r>
            <a:r>
              <a:rPr sz="1500" spc="30" dirty="0">
                <a:solidFill>
                  <a:srgbClr val="045899"/>
                </a:solidFill>
                <a:latin typeface="Avenir"/>
                <a:cs typeface="Avenir"/>
              </a:rPr>
              <a:t>accurately</a:t>
            </a:r>
            <a:r>
              <a:rPr lang="en-US" sz="1500" spc="425" dirty="0">
                <a:solidFill>
                  <a:srgbClr val="045899"/>
                </a:solidFill>
                <a:latin typeface="Avenir"/>
                <a:cs typeface="Avenir"/>
              </a:rPr>
              <a:t> </a:t>
            </a:r>
            <a:r>
              <a:rPr sz="1500" spc="35" dirty="0">
                <a:solidFill>
                  <a:srgbClr val="045899"/>
                </a:solidFill>
                <a:latin typeface="Avenir"/>
                <a:cs typeface="Avenir"/>
              </a:rPr>
              <a:t>diagnosed.</a:t>
            </a:r>
            <a:endParaRPr sz="1500" dirty="0">
              <a:latin typeface="Avenir"/>
              <a:cs typeface="Avenir"/>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14</a:t>
            </a:fld>
            <a:endParaRPr dirty="0"/>
          </a:p>
        </p:txBody>
      </p:sp>
      <p:sp>
        <p:nvSpPr>
          <p:cNvPr id="8" name="object 8"/>
          <p:cNvSpPr txBox="1"/>
          <p:nvPr/>
        </p:nvSpPr>
        <p:spPr>
          <a:xfrm>
            <a:off x="6991604" y="7373300"/>
            <a:ext cx="240792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Magnitude </a:t>
            </a:r>
            <a:r>
              <a:rPr sz="1000" spc="10" dirty="0">
                <a:solidFill>
                  <a:srgbClr val="42888E"/>
                </a:solidFill>
                <a:latin typeface="Avenir"/>
                <a:cs typeface="Arial"/>
              </a:rPr>
              <a:t>of </a:t>
            </a:r>
            <a:r>
              <a:rPr sz="1000" spc="15" dirty="0">
                <a:solidFill>
                  <a:srgbClr val="42888E"/>
                </a:solidFill>
                <a:latin typeface="Avenir"/>
                <a:cs typeface="Arial"/>
              </a:rPr>
              <a:t>the</a:t>
            </a:r>
            <a:r>
              <a:rPr sz="1000" spc="145" dirty="0">
                <a:solidFill>
                  <a:srgbClr val="42888E"/>
                </a:solidFill>
                <a:latin typeface="Avenir"/>
                <a:cs typeface="Arial"/>
              </a:rPr>
              <a:t> </a:t>
            </a:r>
            <a:r>
              <a:rPr sz="1000" spc="25" dirty="0">
                <a:solidFill>
                  <a:srgbClr val="42888E"/>
                </a:solidFill>
                <a:latin typeface="Avenir"/>
                <a:cs typeface="Arial"/>
              </a:rPr>
              <a:t>Problem</a:t>
            </a:r>
            <a:endParaRPr sz="1000" dirty="0">
              <a:latin typeface="Avenir"/>
              <a:cs typeface="Arial"/>
            </a:endParaRPr>
          </a:p>
        </p:txBody>
      </p:sp>
      <p:sp>
        <p:nvSpPr>
          <p:cNvPr id="5" name="object 5"/>
          <p:cNvSpPr txBox="1"/>
          <p:nvPr/>
        </p:nvSpPr>
        <p:spPr>
          <a:xfrm>
            <a:off x="1596644" y="4976222"/>
            <a:ext cx="4676140" cy="934085"/>
          </a:xfrm>
          <a:prstGeom prst="rect">
            <a:avLst/>
          </a:prstGeom>
        </p:spPr>
        <p:txBody>
          <a:bodyPr vert="horz" wrap="square" lIns="0" tIns="0" rIns="0" bIns="0" rtlCol="0">
            <a:spAutoFit/>
          </a:bodyPr>
          <a:lstStyle/>
          <a:p>
            <a:pPr marL="12700">
              <a:lnSpc>
                <a:spcPct val="100000"/>
              </a:lnSpc>
            </a:pPr>
            <a:r>
              <a:rPr sz="1600" b="1" spc="35" dirty="0">
                <a:solidFill>
                  <a:srgbClr val="045899"/>
                </a:solidFill>
                <a:latin typeface="Avenir Black"/>
                <a:cs typeface="Avenir Black"/>
              </a:rPr>
              <a:t>Significant Economic </a:t>
            </a:r>
            <a:r>
              <a:rPr sz="1600" b="1" spc="40" dirty="0">
                <a:solidFill>
                  <a:srgbClr val="045899"/>
                </a:solidFill>
                <a:latin typeface="Avenir Black"/>
                <a:cs typeface="Avenir Black"/>
              </a:rPr>
              <a:t>Impact</a:t>
            </a:r>
            <a:endParaRPr sz="1600" dirty="0">
              <a:latin typeface="Avenir Black"/>
              <a:cs typeface="Avenir Black"/>
            </a:endParaRPr>
          </a:p>
          <a:p>
            <a:pPr>
              <a:lnSpc>
                <a:spcPct val="100000"/>
              </a:lnSpc>
            </a:pPr>
            <a:endParaRPr sz="1600" dirty="0">
              <a:latin typeface="Times New Roman"/>
              <a:cs typeface="Times New Roman"/>
            </a:endParaRPr>
          </a:p>
          <a:p>
            <a:pPr>
              <a:lnSpc>
                <a:spcPct val="100000"/>
              </a:lnSpc>
              <a:spcBef>
                <a:spcPts val="35"/>
              </a:spcBef>
            </a:pPr>
            <a:endParaRPr sz="1350" dirty="0">
              <a:latin typeface="Times New Roman"/>
              <a:cs typeface="Times New Roman"/>
            </a:endParaRPr>
          </a:p>
          <a:p>
            <a:pPr marL="12700">
              <a:lnSpc>
                <a:spcPct val="100000"/>
              </a:lnSpc>
            </a:pPr>
            <a:r>
              <a:rPr sz="1500" spc="15" dirty="0">
                <a:solidFill>
                  <a:srgbClr val="045899"/>
                </a:solidFill>
                <a:latin typeface="Avenir"/>
                <a:cs typeface="Avenir"/>
              </a:rPr>
              <a:t>US </a:t>
            </a:r>
            <a:r>
              <a:rPr sz="1500" spc="25" dirty="0">
                <a:solidFill>
                  <a:srgbClr val="045899"/>
                </a:solidFill>
                <a:latin typeface="Avenir"/>
                <a:cs typeface="Avenir"/>
              </a:rPr>
              <a:t>direct/indirect cost </a:t>
            </a:r>
            <a:r>
              <a:rPr sz="1500" spc="15" dirty="0">
                <a:solidFill>
                  <a:srgbClr val="045899"/>
                </a:solidFill>
                <a:latin typeface="Avenir"/>
                <a:cs typeface="Avenir"/>
              </a:rPr>
              <a:t>is </a:t>
            </a:r>
            <a:r>
              <a:rPr sz="1500" spc="30" dirty="0">
                <a:solidFill>
                  <a:srgbClr val="045899"/>
                </a:solidFill>
                <a:latin typeface="Avenir"/>
                <a:cs typeface="Avenir"/>
              </a:rPr>
              <a:t>$31-$72 billion </a:t>
            </a:r>
            <a:r>
              <a:rPr sz="1500" spc="25" dirty="0">
                <a:solidFill>
                  <a:srgbClr val="045899"/>
                </a:solidFill>
                <a:latin typeface="Avenir"/>
                <a:cs typeface="Avenir"/>
              </a:rPr>
              <a:t>(Xie</a:t>
            </a:r>
            <a:r>
              <a:rPr sz="1500" spc="365" dirty="0">
                <a:solidFill>
                  <a:srgbClr val="045899"/>
                </a:solidFill>
                <a:latin typeface="Avenir"/>
                <a:cs typeface="Avenir"/>
              </a:rPr>
              <a:t> </a:t>
            </a:r>
            <a:r>
              <a:rPr sz="1500" spc="35" dirty="0">
                <a:solidFill>
                  <a:srgbClr val="045899"/>
                </a:solidFill>
                <a:latin typeface="Avenir"/>
                <a:cs typeface="Avenir"/>
              </a:rPr>
              <a:t>2012).</a:t>
            </a:r>
            <a:endParaRPr sz="1500" dirty="0">
              <a:latin typeface="Avenir"/>
              <a:cs typeface="Avenir"/>
            </a:endParaRPr>
          </a:p>
        </p:txBody>
      </p:sp>
      <p:sp>
        <p:nvSpPr>
          <p:cNvPr id="6" name="object 6"/>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50" dirty="0"/>
              <a:t>MISDIAGNOSIS </a:t>
            </a:r>
            <a:r>
              <a:rPr dirty="0"/>
              <a:t>&amp; </a:t>
            </a:r>
            <a:r>
              <a:rPr spc="45" dirty="0"/>
              <a:t>ECONOMIC</a:t>
            </a:r>
            <a:r>
              <a:rPr spc="220" dirty="0"/>
              <a:t> </a:t>
            </a:r>
            <a:r>
              <a:rPr spc="25" dirty="0"/>
              <a:t>IMPACT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45" dirty="0"/>
              <a:t>QUALITY </a:t>
            </a:r>
            <a:r>
              <a:rPr spc="25" dirty="0"/>
              <a:t>OF</a:t>
            </a:r>
            <a:r>
              <a:rPr spc="90" dirty="0"/>
              <a:t> </a:t>
            </a:r>
            <a:r>
              <a:rPr spc="55" dirty="0"/>
              <a:t>LIFE</a:t>
            </a:r>
          </a:p>
        </p:txBody>
      </p:sp>
      <p:sp>
        <p:nvSpPr>
          <p:cNvPr id="3" name="object 3"/>
          <p:cNvSpPr/>
          <p:nvPr/>
        </p:nvSpPr>
        <p:spPr>
          <a:xfrm>
            <a:off x="426990" y="1971852"/>
            <a:ext cx="4770347" cy="509233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393827" y="3652855"/>
            <a:ext cx="1965960" cy="1404620"/>
          </a:xfrm>
          <a:prstGeom prst="rect">
            <a:avLst/>
          </a:prstGeom>
        </p:spPr>
        <p:txBody>
          <a:bodyPr vert="horz" wrap="square" lIns="0" tIns="0" rIns="0" bIns="0" rtlCol="0">
            <a:spAutoFit/>
          </a:bodyPr>
          <a:lstStyle/>
          <a:p>
            <a:pPr algn="ctr">
              <a:lnSpc>
                <a:spcPct val="100000"/>
              </a:lnSpc>
            </a:pPr>
            <a:r>
              <a:rPr sz="1400" spc="50" dirty="0">
                <a:solidFill>
                  <a:srgbClr val="FFFFFF"/>
                </a:solidFill>
                <a:latin typeface="Avenir"/>
                <a:cs typeface="Avenir"/>
              </a:rPr>
              <a:t>Deleterious</a:t>
            </a:r>
            <a:endParaRPr sz="1400" dirty="0">
              <a:latin typeface="Avenir"/>
              <a:cs typeface="Avenir"/>
            </a:endParaRPr>
          </a:p>
          <a:p>
            <a:pPr marL="146685" marR="139065" algn="ctr">
              <a:lnSpc>
                <a:spcPct val="136500"/>
              </a:lnSpc>
            </a:pPr>
            <a:r>
              <a:rPr sz="1400" spc="50" dirty="0">
                <a:solidFill>
                  <a:srgbClr val="FFFFFF"/>
                </a:solidFill>
                <a:latin typeface="Avenir"/>
                <a:cs typeface="Avenir"/>
              </a:rPr>
              <a:t>Consequences on  </a:t>
            </a:r>
            <a:r>
              <a:rPr sz="1400" spc="45" dirty="0">
                <a:solidFill>
                  <a:srgbClr val="FFFFFF"/>
                </a:solidFill>
                <a:latin typeface="Avenir"/>
                <a:cs typeface="Avenir"/>
              </a:rPr>
              <a:t>Physical,</a:t>
            </a:r>
            <a:r>
              <a:rPr sz="1400" spc="-5" dirty="0">
                <a:solidFill>
                  <a:srgbClr val="FFFFFF"/>
                </a:solidFill>
                <a:latin typeface="Avenir"/>
                <a:cs typeface="Avenir"/>
              </a:rPr>
              <a:t> </a:t>
            </a:r>
            <a:r>
              <a:rPr sz="1400" spc="50" dirty="0">
                <a:solidFill>
                  <a:srgbClr val="FFFFFF"/>
                </a:solidFill>
                <a:latin typeface="Avenir"/>
                <a:cs typeface="Avenir"/>
              </a:rPr>
              <a:t>Emotional</a:t>
            </a:r>
            <a:endParaRPr sz="1400" dirty="0">
              <a:latin typeface="Avenir"/>
              <a:cs typeface="Avenir"/>
            </a:endParaRPr>
          </a:p>
          <a:p>
            <a:pPr marL="12700" marR="5080" algn="ctr">
              <a:lnSpc>
                <a:spcPct val="136500"/>
              </a:lnSpc>
            </a:pPr>
            <a:r>
              <a:rPr sz="1400" spc="40" dirty="0">
                <a:solidFill>
                  <a:srgbClr val="FFFFFF"/>
                </a:solidFill>
                <a:latin typeface="Avenir"/>
                <a:cs typeface="Avenir"/>
              </a:rPr>
              <a:t>and </a:t>
            </a:r>
            <a:r>
              <a:rPr sz="1400" spc="45" dirty="0">
                <a:solidFill>
                  <a:srgbClr val="FFFFFF"/>
                </a:solidFill>
                <a:latin typeface="Avenir"/>
                <a:cs typeface="Avenir"/>
              </a:rPr>
              <a:t>Sexual Health </a:t>
            </a:r>
            <a:r>
              <a:rPr sz="1400" spc="50" dirty="0">
                <a:solidFill>
                  <a:srgbClr val="FFFFFF"/>
                </a:solidFill>
                <a:latin typeface="Avenir"/>
                <a:cs typeface="Avenir"/>
              </a:rPr>
              <a:t>and  Relationships</a:t>
            </a:r>
            <a:endParaRPr sz="1400" dirty="0">
              <a:latin typeface="Avenir"/>
              <a:cs typeface="Avenir"/>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15</a:t>
            </a:fld>
            <a:endParaRPr dirty="0"/>
          </a:p>
        </p:txBody>
      </p:sp>
      <p:sp>
        <p:nvSpPr>
          <p:cNvPr id="13" name="object 13"/>
          <p:cNvSpPr txBox="1"/>
          <p:nvPr/>
        </p:nvSpPr>
        <p:spPr>
          <a:xfrm>
            <a:off x="6991604" y="7373300"/>
            <a:ext cx="240792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Magnitude </a:t>
            </a:r>
            <a:r>
              <a:rPr sz="1000" spc="10" dirty="0">
                <a:solidFill>
                  <a:srgbClr val="42888E"/>
                </a:solidFill>
                <a:latin typeface="Avenir"/>
                <a:cs typeface="Arial"/>
              </a:rPr>
              <a:t>of </a:t>
            </a:r>
            <a:r>
              <a:rPr sz="1000" spc="15" dirty="0">
                <a:solidFill>
                  <a:srgbClr val="42888E"/>
                </a:solidFill>
                <a:latin typeface="Avenir"/>
                <a:cs typeface="Arial"/>
              </a:rPr>
              <a:t>the</a:t>
            </a:r>
            <a:r>
              <a:rPr sz="1000" spc="145" dirty="0">
                <a:solidFill>
                  <a:srgbClr val="42888E"/>
                </a:solidFill>
                <a:latin typeface="Avenir"/>
                <a:cs typeface="Arial"/>
              </a:rPr>
              <a:t> </a:t>
            </a:r>
            <a:r>
              <a:rPr sz="1000" spc="25" dirty="0">
                <a:solidFill>
                  <a:srgbClr val="42888E"/>
                </a:solidFill>
                <a:latin typeface="Avenir"/>
                <a:cs typeface="Arial"/>
              </a:rPr>
              <a:t>Problem</a:t>
            </a:r>
            <a:endParaRPr sz="1000" dirty="0">
              <a:latin typeface="Avenir"/>
              <a:cs typeface="Arial"/>
            </a:endParaRPr>
          </a:p>
        </p:txBody>
      </p:sp>
      <p:sp>
        <p:nvSpPr>
          <p:cNvPr id="5" name="object 5"/>
          <p:cNvSpPr txBox="1"/>
          <p:nvPr/>
        </p:nvSpPr>
        <p:spPr>
          <a:xfrm>
            <a:off x="2194208" y="5964744"/>
            <a:ext cx="1355090" cy="722630"/>
          </a:xfrm>
          <a:prstGeom prst="rect">
            <a:avLst/>
          </a:prstGeom>
        </p:spPr>
        <p:txBody>
          <a:bodyPr vert="horz" wrap="square" lIns="0" tIns="0" rIns="0" bIns="0" rtlCol="0">
            <a:spAutoFit/>
          </a:bodyPr>
          <a:lstStyle/>
          <a:p>
            <a:pPr marL="12065" marR="5080" algn="ctr">
              <a:lnSpc>
                <a:spcPct val="133100"/>
              </a:lnSpc>
            </a:pPr>
            <a:r>
              <a:rPr sz="1150" spc="15" dirty="0">
                <a:solidFill>
                  <a:srgbClr val="FFFFFF"/>
                </a:solidFill>
                <a:latin typeface="Avenir"/>
                <a:cs typeface="Avenir"/>
              </a:rPr>
              <a:t>Numerous </a:t>
            </a:r>
            <a:r>
              <a:rPr sz="1150" spc="20" dirty="0">
                <a:solidFill>
                  <a:srgbClr val="FFFFFF"/>
                </a:solidFill>
                <a:latin typeface="Avenir"/>
                <a:cs typeface="Avenir"/>
              </a:rPr>
              <a:t>Barriers  </a:t>
            </a:r>
            <a:r>
              <a:rPr sz="1150" spc="10" dirty="0">
                <a:solidFill>
                  <a:srgbClr val="FFFFFF"/>
                </a:solidFill>
                <a:latin typeface="Avenir"/>
                <a:cs typeface="Avenir"/>
              </a:rPr>
              <a:t>to </a:t>
            </a:r>
            <a:r>
              <a:rPr sz="1150" spc="20" dirty="0">
                <a:solidFill>
                  <a:srgbClr val="FFFFFF"/>
                </a:solidFill>
                <a:latin typeface="Avenir"/>
                <a:cs typeface="Avenir"/>
              </a:rPr>
              <a:t>Seeking Medical  </a:t>
            </a:r>
            <a:r>
              <a:rPr sz="1150" spc="10" dirty="0">
                <a:solidFill>
                  <a:srgbClr val="FFFFFF"/>
                </a:solidFill>
                <a:latin typeface="Avenir"/>
                <a:cs typeface="Avenir"/>
              </a:rPr>
              <a:t>Care </a:t>
            </a:r>
            <a:r>
              <a:rPr sz="1150" spc="15" dirty="0">
                <a:solidFill>
                  <a:srgbClr val="FFFFFF"/>
                </a:solidFill>
                <a:latin typeface="Avenir"/>
                <a:cs typeface="Avenir"/>
              </a:rPr>
              <a:t>and</a:t>
            </a:r>
            <a:r>
              <a:rPr sz="1150" spc="25" dirty="0">
                <a:solidFill>
                  <a:srgbClr val="FFFFFF"/>
                </a:solidFill>
                <a:latin typeface="Avenir"/>
                <a:cs typeface="Avenir"/>
              </a:rPr>
              <a:t> </a:t>
            </a:r>
            <a:r>
              <a:rPr sz="1150" spc="20" dirty="0">
                <a:solidFill>
                  <a:srgbClr val="FFFFFF"/>
                </a:solidFill>
                <a:latin typeface="Avenir"/>
                <a:cs typeface="Avenir"/>
              </a:rPr>
              <a:t>Help</a:t>
            </a:r>
            <a:endParaRPr sz="1150" dirty="0">
              <a:latin typeface="Avenir"/>
              <a:cs typeface="Avenir"/>
            </a:endParaRPr>
          </a:p>
        </p:txBody>
      </p:sp>
      <p:sp>
        <p:nvSpPr>
          <p:cNvPr id="6" name="object 6"/>
          <p:cNvSpPr txBox="1"/>
          <p:nvPr/>
        </p:nvSpPr>
        <p:spPr>
          <a:xfrm>
            <a:off x="3847687" y="3642827"/>
            <a:ext cx="1233170" cy="664845"/>
          </a:xfrm>
          <a:prstGeom prst="rect">
            <a:avLst/>
          </a:prstGeom>
        </p:spPr>
        <p:txBody>
          <a:bodyPr vert="horz" wrap="square" lIns="0" tIns="0" rIns="0" bIns="0" rtlCol="0">
            <a:spAutoFit/>
          </a:bodyPr>
          <a:lstStyle/>
          <a:p>
            <a:pPr algn="ctr">
              <a:lnSpc>
                <a:spcPct val="100000"/>
              </a:lnSpc>
            </a:pPr>
            <a:r>
              <a:rPr sz="1150" spc="20" dirty="0">
                <a:solidFill>
                  <a:srgbClr val="FFFFFF"/>
                </a:solidFill>
                <a:latin typeface="Avenir"/>
                <a:cs typeface="Avenir"/>
              </a:rPr>
              <a:t>Fruitless</a:t>
            </a:r>
            <a:endParaRPr sz="1150" dirty="0">
              <a:latin typeface="Avenir"/>
              <a:cs typeface="Avenir"/>
            </a:endParaRPr>
          </a:p>
          <a:p>
            <a:pPr marL="12065" marR="5080" algn="ctr">
              <a:lnSpc>
                <a:spcPct val="133100"/>
              </a:lnSpc>
            </a:pPr>
            <a:r>
              <a:rPr sz="1150" spc="15" dirty="0">
                <a:solidFill>
                  <a:srgbClr val="FFFFFF"/>
                </a:solidFill>
                <a:latin typeface="Avenir"/>
                <a:cs typeface="Avenir"/>
              </a:rPr>
              <a:t>Search for </a:t>
            </a:r>
            <a:r>
              <a:rPr sz="1150" spc="20" dirty="0">
                <a:solidFill>
                  <a:srgbClr val="FFFFFF"/>
                </a:solidFill>
                <a:latin typeface="Avenir"/>
                <a:cs typeface="Avenir"/>
              </a:rPr>
              <a:t>Causal  Attributions</a:t>
            </a:r>
            <a:endParaRPr sz="1150" dirty="0">
              <a:latin typeface="Avenir"/>
              <a:cs typeface="Avenir"/>
            </a:endParaRPr>
          </a:p>
        </p:txBody>
      </p:sp>
      <p:sp>
        <p:nvSpPr>
          <p:cNvPr id="7" name="object 7"/>
          <p:cNvSpPr txBox="1"/>
          <p:nvPr/>
        </p:nvSpPr>
        <p:spPr>
          <a:xfrm>
            <a:off x="2774970" y="2459018"/>
            <a:ext cx="1202055" cy="489584"/>
          </a:xfrm>
          <a:prstGeom prst="rect">
            <a:avLst/>
          </a:prstGeom>
        </p:spPr>
        <p:txBody>
          <a:bodyPr vert="horz" wrap="square" lIns="0" tIns="0" rIns="0" bIns="0" rtlCol="0">
            <a:spAutoFit/>
          </a:bodyPr>
          <a:lstStyle/>
          <a:p>
            <a:pPr marL="128270" marR="5080" indent="-116205">
              <a:lnSpc>
                <a:spcPct val="133100"/>
              </a:lnSpc>
            </a:pPr>
            <a:r>
              <a:rPr sz="1150" spc="20" dirty="0">
                <a:solidFill>
                  <a:srgbClr val="FFFFFF"/>
                </a:solidFill>
                <a:latin typeface="Avenir"/>
                <a:cs typeface="Avenir"/>
              </a:rPr>
              <a:t>Confusion About  </a:t>
            </a:r>
            <a:r>
              <a:rPr sz="1150" spc="15" dirty="0">
                <a:solidFill>
                  <a:srgbClr val="FFFFFF"/>
                </a:solidFill>
                <a:latin typeface="Avenir"/>
                <a:cs typeface="Avenir"/>
              </a:rPr>
              <a:t>Onset </a:t>
            </a:r>
            <a:r>
              <a:rPr sz="1150" spc="10" dirty="0">
                <a:solidFill>
                  <a:srgbClr val="FFFFFF"/>
                </a:solidFill>
                <a:latin typeface="Avenir"/>
                <a:cs typeface="Avenir"/>
              </a:rPr>
              <a:t>of</a:t>
            </a:r>
            <a:r>
              <a:rPr sz="1150" spc="35" dirty="0">
                <a:solidFill>
                  <a:srgbClr val="FFFFFF"/>
                </a:solidFill>
                <a:latin typeface="Avenir"/>
                <a:cs typeface="Avenir"/>
              </a:rPr>
              <a:t> </a:t>
            </a:r>
            <a:r>
              <a:rPr sz="1150" spc="20" dirty="0">
                <a:solidFill>
                  <a:srgbClr val="FFFFFF"/>
                </a:solidFill>
                <a:latin typeface="Avenir"/>
                <a:cs typeface="Avenir"/>
              </a:rPr>
              <a:t>Pain</a:t>
            </a:r>
            <a:endParaRPr sz="1150" dirty="0">
              <a:latin typeface="Avenir"/>
              <a:cs typeface="Avenir"/>
            </a:endParaRPr>
          </a:p>
        </p:txBody>
      </p:sp>
      <p:sp>
        <p:nvSpPr>
          <p:cNvPr id="8" name="object 8"/>
          <p:cNvSpPr txBox="1"/>
          <p:nvPr/>
        </p:nvSpPr>
        <p:spPr>
          <a:xfrm>
            <a:off x="3609624" y="5039123"/>
            <a:ext cx="1282700" cy="1189355"/>
          </a:xfrm>
          <a:prstGeom prst="rect">
            <a:avLst/>
          </a:prstGeom>
        </p:spPr>
        <p:txBody>
          <a:bodyPr vert="horz" wrap="square" lIns="0" tIns="0" rIns="0" bIns="0" rtlCol="0">
            <a:spAutoFit/>
          </a:bodyPr>
          <a:lstStyle/>
          <a:p>
            <a:pPr marL="29845" marR="22225" algn="ctr">
              <a:lnSpc>
                <a:spcPct val="133100"/>
              </a:lnSpc>
            </a:pPr>
            <a:r>
              <a:rPr sz="1150" spc="20" dirty="0">
                <a:solidFill>
                  <a:srgbClr val="FFFFFF"/>
                </a:solidFill>
                <a:latin typeface="Avenir"/>
                <a:cs typeface="Avenir"/>
              </a:rPr>
              <a:t>Self-Management  Attempts</a:t>
            </a:r>
            <a:r>
              <a:rPr sz="1150" spc="-25" dirty="0">
                <a:solidFill>
                  <a:srgbClr val="FFFFFF"/>
                </a:solidFill>
                <a:latin typeface="Avenir"/>
                <a:cs typeface="Avenir"/>
              </a:rPr>
              <a:t> </a:t>
            </a:r>
            <a:r>
              <a:rPr sz="1150" spc="20" dirty="0">
                <a:solidFill>
                  <a:srgbClr val="FFFFFF"/>
                </a:solidFill>
                <a:latin typeface="Avenir"/>
                <a:cs typeface="Avenir"/>
              </a:rPr>
              <a:t>with</a:t>
            </a:r>
            <a:endParaRPr sz="1150" dirty="0">
              <a:latin typeface="Avenir"/>
              <a:cs typeface="Avenir"/>
            </a:endParaRPr>
          </a:p>
          <a:p>
            <a:pPr marL="12700" marR="5080" algn="ctr">
              <a:lnSpc>
                <a:spcPct val="133100"/>
              </a:lnSpc>
            </a:pPr>
            <a:r>
              <a:rPr sz="1150" spc="10" dirty="0">
                <a:solidFill>
                  <a:srgbClr val="FFFFFF"/>
                </a:solidFill>
                <a:latin typeface="Avenir"/>
                <a:cs typeface="Avenir"/>
              </a:rPr>
              <a:t>Various </a:t>
            </a:r>
            <a:r>
              <a:rPr sz="1150" spc="20" dirty="0">
                <a:solidFill>
                  <a:srgbClr val="FFFFFF"/>
                </a:solidFill>
                <a:latin typeface="Avenir"/>
                <a:cs typeface="Avenir"/>
              </a:rPr>
              <a:t>Strategies  </a:t>
            </a:r>
            <a:r>
              <a:rPr sz="1150" spc="15" dirty="0">
                <a:solidFill>
                  <a:srgbClr val="FFFFFF"/>
                </a:solidFill>
                <a:latin typeface="Avenir"/>
                <a:cs typeface="Avenir"/>
              </a:rPr>
              <a:t>Provide </a:t>
            </a:r>
            <a:r>
              <a:rPr sz="1150" spc="20" dirty="0">
                <a:solidFill>
                  <a:srgbClr val="FFFFFF"/>
                </a:solidFill>
                <a:latin typeface="Avenir"/>
                <a:cs typeface="Avenir"/>
              </a:rPr>
              <a:t>Little  Relief</a:t>
            </a:r>
            <a:endParaRPr sz="1150" dirty="0">
              <a:latin typeface="Avenir"/>
              <a:cs typeface="Avenir"/>
            </a:endParaRPr>
          </a:p>
        </p:txBody>
      </p:sp>
      <p:sp>
        <p:nvSpPr>
          <p:cNvPr id="9" name="object 9"/>
          <p:cNvSpPr txBox="1"/>
          <p:nvPr/>
        </p:nvSpPr>
        <p:spPr>
          <a:xfrm>
            <a:off x="646087" y="5315329"/>
            <a:ext cx="1035685" cy="956310"/>
          </a:xfrm>
          <a:prstGeom prst="rect">
            <a:avLst/>
          </a:prstGeom>
        </p:spPr>
        <p:txBody>
          <a:bodyPr vert="horz" wrap="square" lIns="0" tIns="0" rIns="0" bIns="0" rtlCol="0">
            <a:spAutoFit/>
          </a:bodyPr>
          <a:lstStyle/>
          <a:p>
            <a:pPr marL="12700" marR="5080" indent="225425">
              <a:lnSpc>
                <a:spcPct val="133100"/>
              </a:lnSpc>
            </a:pPr>
            <a:r>
              <a:rPr sz="1150" spc="15" dirty="0">
                <a:solidFill>
                  <a:srgbClr val="FFFFFF"/>
                </a:solidFill>
                <a:latin typeface="Avenir"/>
                <a:cs typeface="Avenir"/>
              </a:rPr>
              <a:t>Delay </a:t>
            </a:r>
            <a:r>
              <a:rPr sz="1150" spc="20" dirty="0">
                <a:solidFill>
                  <a:srgbClr val="FFFFFF"/>
                </a:solidFill>
                <a:latin typeface="Avenir"/>
                <a:cs typeface="Avenir"/>
              </a:rPr>
              <a:t>in  </a:t>
            </a:r>
            <a:r>
              <a:rPr sz="1150" spc="5" dirty="0">
                <a:solidFill>
                  <a:srgbClr val="FFFFFF"/>
                </a:solidFill>
                <a:latin typeface="Avenir"/>
                <a:cs typeface="Avenir"/>
              </a:rPr>
              <a:t>Treatment </a:t>
            </a:r>
            <a:r>
              <a:rPr sz="1150" spc="20" dirty="0">
                <a:solidFill>
                  <a:srgbClr val="FFFFFF"/>
                </a:solidFill>
                <a:latin typeface="Avenir"/>
                <a:cs typeface="Avenir"/>
              </a:rPr>
              <a:t>for  Serious</a:t>
            </a:r>
            <a:r>
              <a:rPr sz="1150" spc="-20" dirty="0">
                <a:solidFill>
                  <a:srgbClr val="FFFFFF"/>
                </a:solidFill>
                <a:latin typeface="Avenir"/>
                <a:cs typeface="Avenir"/>
              </a:rPr>
              <a:t> </a:t>
            </a:r>
            <a:r>
              <a:rPr sz="1150" spc="20" dirty="0">
                <a:solidFill>
                  <a:srgbClr val="FFFFFF"/>
                </a:solidFill>
                <a:latin typeface="Avenir"/>
                <a:cs typeface="Avenir"/>
              </a:rPr>
              <a:t>Health</a:t>
            </a:r>
            <a:endParaRPr sz="1150" dirty="0">
              <a:latin typeface="Avenir"/>
              <a:cs typeface="Avenir"/>
            </a:endParaRPr>
          </a:p>
          <a:p>
            <a:pPr marL="175260">
              <a:lnSpc>
                <a:spcPct val="100000"/>
              </a:lnSpc>
              <a:spcBef>
                <a:spcPts val="455"/>
              </a:spcBef>
            </a:pPr>
            <a:r>
              <a:rPr sz="1150" spc="20" dirty="0">
                <a:solidFill>
                  <a:srgbClr val="FFFFFF"/>
                </a:solidFill>
                <a:latin typeface="Avenir"/>
                <a:cs typeface="Avenir"/>
              </a:rPr>
              <a:t>Condition</a:t>
            </a:r>
            <a:endParaRPr sz="1150" dirty="0">
              <a:latin typeface="Avenir"/>
              <a:cs typeface="Avenir"/>
            </a:endParaRPr>
          </a:p>
        </p:txBody>
      </p:sp>
      <p:sp>
        <p:nvSpPr>
          <p:cNvPr id="10" name="object 10"/>
          <p:cNvSpPr txBox="1"/>
          <p:nvPr/>
        </p:nvSpPr>
        <p:spPr>
          <a:xfrm>
            <a:off x="5702300" y="1798396"/>
            <a:ext cx="3788410" cy="2769235"/>
          </a:xfrm>
          <a:prstGeom prst="rect">
            <a:avLst/>
          </a:prstGeom>
        </p:spPr>
        <p:txBody>
          <a:bodyPr vert="horz" wrap="square" lIns="0" tIns="0" rIns="0" bIns="0" rtlCol="0">
            <a:spAutoFit/>
          </a:bodyPr>
          <a:lstStyle/>
          <a:p>
            <a:pPr marL="12700" marR="5080">
              <a:lnSpc>
                <a:spcPct val="133300"/>
              </a:lnSpc>
            </a:pPr>
            <a:r>
              <a:rPr sz="1500" spc="25" dirty="0">
                <a:solidFill>
                  <a:srgbClr val="045899"/>
                </a:solidFill>
                <a:latin typeface="Avenir"/>
                <a:cs typeface="Avenir"/>
              </a:rPr>
              <a:t>This </a:t>
            </a:r>
            <a:r>
              <a:rPr sz="1500" spc="30" dirty="0">
                <a:solidFill>
                  <a:srgbClr val="045899"/>
                </a:solidFill>
                <a:latin typeface="Avenir"/>
                <a:cs typeface="Avenir"/>
              </a:rPr>
              <a:t>graphic summarizes </a:t>
            </a:r>
            <a:r>
              <a:rPr sz="1500" spc="25" dirty="0">
                <a:solidFill>
                  <a:srgbClr val="045899"/>
                </a:solidFill>
                <a:latin typeface="Avenir"/>
                <a:cs typeface="Avenir"/>
              </a:rPr>
              <a:t>common </a:t>
            </a:r>
            <a:r>
              <a:rPr sz="1500" spc="35" dirty="0">
                <a:solidFill>
                  <a:srgbClr val="045899"/>
                </a:solidFill>
                <a:latin typeface="Avenir"/>
                <a:cs typeface="Avenir"/>
              </a:rPr>
              <a:t>themes  </a:t>
            </a:r>
            <a:r>
              <a:rPr sz="1500" spc="30" dirty="0">
                <a:solidFill>
                  <a:srgbClr val="045899"/>
                </a:solidFill>
                <a:latin typeface="Avenir"/>
                <a:cs typeface="Avenir"/>
              </a:rPr>
              <a:t>experienced </a:t>
            </a:r>
            <a:r>
              <a:rPr sz="1500" spc="15" dirty="0">
                <a:solidFill>
                  <a:srgbClr val="045899"/>
                </a:solidFill>
                <a:latin typeface="Avenir"/>
                <a:cs typeface="Avenir"/>
              </a:rPr>
              <a:t>by </a:t>
            </a:r>
            <a:r>
              <a:rPr sz="1500" spc="25" dirty="0">
                <a:solidFill>
                  <a:srgbClr val="045899"/>
                </a:solidFill>
                <a:latin typeface="Avenir"/>
                <a:cs typeface="Avenir"/>
              </a:rPr>
              <a:t>women with </a:t>
            </a:r>
            <a:r>
              <a:rPr sz="1500" spc="35" dirty="0">
                <a:solidFill>
                  <a:srgbClr val="045899"/>
                </a:solidFill>
                <a:latin typeface="Avenir"/>
                <a:cs typeface="Avenir"/>
              </a:rPr>
              <a:t>vulvodynia  </a:t>
            </a:r>
            <a:r>
              <a:rPr sz="1500" spc="20" dirty="0">
                <a:solidFill>
                  <a:srgbClr val="045899"/>
                </a:solidFill>
                <a:latin typeface="Avenir"/>
                <a:cs typeface="Avenir"/>
              </a:rPr>
              <a:t>and </a:t>
            </a:r>
            <a:r>
              <a:rPr sz="1500" spc="25" dirty="0">
                <a:solidFill>
                  <a:srgbClr val="045899"/>
                </a:solidFill>
                <a:latin typeface="Avenir"/>
                <a:cs typeface="Avenir"/>
              </a:rPr>
              <a:t>their </a:t>
            </a:r>
            <a:r>
              <a:rPr sz="1500" spc="30" dirty="0">
                <a:solidFill>
                  <a:srgbClr val="045899"/>
                </a:solidFill>
                <a:latin typeface="Avenir"/>
                <a:cs typeface="Avenir"/>
              </a:rPr>
              <a:t>interrelation (Donaldson </a:t>
            </a:r>
            <a:r>
              <a:rPr sz="1500" spc="35" dirty="0">
                <a:solidFill>
                  <a:srgbClr val="045899"/>
                </a:solidFill>
                <a:latin typeface="Avenir"/>
                <a:cs typeface="Avenir"/>
              </a:rPr>
              <a:t>2010).  </a:t>
            </a:r>
            <a:r>
              <a:rPr sz="1500" spc="25" dirty="0">
                <a:solidFill>
                  <a:srgbClr val="045899"/>
                </a:solidFill>
                <a:latin typeface="Avenir"/>
                <a:cs typeface="Avenir"/>
              </a:rPr>
              <a:t>Living with </a:t>
            </a:r>
            <a:r>
              <a:rPr sz="1500" spc="30" dirty="0">
                <a:solidFill>
                  <a:srgbClr val="045899"/>
                </a:solidFill>
                <a:latin typeface="Avenir"/>
                <a:cs typeface="Avenir"/>
              </a:rPr>
              <a:t>vulvodynia </a:t>
            </a:r>
            <a:r>
              <a:rPr sz="1500" spc="25" dirty="0">
                <a:solidFill>
                  <a:srgbClr val="045899"/>
                </a:solidFill>
                <a:latin typeface="Avenir"/>
                <a:cs typeface="Avenir"/>
              </a:rPr>
              <a:t>often limits </a:t>
            </a:r>
            <a:r>
              <a:rPr sz="1500" spc="35" dirty="0">
                <a:solidFill>
                  <a:srgbClr val="045899"/>
                </a:solidFill>
                <a:latin typeface="Avenir"/>
                <a:cs typeface="Avenir"/>
              </a:rPr>
              <a:t>certain  </a:t>
            </a:r>
            <a:r>
              <a:rPr sz="1500" spc="30" dirty="0">
                <a:solidFill>
                  <a:srgbClr val="045899"/>
                </a:solidFill>
                <a:latin typeface="Avenir"/>
                <a:cs typeface="Avenir"/>
              </a:rPr>
              <a:t>activities </a:t>
            </a:r>
            <a:r>
              <a:rPr sz="1500" spc="15" dirty="0">
                <a:solidFill>
                  <a:srgbClr val="045899"/>
                </a:solidFill>
                <a:latin typeface="Avenir"/>
                <a:cs typeface="Avenir"/>
              </a:rPr>
              <a:t>of </a:t>
            </a:r>
            <a:r>
              <a:rPr sz="1500" spc="25" dirty="0">
                <a:solidFill>
                  <a:srgbClr val="045899"/>
                </a:solidFill>
                <a:latin typeface="Avenir"/>
                <a:cs typeface="Avenir"/>
              </a:rPr>
              <a:t>daily </a:t>
            </a:r>
            <a:r>
              <a:rPr sz="1500" spc="30" dirty="0">
                <a:solidFill>
                  <a:srgbClr val="045899"/>
                </a:solidFill>
                <a:latin typeface="Avenir"/>
                <a:cs typeface="Avenir"/>
              </a:rPr>
              <a:t>living, </a:t>
            </a:r>
            <a:r>
              <a:rPr sz="1500" spc="25" dirty="0">
                <a:solidFill>
                  <a:srgbClr val="045899"/>
                </a:solidFill>
                <a:latin typeface="Avenir"/>
                <a:cs typeface="Avenir"/>
              </a:rPr>
              <a:t>such </a:t>
            </a:r>
            <a:r>
              <a:rPr sz="1500" spc="15" dirty="0">
                <a:solidFill>
                  <a:srgbClr val="045899"/>
                </a:solidFill>
                <a:latin typeface="Avenir"/>
                <a:cs typeface="Avenir"/>
              </a:rPr>
              <a:t>as</a:t>
            </a:r>
            <a:r>
              <a:rPr sz="1500" spc="265" dirty="0">
                <a:solidFill>
                  <a:srgbClr val="045899"/>
                </a:solidFill>
                <a:latin typeface="Avenir"/>
                <a:cs typeface="Avenir"/>
              </a:rPr>
              <a:t> </a:t>
            </a:r>
            <a:r>
              <a:rPr sz="1500" spc="35" dirty="0">
                <a:solidFill>
                  <a:srgbClr val="045899"/>
                </a:solidFill>
                <a:latin typeface="Avenir"/>
                <a:cs typeface="Avenir"/>
              </a:rPr>
              <a:t>sitting</a:t>
            </a:r>
            <a:endParaRPr sz="1500" dirty="0">
              <a:latin typeface="Avenir"/>
              <a:cs typeface="Avenir"/>
            </a:endParaRPr>
          </a:p>
          <a:p>
            <a:pPr marL="12700">
              <a:lnSpc>
                <a:spcPct val="100000"/>
              </a:lnSpc>
              <a:spcBef>
                <a:spcPts val="600"/>
              </a:spcBef>
            </a:pPr>
            <a:r>
              <a:rPr sz="1500" spc="20" dirty="0">
                <a:solidFill>
                  <a:srgbClr val="045899"/>
                </a:solidFill>
                <a:latin typeface="Avenir"/>
                <a:cs typeface="Avenir"/>
              </a:rPr>
              <a:t>for </a:t>
            </a:r>
            <a:r>
              <a:rPr sz="1500" spc="30" dirty="0">
                <a:solidFill>
                  <a:srgbClr val="045899"/>
                </a:solidFill>
                <a:latin typeface="Avenir"/>
                <a:cs typeface="Avenir"/>
              </a:rPr>
              <a:t>extended periods, </a:t>
            </a:r>
            <a:r>
              <a:rPr sz="1500" spc="20" dirty="0">
                <a:solidFill>
                  <a:srgbClr val="045899"/>
                </a:solidFill>
                <a:latin typeface="Avenir"/>
                <a:cs typeface="Avenir"/>
              </a:rPr>
              <a:t>and </a:t>
            </a:r>
            <a:r>
              <a:rPr sz="1500" spc="30" dirty="0">
                <a:solidFill>
                  <a:srgbClr val="045899"/>
                </a:solidFill>
                <a:latin typeface="Avenir"/>
                <a:cs typeface="Avenir"/>
              </a:rPr>
              <a:t>engaging</a:t>
            </a:r>
            <a:r>
              <a:rPr sz="1500" spc="204" dirty="0">
                <a:solidFill>
                  <a:srgbClr val="045899"/>
                </a:solidFill>
                <a:latin typeface="Avenir"/>
                <a:cs typeface="Avenir"/>
              </a:rPr>
              <a:t> </a:t>
            </a:r>
            <a:r>
              <a:rPr sz="1500" spc="35" dirty="0">
                <a:solidFill>
                  <a:srgbClr val="045899"/>
                </a:solidFill>
                <a:latin typeface="Avenir"/>
                <a:cs typeface="Avenir"/>
              </a:rPr>
              <a:t>in</a:t>
            </a:r>
            <a:endParaRPr sz="1500" dirty="0">
              <a:latin typeface="Avenir"/>
              <a:cs typeface="Avenir"/>
            </a:endParaRPr>
          </a:p>
          <a:p>
            <a:pPr marL="12700">
              <a:lnSpc>
                <a:spcPct val="100000"/>
              </a:lnSpc>
              <a:spcBef>
                <a:spcPts val="600"/>
              </a:spcBef>
            </a:pPr>
            <a:r>
              <a:rPr sz="1500" spc="25" dirty="0">
                <a:solidFill>
                  <a:srgbClr val="045899"/>
                </a:solidFill>
                <a:latin typeface="Avenir"/>
                <a:cs typeface="Avenir"/>
              </a:rPr>
              <a:t>sexual intercourse </a:t>
            </a:r>
            <a:r>
              <a:rPr sz="1500" spc="20" dirty="0">
                <a:solidFill>
                  <a:srgbClr val="045899"/>
                </a:solidFill>
                <a:latin typeface="Avenir"/>
                <a:cs typeface="Avenir"/>
              </a:rPr>
              <a:t>and </a:t>
            </a:r>
            <a:r>
              <a:rPr sz="1500" spc="30" dirty="0">
                <a:solidFill>
                  <a:srgbClr val="045899"/>
                </a:solidFill>
                <a:latin typeface="Avenir"/>
                <a:cs typeface="Avenir"/>
              </a:rPr>
              <a:t>physical</a:t>
            </a:r>
            <a:r>
              <a:rPr sz="1500" spc="235" dirty="0">
                <a:solidFill>
                  <a:srgbClr val="045899"/>
                </a:solidFill>
                <a:latin typeface="Avenir"/>
                <a:cs typeface="Avenir"/>
              </a:rPr>
              <a:t> </a:t>
            </a:r>
            <a:r>
              <a:rPr sz="1500" spc="30" dirty="0">
                <a:solidFill>
                  <a:srgbClr val="045899"/>
                </a:solidFill>
                <a:latin typeface="Avenir"/>
                <a:cs typeface="Avenir"/>
              </a:rPr>
              <a:t>exercise.</a:t>
            </a:r>
            <a:endParaRPr sz="1500" dirty="0">
              <a:latin typeface="Avenir"/>
              <a:cs typeface="Avenir"/>
            </a:endParaRPr>
          </a:p>
          <a:p>
            <a:pPr marL="12700" marR="250825">
              <a:lnSpc>
                <a:spcPct val="133300"/>
              </a:lnSpc>
            </a:pPr>
            <a:r>
              <a:rPr sz="1500" spc="15" dirty="0">
                <a:solidFill>
                  <a:srgbClr val="045899"/>
                </a:solidFill>
                <a:latin typeface="Avenir"/>
                <a:cs typeface="Avenir"/>
              </a:rPr>
              <a:t>In </a:t>
            </a:r>
            <a:r>
              <a:rPr sz="1500" spc="25" dirty="0">
                <a:solidFill>
                  <a:srgbClr val="045899"/>
                </a:solidFill>
                <a:latin typeface="Avenir"/>
                <a:cs typeface="Avenir"/>
              </a:rPr>
              <a:t>severe cases, women have </a:t>
            </a:r>
            <a:r>
              <a:rPr sz="1500" spc="15" dirty="0">
                <a:solidFill>
                  <a:srgbClr val="045899"/>
                </a:solidFill>
                <a:latin typeface="Avenir"/>
                <a:cs typeface="Avenir"/>
              </a:rPr>
              <a:t>to </a:t>
            </a:r>
            <a:r>
              <a:rPr sz="1500" spc="30" dirty="0">
                <a:solidFill>
                  <a:srgbClr val="045899"/>
                </a:solidFill>
                <a:latin typeface="Avenir"/>
                <a:cs typeface="Avenir"/>
              </a:rPr>
              <a:t>resign  </a:t>
            </a:r>
            <a:r>
              <a:rPr sz="1500" spc="20" dirty="0">
                <a:solidFill>
                  <a:srgbClr val="045899"/>
                </a:solidFill>
                <a:latin typeface="Avenir"/>
                <a:cs typeface="Avenir"/>
              </a:rPr>
              <a:t>from </a:t>
            </a:r>
            <a:r>
              <a:rPr sz="1500" spc="25" dirty="0">
                <a:solidFill>
                  <a:srgbClr val="045899"/>
                </a:solidFill>
                <a:latin typeface="Avenir"/>
                <a:cs typeface="Avenir"/>
              </a:rPr>
              <a:t>their jobs </a:t>
            </a:r>
            <a:r>
              <a:rPr sz="1500" spc="20" dirty="0">
                <a:solidFill>
                  <a:srgbClr val="045899"/>
                </a:solidFill>
                <a:latin typeface="Avenir"/>
                <a:cs typeface="Avenir"/>
              </a:rPr>
              <a:t>and </a:t>
            </a:r>
            <a:r>
              <a:rPr sz="1500" spc="25" dirty="0">
                <a:solidFill>
                  <a:srgbClr val="045899"/>
                </a:solidFill>
                <a:latin typeface="Avenir"/>
                <a:cs typeface="Avenir"/>
              </a:rPr>
              <a:t>apply </a:t>
            </a:r>
            <a:r>
              <a:rPr sz="1500" spc="20" dirty="0">
                <a:solidFill>
                  <a:srgbClr val="045899"/>
                </a:solidFill>
                <a:latin typeface="Avenir"/>
                <a:cs typeface="Avenir"/>
              </a:rPr>
              <a:t>for</a:t>
            </a:r>
            <a:r>
              <a:rPr sz="1500" spc="305" dirty="0">
                <a:solidFill>
                  <a:srgbClr val="045899"/>
                </a:solidFill>
                <a:latin typeface="Avenir"/>
                <a:cs typeface="Avenir"/>
              </a:rPr>
              <a:t> </a:t>
            </a:r>
            <a:r>
              <a:rPr sz="1500" spc="20" dirty="0">
                <a:solidFill>
                  <a:srgbClr val="045899"/>
                </a:solidFill>
                <a:latin typeface="Avenir"/>
                <a:cs typeface="Avenir"/>
              </a:rPr>
              <a:t>disability.</a:t>
            </a:r>
            <a:endParaRPr sz="1500" dirty="0">
              <a:latin typeface="Avenir"/>
              <a:cs typeface="Avenir"/>
            </a:endParaRPr>
          </a:p>
        </p:txBody>
      </p:sp>
      <p:sp>
        <p:nvSpPr>
          <p:cNvPr id="11" name="object 11"/>
          <p:cNvSpPr txBox="1"/>
          <p:nvPr/>
        </p:nvSpPr>
        <p:spPr>
          <a:xfrm>
            <a:off x="5702300" y="4960696"/>
            <a:ext cx="3712845" cy="1245235"/>
          </a:xfrm>
          <a:prstGeom prst="rect">
            <a:avLst/>
          </a:prstGeom>
        </p:spPr>
        <p:txBody>
          <a:bodyPr vert="horz" wrap="square" lIns="0" tIns="0" rIns="0" bIns="0" rtlCol="0">
            <a:spAutoFit/>
          </a:bodyPr>
          <a:lstStyle/>
          <a:p>
            <a:pPr marL="12700" marR="106045">
              <a:lnSpc>
                <a:spcPct val="133300"/>
              </a:lnSpc>
            </a:pPr>
            <a:r>
              <a:rPr sz="1500" spc="30" dirty="0">
                <a:solidFill>
                  <a:srgbClr val="045899"/>
                </a:solidFill>
                <a:latin typeface="Avenir"/>
                <a:cs typeface="Avenir"/>
              </a:rPr>
              <a:t>Several studies summarize </a:t>
            </a:r>
            <a:r>
              <a:rPr sz="1500" spc="20" dirty="0">
                <a:solidFill>
                  <a:srgbClr val="045899"/>
                </a:solidFill>
                <a:latin typeface="Avenir"/>
                <a:cs typeface="Avenir"/>
              </a:rPr>
              <a:t>the </a:t>
            </a:r>
            <a:r>
              <a:rPr sz="1500" spc="35" dirty="0">
                <a:solidFill>
                  <a:srgbClr val="045899"/>
                </a:solidFill>
                <a:latin typeface="Avenir"/>
                <a:cs typeface="Avenir"/>
              </a:rPr>
              <a:t>negative  </a:t>
            </a:r>
            <a:r>
              <a:rPr sz="1500" spc="30" dirty="0">
                <a:solidFill>
                  <a:srgbClr val="045899"/>
                </a:solidFill>
                <a:latin typeface="Avenir"/>
                <a:cs typeface="Avenir"/>
              </a:rPr>
              <a:t>biopsychosocial outcomes,</a:t>
            </a:r>
            <a:r>
              <a:rPr sz="1500" spc="65" dirty="0">
                <a:solidFill>
                  <a:srgbClr val="045899"/>
                </a:solidFill>
                <a:latin typeface="Avenir"/>
                <a:cs typeface="Avenir"/>
              </a:rPr>
              <a:t> </a:t>
            </a:r>
            <a:r>
              <a:rPr sz="1500" spc="35" dirty="0">
                <a:solidFill>
                  <a:srgbClr val="045899"/>
                </a:solidFill>
                <a:latin typeface="Avenir"/>
                <a:cs typeface="Avenir"/>
              </a:rPr>
              <a:t>personal</a:t>
            </a:r>
            <a:endParaRPr sz="1500" dirty="0">
              <a:latin typeface="Avenir"/>
              <a:cs typeface="Avenir"/>
            </a:endParaRPr>
          </a:p>
          <a:p>
            <a:pPr marL="12700" marR="5080">
              <a:lnSpc>
                <a:spcPct val="133300"/>
              </a:lnSpc>
            </a:pPr>
            <a:r>
              <a:rPr sz="1500" spc="25" dirty="0">
                <a:solidFill>
                  <a:srgbClr val="045899"/>
                </a:solidFill>
                <a:latin typeface="Avenir"/>
                <a:cs typeface="Avenir"/>
              </a:rPr>
              <a:t>distress </a:t>
            </a:r>
            <a:r>
              <a:rPr sz="1500" spc="20" dirty="0">
                <a:solidFill>
                  <a:srgbClr val="045899"/>
                </a:solidFill>
                <a:latin typeface="Avenir"/>
                <a:cs typeface="Avenir"/>
              </a:rPr>
              <a:t>and </a:t>
            </a:r>
            <a:r>
              <a:rPr sz="1500" spc="25" dirty="0">
                <a:solidFill>
                  <a:srgbClr val="045899"/>
                </a:solidFill>
                <a:latin typeface="Avenir"/>
                <a:cs typeface="Avenir"/>
              </a:rPr>
              <a:t>sexual </a:t>
            </a:r>
            <a:r>
              <a:rPr sz="1500" spc="30" dirty="0">
                <a:solidFill>
                  <a:srgbClr val="045899"/>
                </a:solidFill>
                <a:latin typeface="Avenir"/>
                <a:cs typeface="Avenir"/>
              </a:rPr>
              <a:t>dysfunction reported  </a:t>
            </a:r>
            <a:r>
              <a:rPr sz="1500" spc="15" dirty="0">
                <a:solidFill>
                  <a:srgbClr val="045899"/>
                </a:solidFill>
                <a:latin typeface="Avenir"/>
                <a:cs typeface="Avenir"/>
              </a:rPr>
              <a:t>by </a:t>
            </a:r>
            <a:r>
              <a:rPr sz="1500" spc="30" dirty="0">
                <a:solidFill>
                  <a:srgbClr val="045899"/>
                </a:solidFill>
                <a:latin typeface="Avenir"/>
                <a:cs typeface="Avenir"/>
              </a:rPr>
              <a:t>vulvodynia</a:t>
            </a:r>
            <a:r>
              <a:rPr sz="1500" spc="50" dirty="0">
                <a:solidFill>
                  <a:srgbClr val="045899"/>
                </a:solidFill>
                <a:latin typeface="Avenir"/>
                <a:cs typeface="Avenir"/>
              </a:rPr>
              <a:t> </a:t>
            </a:r>
            <a:r>
              <a:rPr sz="1500" spc="30" dirty="0">
                <a:solidFill>
                  <a:srgbClr val="045899"/>
                </a:solidFill>
                <a:latin typeface="Avenir"/>
                <a:cs typeface="Avenir"/>
              </a:rPr>
              <a:t>sufferers.</a:t>
            </a:r>
            <a:endParaRPr sz="1500" dirty="0">
              <a:latin typeface="Avenir"/>
              <a:cs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45" dirty="0"/>
              <a:t>QUALITY </a:t>
            </a:r>
            <a:r>
              <a:rPr spc="25" dirty="0"/>
              <a:t>OF</a:t>
            </a:r>
            <a:r>
              <a:rPr spc="90" dirty="0"/>
              <a:t> </a:t>
            </a:r>
            <a:r>
              <a:rPr spc="55" dirty="0"/>
              <a:t>LIFE</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16</a:t>
            </a:fld>
            <a:endParaRPr dirty="0"/>
          </a:p>
        </p:txBody>
      </p:sp>
      <p:sp>
        <p:nvSpPr>
          <p:cNvPr id="6" name="object 6"/>
          <p:cNvSpPr txBox="1"/>
          <p:nvPr/>
        </p:nvSpPr>
        <p:spPr>
          <a:xfrm>
            <a:off x="6991604" y="7373300"/>
            <a:ext cx="240792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Magnitude </a:t>
            </a:r>
            <a:r>
              <a:rPr sz="1000" spc="10" dirty="0">
                <a:solidFill>
                  <a:srgbClr val="42888E"/>
                </a:solidFill>
                <a:latin typeface="Avenir"/>
                <a:cs typeface="Arial"/>
              </a:rPr>
              <a:t>of </a:t>
            </a:r>
            <a:r>
              <a:rPr sz="1000" spc="15" dirty="0">
                <a:solidFill>
                  <a:srgbClr val="42888E"/>
                </a:solidFill>
                <a:latin typeface="Avenir"/>
                <a:cs typeface="Arial"/>
              </a:rPr>
              <a:t>the</a:t>
            </a:r>
            <a:r>
              <a:rPr sz="1000" spc="145" dirty="0">
                <a:solidFill>
                  <a:srgbClr val="42888E"/>
                </a:solidFill>
                <a:latin typeface="Avenir"/>
                <a:cs typeface="Arial"/>
              </a:rPr>
              <a:t> </a:t>
            </a:r>
            <a:r>
              <a:rPr sz="1000" spc="25" dirty="0">
                <a:solidFill>
                  <a:srgbClr val="42888E"/>
                </a:solidFill>
                <a:latin typeface="Avenir"/>
                <a:cs typeface="Arial"/>
              </a:rPr>
              <a:t>Problem</a:t>
            </a:r>
            <a:endParaRPr sz="1000" dirty="0">
              <a:latin typeface="Avenir"/>
              <a:cs typeface="Arial"/>
            </a:endParaRPr>
          </a:p>
        </p:txBody>
      </p:sp>
      <p:sp>
        <p:nvSpPr>
          <p:cNvPr id="3" name="object 3"/>
          <p:cNvSpPr txBox="1"/>
          <p:nvPr/>
        </p:nvSpPr>
        <p:spPr>
          <a:xfrm>
            <a:off x="1596644" y="2017852"/>
            <a:ext cx="3837940" cy="4655185"/>
          </a:xfrm>
          <a:prstGeom prst="rect">
            <a:avLst/>
          </a:prstGeom>
        </p:spPr>
        <p:txBody>
          <a:bodyPr vert="horz" wrap="square" lIns="0" tIns="0" rIns="0" bIns="0" rtlCol="0">
            <a:spAutoFit/>
          </a:bodyPr>
          <a:lstStyle/>
          <a:p>
            <a:pPr marL="12700" marR="339090">
              <a:lnSpc>
                <a:spcPct val="133300"/>
              </a:lnSpc>
            </a:pPr>
            <a:r>
              <a:rPr sz="1500" spc="20" dirty="0">
                <a:solidFill>
                  <a:srgbClr val="045899"/>
                </a:solidFill>
                <a:latin typeface="Avenir"/>
                <a:cs typeface="Avenir"/>
              </a:rPr>
              <a:t>Xie </a:t>
            </a:r>
            <a:r>
              <a:rPr sz="1500" spc="25" dirty="0">
                <a:solidFill>
                  <a:srgbClr val="045899"/>
                </a:solidFill>
                <a:latin typeface="Avenir"/>
                <a:cs typeface="Avenir"/>
              </a:rPr>
              <a:t>found that women with </a:t>
            </a:r>
            <a:r>
              <a:rPr sz="1500" spc="35" dirty="0">
                <a:solidFill>
                  <a:srgbClr val="045899"/>
                </a:solidFill>
                <a:latin typeface="Avenir"/>
                <a:cs typeface="Avenir"/>
              </a:rPr>
              <a:t>vulvodynia  </a:t>
            </a:r>
            <a:r>
              <a:rPr sz="1500" spc="25" dirty="0">
                <a:solidFill>
                  <a:srgbClr val="045899"/>
                </a:solidFill>
                <a:latin typeface="Avenir"/>
                <a:cs typeface="Avenir"/>
              </a:rPr>
              <a:t>report lower </a:t>
            </a:r>
            <a:r>
              <a:rPr sz="1500" spc="30" dirty="0">
                <a:solidFill>
                  <a:srgbClr val="045899"/>
                </a:solidFill>
                <a:latin typeface="Avenir"/>
                <a:cs typeface="Avenir"/>
              </a:rPr>
              <a:t>quality </a:t>
            </a:r>
            <a:r>
              <a:rPr sz="1500" spc="15" dirty="0">
                <a:solidFill>
                  <a:srgbClr val="045899"/>
                </a:solidFill>
                <a:latin typeface="Avenir"/>
                <a:cs typeface="Avenir"/>
              </a:rPr>
              <a:t>of </a:t>
            </a:r>
            <a:r>
              <a:rPr sz="1500" spc="25" dirty="0">
                <a:solidFill>
                  <a:srgbClr val="045899"/>
                </a:solidFill>
                <a:latin typeface="Avenir"/>
                <a:cs typeface="Avenir"/>
              </a:rPr>
              <a:t>life scores </a:t>
            </a:r>
            <a:r>
              <a:rPr sz="1500" spc="35" dirty="0">
                <a:solidFill>
                  <a:srgbClr val="045899"/>
                </a:solidFill>
                <a:latin typeface="Avenir"/>
                <a:cs typeface="Avenir"/>
              </a:rPr>
              <a:t>than  kidney</a:t>
            </a:r>
            <a:r>
              <a:rPr lang="en-US" sz="1500" dirty="0">
                <a:latin typeface="Avenir"/>
                <a:cs typeface="Avenir"/>
              </a:rPr>
              <a:t> </a:t>
            </a:r>
            <a:r>
              <a:rPr sz="1500" spc="30" dirty="0">
                <a:solidFill>
                  <a:srgbClr val="045899"/>
                </a:solidFill>
                <a:latin typeface="Avenir"/>
                <a:cs typeface="Avenir"/>
              </a:rPr>
              <a:t>transplant </a:t>
            </a:r>
            <a:r>
              <a:rPr sz="1500" spc="25" dirty="0">
                <a:solidFill>
                  <a:srgbClr val="045899"/>
                </a:solidFill>
                <a:latin typeface="Avenir"/>
                <a:cs typeface="Avenir"/>
              </a:rPr>
              <a:t>recipients </a:t>
            </a:r>
            <a:r>
              <a:rPr sz="1500" spc="20" dirty="0">
                <a:solidFill>
                  <a:srgbClr val="045899"/>
                </a:solidFill>
                <a:latin typeface="Avenir"/>
                <a:cs typeface="Avenir"/>
              </a:rPr>
              <a:t>and </a:t>
            </a:r>
            <a:r>
              <a:rPr sz="1500" spc="25" dirty="0">
                <a:solidFill>
                  <a:srgbClr val="045899"/>
                </a:solidFill>
                <a:latin typeface="Avenir"/>
                <a:cs typeface="Avenir"/>
              </a:rPr>
              <a:t>those </a:t>
            </a:r>
            <a:r>
              <a:rPr sz="1500" spc="35" dirty="0">
                <a:solidFill>
                  <a:srgbClr val="045899"/>
                </a:solidFill>
                <a:latin typeface="Avenir"/>
                <a:cs typeface="Avenir"/>
              </a:rPr>
              <a:t>with  </a:t>
            </a:r>
            <a:r>
              <a:rPr sz="1500" spc="25" dirty="0">
                <a:solidFill>
                  <a:srgbClr val="045899"/>
                </a:solidFill>
                <a:latin typeface="Avenir"/>
                <a:cs typeface="Avenir"/>
              </a:rPr>
              <a:t>prior </a:t>
            </a:r>
            <a:r>
              <a:rPr sz="1500" spc="30" dirty="0">
                <a:solidFill>
                  <a:srgbClr val="045899"/>
                </a:solidFill>
                <a:latin typeface="Avenir"/>
                <a:cs typeface="Avenir"/>
              </a:rPr>
              <a:t>osteoporosis-related </a:t>
            </a:r>
            <a:r>
              <a:rPr sz="1500" spc="25" dirty="0">
                <a:solidFill>
                  <a:srgbClr val="045899"/>
                </a:solidFill>
                <a:latin typeface="Avenir"/>
                <a:cs typeface="Avenir"/>
              </a:rPr>
              <a:t>fractures </a:t>
            </a:r>
            <a:r>
              <a:rPr sz="1500" spc="35" dirty="0">
                <a:solidFill>
                  <a:srgbClr val="045899"/>
                </a:solidFill>
                <a:latin typeface="Avenir"/>
                <a:cs typeface="Avenir"/>
              </a:rPr>
              <a:t>(Xie  </a:t>
            </a:r>
            <a:r>
              <a:rPr sz="1500" spc="25" dirty="0">
                <a:solidFill>
                  <a:srgbClr val="045899"/>
                </a:solidFill>
                <a:latin typeface="Avenir"/>
                <a:cs typeface="Avenir"/>
              </a:rPr>
              <a:t>2012). Newly </a:t>
            </a:r>
            <a:r>
              <a:rPr sz="1500" spc="30" dirty="0">
                <a:solidFill>
                  <a:srgbClr val="045899"/>
                </a:solidFill>
                <a:latin typeface="Avenir"/>
                <a:cs typeface="Avenir"/>
              </a:rPr>
              <a:t>diagnosed </a:t>
            </a:r>
            <a:r>
              <a:rPr sz="1500" spc="25" dirty="0">
                <a:solidFill>
                  <a:srgbClr val="045899"/>
                </a:solidFill>
                <a:latin typeface="Avenir"/>
                <a:cs typeface="Avenir"/>
              </a:rPr>
              <a:t>women </a:t>
            </a:r>
            <a:r>
              <a:rPr sz="1500" spc="30" dirty="0">
                <a:solidFill>
                  <a:srgbClr val="045899"/>
                </a:solidFill>
                <a:latin typeface="Avenir"/>
                <a:cs typeface="Avenir"/>
              </a:rPr>
              <a:t>report  substantial </a:t>
            </a:r>
            <a:r>
              <a:rPr sz="1500" spc="25" dirty="0">
                <a:solidFill>
                  <a:srgbClr val="045899"/>
                </a:solidFill>
                <a:latin typeface="Avenir"/>
                <a:cs typeface="Avenir"/>
              </a:rPr>
              <a:t>impact </a:t>
            </a:r>
            <a:r>
              <a:rPr sz="1500" spc="15" dirty="0">
                <a:solidFill>
                  <a:srgbClr val="045899"/>
                </a:solidFill>
                <a:latin typeface="Avenir"/>
                <a:cs typeface="Avenir"/>
              </a:rPr>
              <a:t>of </a:t>
            </a:r>
            <a:r>
              <a:rPr sz="1500" spc="25" dirty="0">
                <a:solidFill>
                  <a:srgbClr val="045899"/>
                </a:solidFill>
                <a:latin typeface="Avenir"/>
                <a:cs typeface="Avenir"/>
              </a:rPr>
              <a:t>vulvar pain</a:t>
            </a:r>
            <a:r>
              <a:rPr sz="1500" spc="254" dirty="0">
                <a:solidFill>
                  <a:srgbClr val="045899"/>
                </a:solidFill>
                <a:latin typeface="Avenir"/>
                <a:cs typeface="Avenir"/>
              </a:rPr>
              <a:t> </a:t>
            </a:r>
            <a:r>
              <a:rPr sz="1500" spc="35" dirty="0">
                <a:solidFill>
                  <a:srgbClr val="045899"/>
                </a:solidFill>
                <a:latin typeface="Avenir"/>
                <a:cs typeface="Avenir"/>
              </a:rPr>
              <a:t>on</a:t>
            </a:r>
            <a:r>
              <a:rPr lang="en-US" sz="1500" dirty="0">
                <a:latin typeface="Avenir"/>
                <a:cs typeface="Avenir"/>
              </a:rPr>
              <a:t> </a:t>
            </a:r>
            <a:r>
              <a:rPr sz="1500" spc="25" dirty="0">
                <a:solidFill>
                  <a:srgbClr val="045899"/>
                </a:solidFill>
                <a:latin typeface="Avenir"/>
                <a:cs typeface="Avenir"/>
              </a:rPr>
              <a:t>their lives, </a:t>
            </a:r>
            <a:r>
              <a:rPr sz="1500" spc="20" dirty="0">
                <a:solidFill>
                  <a:srgbClr val="045899"/>
                </a:solidFill>
                <a:latin typeface="Avenir"/>
                <a:cs typeface="Avenir"/>
              </a:rPr>
              <a:t>and </a:t>
            </a:r>
            <a:r>
              <a:rPr sz="1500" spc="25" dirty="0">
                <a:solidFill>
                  <a:srgbClr val="045899"/>
                </a:solidFill>
                <a:latin typeface="Avenir"/>
                <a:cs typeface="Avenir"/>
              </a:rPr>
              <a:t>little control over </a:t>
            </a:r>
            <a:r>
              <a:rPr sz="1500" spc="35" dirty="0">
                <a:solidFill>
                  <a:srgbClr val="045899"/>
                </a:solidFill>
                <a:latin typeface="Avenir"/>
                <a:cs typeface="Avenir"/>
              </a:rPr>
              <a:t>their  </a:t>
            </a:r>
            <a:r>
              <a:rPr sz="1500" spc="30" dirty="0">
                <a:solidFill>
                  <a:srgbClr val="045899"/>
                </a:solidFill>
                <a:latin typeface="Avenir"/>
                <a:cs typeface="Avenir"/>
              </a:rPr>
              <a:t>symptoms </a:t>
            </a:r>
            <a:r>
              <a:rPr sz="1500" spc="25" dirty="0">
                <a:solidFill>
                  <a:srgbClr val="045899"/>
                </a:solidFill>
                <a:latin typeface="Avenir"/>
                <a:cs typeface="Avenir"/>
              </a:rPr>
              <a:t>(Piper 2012). Among </a:t>
            </a:r>
            <a:r>
              <a:rPr sz="1500" spc="35" dirty="0">
                <a:solidFill>
                  <a:srgbClr val="045899"/>
                </a:solidFill>
                <a:latin typeface="Avenir"/>
                <a:cs typeface="Avenir"/>
              </a:rPr>
              <a:t>women  </a:t>
            </a:r>
            <a:r>
              <a:rPr sz="1500" spc="15" dirty="0">
                <a:solidFill>
                  <a:srgbClr val="045899"/>
                </a:solidFill>
                <a:latin typeface="Avenir"/>
                <a:cs typeface="Avenir"/>
              </a:rPr>
              <a:t>of </a:t>
            </a:r>
            <a:r>
              <a:rPr sz="1500" spc="25" dirty="0">
                <a:solidFill>
                  <a:srgbClr val="045899"/>
                </a:solidFill>
                <a:latin typeface="Avenir"/>
                <a:cs typeface="Avenir"/>
              </a:rPr>
              <a:t>reproductive age, </a:t>
            </a:r>
            <a:r>
              <a:rPr sz="1500" spc="30" dirty="0">
                <a:solidFill>
                  <a:srgbClr val="045899"/>
                </a:solidFill>
                <a:latin typeface="Avenir"/>
                <a:cs typeface="Avenir"/>
              </a:rPr>
              <a:t>Johnson</a:t>
            </a:r>
            <a:r>
              <a:rPr sz="1500" spc="175" dirty="0">
                <a:solidFill>
                  <a:srgbClr val="045899"/>
                </a:solidFill>
                <a:latin typeface="Avenir"/>
                <a:cs typeface="Avenir"/>
              </a:rPr>
              <a:t> </a:t>
            </a:r>
            <a:r>
              <a:rPr sz="1500" spc="35" dirty="0">
                <a:solidFill>
                  <a:srgbClr val="045899"/>
                </a:solidFill>
                <a:latin typeface="Avenir"/>
                <a:cs typeface="Avenir"/>
              </a:rPr>
              <a:t>found</a:t>
            </a:r>
            <a:r>
              <a:rPr lang="en-US" sz="1500" dirty="0">
                <a:latin typeface="Avenir"/>
                <a:cs typeface="Avenir"/>
              </a:rPr>
              <a:t> </a:t>
            </a:r>
            <a:r>
              <a:rPr sz="1500" spc="25" dirty="0">
                <a:solidFill>
                  <a:srgbClr val="045899"/>
                </a:solidFill>
                <a:latin typeface="Avenir"/>
                <a:cs typeface="Avenir"/>
              </a:rPr>
              <a:t>that </a:t>
            </a:r>
            <a:r>
              <a:rPr sz="1500" spc="30" dirty="0">
                <a:solidFill>
                  <a:srgbClr val="045899"/>
                </a:solidFill>
                <a:latin typeface="Avenir"/>
                <a:cs typeface="Avenir"/>
              </a:rPr>
              <a:t>barriers </a:t>
            </a:r>
            <a:r>
              <a:rPr sz="1500" spc="15" dirty="0">
                <a:solidFill>
                  <a:srgbClr val="045899"/>
                </a:solidFill>
                <a:latin typeface="Avenir"/>
                <a:cs typeface="Avenir"/>
              </a:rPr>
              <a:t>to </a:t>
            </a:r>
            <a:r>
              <a:rPr sz="1500" spc="30" dirty="0">
                <a:solidFill>
                  <a:srgbClr val="045899"/>
                </a:solidFill>
                <a:latin typeface="Avenir"/>
                <a:cs typeface="Avenir"/>
              </a:rPr>
              <a:t>consistent </a:t>
            </a:r>
            <a:r>
              <a:rPr sz="1500" spc="25" dirty="0">
                <a:solidFill>
                  <a:srgbClr val="045899"/>
                </a:solidFill>
                <a:latin typeface="Avenir"/>
                <a:cs typeface="Avenir"/>
              </a:rPr>
              <a:t>health</a:t>
            </a:r>
            <a:r>
              <a:rPr sz="1500" spc="225" dirty="0">
                <a:solidFill>
                  <a:srgbClr val="045899"/>
                </a:solidFill>
                <a:latin typeface="Avenir"/>
                <a:cs typeface="Avenir"/>
              </a:rPr>
              <a:t> </a:t>
            </a:r>
            <a:r>
              <a:rPr sz="1500" spc="20" dirty="0">
                <a:solidFill>
                  <a:srgbClr val="045899"/>
                </a:solidFill>
                <a:latin typeface="Avenir"/>
                <a:cs typeface="Avenir"/>
              </a:rPr>
              <a:t>care</a:t>
            </a:r>
            <a:r>
              <a:rPr sz="1500" spc="25" dirty="0">
                <a:solidFill>
                  <a:srgbClr val="045899"/>
                </a:solidFill>
                <a:latin typeface="Avenir"/>
                <a:cs typeface="Avenir"/>
              </a:rPr>
              <a:t>frequently </a:t>
            </a:r>
            <a:r>
              <a:rPr sz="1500" spc="30" dirty="0">
                <a:solidFill>
                  <a:srgbClr val="045899"/>
                </a:solidFill>
                <a:latin typeface="Avenir"/>
                <a:cs typeface="Avenir"/>
              </a:rPr>
              <a:t>experienced </a:t>
            </a:r>
            <a:r>
              <a:rPr sz="1500" spc="15" dirty="0">
                <a:solidFill>
                  <a:srgbClr val="045899"/>
                </a:solidFill>
                <a:latin typeface="Avenir"/>
                <a:cs typeface="Avenir"/>
              </a:rPr>
              <a:t>in </a:t>
            </a:r>
            <a:r>
              <a:rPr sz="1500" spc="25" dirty="0">
                <a:solidFill>
                  <a:srgbClr val="045899"/>
                </a:solidFill>
                <a:latin typeface="Avenir"/>
                <a:cs typeface="Avenir"/>
              </a:rPr>
              <a:t>early </a:t>
            </a:r>
            <a:r>
              <a:rPr sz="1500" spc="35" dirty="0">
                <a:solidFill>
                  <a:srgbClr val="045899"/>
                </a:solidFill>
                <a:latin typeface="Avenir"/>
                <a:cs typeface="Avenir"/>
              </a:rPr>
              <a:t>adulthood  </a:t>
            </a:r>
            <a:r>
              <a:rPr sz="1500" spc="30" dirty="0">
                <a:solidFill>
                  <a:srgbClr val="045899"/>
                </a:solidFill>
                <a:latin typeface="Avenir"/>
                <a:cs typeface="Avenir"/>
              </a:rPr>
              <a:t>contributed </a:t>
            </a:r>
            <a:r>
              <a:rPr sz="1500" spc="15" dirty="0">
                <a:solidFill>
                  <a:srgbClr val="045899"/>
                </a:solidFill>
                <a:latin typeface="Avenir"/>
                <a:cs typeface="Avenir"/>
              </a:rPr>
              <a:t>to </a:t>
            </a:r>
            <a:r>
              <a:rPr sz="1500" spc="20" dirty="0">
                <a:solidFill>
                  <a:srgbClr val="045899"/>
                </a:solidFill>
                <a:latin typeface="Avenir"/>
                <a:cs typeface="Avenir"/>
              </a:rPr>
              <a:t>not </a:t>
            </a:r>
            <a:r>
              <a:rPr sz="1500" spc="30" dirty="0">
                <a:solidFill>
                  <a:srgbClr val="045899"/>
                </a:solidFill>
                <a:latin typeface="Avenir"/>
                <a:cs typeface="Avenir"/>
              </a:rPr>
              <a:t>finding </a:t>
            </a:r>
            <a:r>
              <a:rPr sz="1500" spc="35" dirty="0">
                <a:solidFill>
                  <a:srgbClr val="045899"/>
                </a:solidFill>
                <a:latin typeface="Avenir"/>
                <a:cs typeface="Avenir"/>
              </a:rPr>
              <a:t>successful  </a:t>
            </a:r>
            <a:r>
              <a:rPr sz="1500" spc="30" dirty="0">
                <a:solidFill>
                  <a:srgbClr val="045899"/>
                </a:solidFill>
                <a:latin typeface="Avenir"/>
                <a:cs typeface="Avenir"/>
              </a:rPr>
              <a:t>medical management  (Johnson</a:t>
            </a:r>
            <a:r>
              <a:rPr sz="1500" spc="85" dirty="0">
                <a:solidFill>
                  <a:srgbClr val="045899"/>
                </a:solidFill>
                <a:latin typeface="Avenir"/>
                <a:cs typeface="Avenir"/>
              </a:rPr>
              <a:t> </a:t>
            </a:r>
            <a:r>
              <a:rPr sz="1500" spc="35" dirty="0">
                <a:solidFill>
                  <a:srgbClr val="045899"/>
                </a:solidFill>
                <a:latin typeface="Avenir"/>
                <a:cs typeface="Avenir"/>
              </a:rPr>
              <a:t>2015).</a:t>
            </a:r>
            <a:endParaRPr sz="1500" dirty="0">
              <a:latin typeface="Avenir"/>
              <a:cs typeface="Avenir"/>
            </a:endParaRPr>
          </a:p>
          <a:p>
            <a:pPr marL="12700">
              <a:lnSpc>
                <a:spcPct val="100000"/>
              </a:lnSpc>
              <a:spcBef>
                <a:spcPts val="600"/>
              </a:spcBef>
            </a:pPr>
            <a:r>
              <a:rPr sz="1500" spc="10" dirty="0">
                <a:solidFill>
                  <a:srgbClr val="045899"/>
                </a:solidFill>
                <a:latin typeface="Avenir"/>
                <a:cs typeface="Avenir"/>
              </a:rPr>
              <a:t>However, </a:t>
            </a:r>
            <a:r>
              <a:rPr sz="1500" spc="25" dirty="0">
                <a:solidFill>
                  <a:srgbClr val="045899"/>
                </a:solidFill>
                <a:latin typeface="Avenir"/>
                <a:cs typeface="Avenir"/>
              </a:rPr>
              <a:t>those </a:t>
            </a:r>
            <a:r>
              <a:rPr sz="1500" spc="20" dirty="0">
                <a:solidFill>
                  <a:srgbClr val="045899"/>
                </a:solidFill>
                <a:latin typeface="Avenir"/>
                <a:cs typeface="Avenir"/>
              </a:rPr>
              <a:t>who </a:t>
            </a:r>
            <a:r>
              <a:rPr sz="1500" spc="25" dirty="0">
                <a:solidFill>
                  <a:srgbClr val="045899"/>
                </a:solidFill>
                <a:latin typeface="Avenir"/>
                <a:cs typeface="Avenir"/>
              </a:rPr>
              <a:t>became</a:t>
            </a:r>
            <a:r>
              <a:rPr sz="1500" spc="229" dirty="0">
                <a:solidFill>
                  <a:srgbClr val="045899"/>
                </a:solidFill>
                <a:latin typeface="Avenir"/>
                <a:cs typeface="Avenir"/>
              </a:rPr>
              <a:t> </a:t>
            </a:r>
            <a:r>
              <a:rPr sz="1500" spc="30" dirty="0">
                <a:solidFill>
                  <a:srgbClr val="045899"/>
                </a:solidFill>
                <a:latin typeface="Avenir"/>
                <a:cs typeface="Avenir"/>
              </a:rPr>
              <a:t>pregnant</a:t>
            </a:r>
            <a:endParaRPr sz="1500" dirty="0">
              <a:latin typeface="Avenir"/>
              <a:cs typeface="Avenir"/>
            </a:endParaRPr>
          </a:p>
        </p:txBody>
      </p:sp>
      <p:sp>
        <p:nvSpPr>
          <p:cNvPr id="4" name="object 4"/>
          <p:cNvSpPr txBox="1"/>
          <p:nvPr/>
        </p:nvSpPr>
        <p:spPr>
          <a:xfrm>
            <a:off x="5604764" y="2017852"/>
            <a:ext cx="3780790" cy="2769235"/>
          </a:xfrm>
          <a:prstGeom prst="rect">
            <a:avLst/>
          </a:prstGeom>
        </p:spPr>
        <p:txBody>
          <a:bodyPr vert="horz" wrap="square" lIns="0" tIns="0" rIns="0" bIns="0" rtlCol="0">
            <a:spAutoFit/>
          </a:bodyPr>
          <a:lstStyle/>
          <a:p>
            <a:pPr marL="12700" marR="5080">
              <a:lnSpc>
                <a:spcPct val="133300"/>
              </a:lnSpc>
            </a:pPr>
            <a:r>
              <a:rPr sz="1500" spc="25" dirty="0">
                <a:solidFill>
                  <a:srgbClr val="045899"/>
                </a:solidFill>
                <a:latin typeface="Avenir"/>
                <a:cs typeface="Avenir"/>
              </a:rPr>
              <a:t>reported </a:t>
            </a:r>
            <a:r>
              <a:rPr sz="1500" spc="30" dirty="0">
                <a:solidFill>
                  <a:srgbClr val="045899"/>
                </a:solidFill>
                <a:latin typeface="Avenir"/>
                <a:cs typeface="Avenir"/>
              </a:rPr>
              <a:t>finding </a:t>
            </a:r>
            <a:r>
              <a:rPr sz="1500" dirty="0">
                <a:solidFill>
                  <a:srgbClr val="045899"/>
                </a:solidFill>
                <a:latin typeface="Avenir"/>
                <a:cs typeface="Avenir"/>
              </a:rPr>
              <a:t>a </a:t>
            </a:r>
            <a:r>
              <a:rPr sz="1500" spc="30" dirty="0">
                <a:solidFill>
                  <a:srgbClr val="045899"/>
                </a:solidFill>
                <a:latin typeface="Avenir"/>
                <a:cs typeface="Avenir"/>
              </a:rPr>
              <a:t>personally </a:t>
            </a:r>
            <a:r>
              <a:rPr sz="1500" spc="35" dirty="0">
                <a:solidFill>
                  <a:srgbClr val="045899"/>
                </a:solidFill>
                <a:latin typeface="Avenir"/>
                <a:cs typeface="Avenir"/>
              </a:rPr>
              <a:t>acceptable  </a:t>
            </a:r>
            <a:r>
              <a:rPr sz="1500" spc="25" dirty="0">
                <a:solidFill>
                  <a:srgbClr val="045899"/>
                </a:solidFill>
                <a:latin typeface="Avenir"/>
                <a:cs typeface="Avenir"/>
              </a:rPr>
              <a:t>level </a:t>
            </a:r>
            <a:r>
              <a:rPr sz="1500" spc="15" dirty="0">
                <a:solidFill>
                  <a:srgbClr val="045899"/>
                </a:solidFill>
                <a:latin typeface="Avenir"/>
                <a:cs typeface="Avenir"/>
              </a:rPr>
              <a:t>of </a:t>
            </a:r>
            <a:r>
              <a:rPr sz="1500" spc="25" dirty="0">
                <a:solidFill>
                  <a:srgbClr val="045899"/>
                </a:solidFill>
                <a:latin typeface="Avenir"/>
                <a:cs typeface="Avenir"/>
              </a:rPr>
              <a:t>pain </a:t>
            </a:r>
            <a:r>
              <a:rPr sz="1500" spc="30" dirty="0">
                <a:solidFill>
                  <a:srgbClr val="045899"/>
                </a:solidFill>
                <a:latin typeface="Avenir"/>
                <a:cs typeface="Avenir"/>
              </a:rPr>
              <a:t>(Johnson </a:t>
            </a:r>
            <a:r>
              <a:rPr sz="1500" spc="25" dirty="0">
                <a:solidFill>
                  <a:srgbClr val="045899"/>
                </a:solidFill>
                <a:latin typeface="Avenir"/>
                <a:cs typeface="Avenir"/>
              </a:rPr>
              <a:t>2015). Stigma </a:t>
            </a:r>
            <a:r>
              <a:rPr sz="1500" spc="35" dirty="0">
                <a:solidFill>
                  <a:srgbClr val="045899"/>
                </a:solidFill>
                <a:latin typeface="Avenir"/>
                <a:cs typeface="Avenir"/>
              </a:rPr>
              <a:t>and  </a:t>
            </a:r>
            <a:r>
              <a:rPr sz="1500" spc="30" dirty="0">
                <a:solidFill>
                  <a:srgbClr val="045899"/>
                </a:solidFill>
                <a:latin typeface="Avenir"/>
                <a:cs typeface="Avenir"/>
              </a:rPr>
              <a:t>isolation </a:t>
            </a:r>
            <a:r>
              <a:rPr sz="1500" spc="15" dirty="0">
                <a:solidFill>
                  <a:srgbClr val="045899"/>
                </a:solidFill>
                <a:latin typeface="Avenir"/>
                <a:cs typeface="Avenir"/>
              </a:rPr>
              <a:t>are </a:t>
            </a:r>
            <a:r>
              <a:rPr sz="1500" spc="30" dirty="0">
                <a:solidFill>
                  <a:srgbClr val="045899"/>
                </a:solidFill>
                <a:latin typeface="Avenir"/>
                <a:cs typeface="Avenir"/>
              </a:rPr>
              <a:t>common. </a:t>
            </a:r>
            <a:r>
              <a:rPr sz="1500" spc="25" dirty="0">
                <a:solidFill>
                  <a:srgbClr val="045899"/>
                </a:solidFill>
                <a:latin typeface="Avenir"/>
                <a:cs typeface="Avenir"/>
              </a:rPr>
              <a:t>Only </a:t>
            </a:r>
            <a:r>
              <a:rPr sz="1500" dirty="0">
                <a:solidFill>
                  <a:srgbClr val="045899"/>
                </a:solidFill>
                <a:latin typeface="Avenir"/>
                <a:cs typeface="Avenir"/>
              </a:rPr>
              <a:t>1 </a:t>
            </a:r>
            <a:r>
              <a:rPr sz="1500" spc="15" dirty="0">
                <a:solidFill>
                  <a:srgbClr val="045899"/>
                </a:solidFill>
                <a:latin typeface="Avenir"/>
                <a:cs typeface="Avenir"/>
              </a:rPr>
              <a:t>in </a:t>
            </a:r>
            <a:r>
              <a:rPr sz="1500" dirty="0">
                <a:solidFill>
                  <a:srgbClr val="045899"/>
                </a:solidFill>
                <a:latin typeface="Avenir"/>
                <a:cs typeface="Avenir"/>
              </a:rPr>
              <a:t>4 </a:t>
            </a:r>
            <a:r>
              <a:rPr sz="1500" spc="35" dirty="0">
                <a:solidFill>
                  <a:srgbClr val="045899"/>
                </a:solidFill>
                <a:latin typeface="Avenir"/>
                <a:cs typeface="Avenir"/>
              </a:rPr>
              <a:t>women  </a:t>
            </a:r>
            <a:r>
              <a:rPr sz="1500" spc="25" dirty="0">
                <a:solidFill>
                  <a:srgbClr val="045899"/>
                </a:solidFill>
                <a:latin typeface="Avenir"/>
                <a:cs typeface="Avenir"/>
              </a:rPr>
              <a:t>report </a:t>
            </a:r>
            <a:r>
              <a:rPr sz="1500" spc="30" dirty="0">
                <a:solidFill>
                  <a:srgbClr val="045899"/>
                </a:solidFill>
                <a:latin typeface="Avenir"/>
                <a:cs typeface="Avenir"/>
              </a:rPr>
              <a:t>feeling comfortable discussing </a:t>
            </a:r>
            <a:r>
              <a:rPr sz="1500" spc="35" dirty="0">
                <a:solidFill>
                  <a:srgbClr val="045899"/>
                </a:solidFill>
                <a:latin typeface="Avenir"/>
                <a:cs typeface="Avenir"/>
              </a:rPr>
              <a:t>the  </a:t>
            </a:r>
            <a:r>
              <a:rPr sz="1500" spc="30" dirty="0">
                <a:solidFill>
                  <a:srgbClr val="045899"/>
                </a:solidFill>
                <a:latin typeface="Avenir"/>
                <a:cs typeface="Avenir"/>
              </a:rPr>
              <a:t>condition </a:t>
            </a:r>
            <a:r>
              <a:rPr sz="1500" spc="25" dirty="0">
                <a:solidFill>
                  <a:srgbClr val="045899"/>
                </a:solidFill>
                <a:latin typeface="Avenir"/>
                <a:cs typeface="Avenir"/>
              </a:rPr>
              <a:t>with women </a:t>
            </a:r>
            <a:r>
              <a:rPr sz="1500" spc="30" dirty="0">
                <a:solidFill>
                  <a:srgbClr val="045899"/>
                </a:solidFill>
                <a:latin typeface="Avenir"/>
                <a:cs typeface="Avenir"/>
              </a:rPr>
              <a:t>friends </a:t>
            </a:r>
            <a:r>
              <a:rPr sz="1500" spc="35" dirty="0">
                <a:solidFill>
                  <a:srgbClr val="045899"/>
                </a:solidFill>
                <a:latin typeface="Avenir"/>
                <a:cs typeface="Avenir"/>
              </a:rPr>
              <a:t>(Nguyen/  </a:t>
            </a:r>
            <a:r>
              <a:rPr sz="1500" spc="30" dirty="0">
                <a:solidFill>
                  <a:srgbClr val="045899"/>
                </a:solidFill>
                <a:latin typeface="Avenir"/>
                <a:cs typeface="Avenir"/>
              </a:rPr>
              <a:t>MacLehose </a:t>
            </a:r>
            <a:r>
              <a:rPr sz="1500" spc="25" dirty="0">
                <a:solidFill>
                  <a:srgbClr val="045899"/>
                </a:solidFill>
                <a:latin typeface="Avenir"/>
                <a:cs typeface="Avenir"/>
              </a:rPr>
              <a:t>2012).  They also report</a:t>
            </a:r>
            <a:r>
              <a:rPr sz="1500" spc="220" dirty="0">
                <a:solidFill>
                  <a:srgbClr val="045899"/>
                </a:solidFill>
                <a:latin typeface="Avenir"/>
                <a:cs typeface="Avenir"/>
              </a:rPr>
              <a:t> </a:t>
            </a:r>
            <a:r>
              <a:rPr sz="1500" spc="35" dirty="0">
                <a:solidFill>
                  <a:srgbClr val="045899"/>
                </a:solidFill>
                <a:latin typeface="Avenir"/>
                <a:cs typeface="Avenir"/>
              </a:rPr>
              <a:t>an</a:t>
            </a:r>
            <a:endParaRPr sz="1500" dirty="0">
              <a:latin typeface="Avenir"/>
              <a:cs typeface="Avenir"/>
            </a:endParaRPr>
          </a:p>
          <a:p>
            <a:pPr marL="12700" marR="25400">
              <a:lnSpc>
                <a:spcPct val="133300"/>
              </a:lnSpc>
            </a:pPr>
            <a:r>
              <a:rPr sz="1500" spc="25" dirty="0">
                <a:solidFill>
                  <a:srgbClr val="045899"/>
                </a:solidFill>
                <a:latin typeface="Avenir"/>
                <a:cs typeface="Avenir"/>
              </a:rPr>
              <a:t>increase </a:t>
            </a:r>
            <a:r>
              <a:rPr sz="1500" spc="15" dirty="0">
                <a:solidFill>
                  <a:srgbClr val="045899"/>
                </a:solidFill>
                <a:latin typeface="Avenir"/>
                <a:cs typeface="Avenir"/>
              </a:rPr>
              <a:t>in </a:t>
            </a:r>
            <a:r>
              <a:rPr sz="1500" spc="30" dirty="0">
                <a:solidFill>
                  <a:srgbClr val="045899"/>
                </a:solidFill>
                <a:latin typeface="Avenir"/>
                <a:cs typeface="Avenir"/>
              </a:rPr>
              <a:t>feelings </a:t>
            </a:r>
            <a:r>
              <a:rPr sz="1500" spc="15" dirty="0">
                <a:solidFill>
                  <a:srgbClr val="045899"/>
                </a:solidFill>
                <a:latin typeface="Avenir"/>
                <a:cs typeface="Avenir"/>
              </a:rPr>
              <a:t>of </a:t>
            </a:r>
            <a:r>
              <a:rPr sz="1500" spc="30" dirty="0">
                <a:solidFill>
                  <a:srgbClr val="045899"/>
                </a:solidFill>
                <a:latin typeface="Avenir"/>
                <a:cs typeface="Avenir"/>
              </a:rPr>
              <a:t>invalidation </a:t>
            </a:r>
            <a:r>
              <a:rPr sz="1500" spc="35" dirty="0">
                <a:solidFill>
                  <a:srgbClr val="045899"/>
                </a:solidFill>
                <a:latin typeface="Avenir"/>
                <a:cs typeface="Avenir"/>
              </a:rPr>
              <a:t>and  </a:t>
            </a:r>
            <a:r>
              <a:rPr sz="1500" spc="30" dirty="0">
                <a:solidFill>
                  <a:srgbClr val="045899"/>
                </a:solidFill>
                <a:latin typeface="Avenir"/>
                <a:cs typeface="Avenir"/>
              </a:rPr>
              <a:t>isolation </a:t>
            </a:r>
            <a:r>
              <a:rPr sz="1500" spc="25" dirty="0">
                <a:solidFill>
                  <a:srgbClr val="045899"/>
                </a:solidFill>
                <a:latin typeface="Avenir"/>
                <a:cs typeface="Avenir"/>
              </a:rPr>
              <a:t>when they have </a:t>
            </a:r>
            <a:r>
              <a:rPr sz="1500" spc="30" dirty="0">
                <a:solidFill>
                  <a:srgbClr val="045899"/>
                </a:solidFill>
                <a:latin typeface="Avenir"/>
                <a:cs typeface="Avenir"/>
              </a:rPr>
              <a:t>co-existing </a:t>
            </a:r>
            <a:r>
              <a:rPr sz="1500" spc="35" dirty="0">
                <a:solidFill>
                  <a:srgbClr val="045899"/>
                </a:solidFill>
                <a:latin typeface="Avenir"/>
                <a:cs typeface="Avenir"/>
              </a:rPr>
              <a:t>pain  </a:t>
            </a:r>
            <a:r>
              <a:rPr sz="1500" spc="25" dirty="0">
                <a:solidFill>
                  <a:srgbClr val="045899"/>
                </a:solidFill>
                <a:latin typeface="Avenir"/>
                <a:cs typeface="Avenir"/>
              </a:rPr>
              <a:t>disorders </a:t>
            </a:r>
            <a:r>
              <a:rPr sz="1500" spc="30" dirty="0">
                <a:solidFill>
                  <a:srgbClr val="045899"/>
                </a:solidFill>
                <a:latin typeface="Avenir"/>
                <a:cs typeface="Avenir"/>
              </a:rPr>
              <a:t>(Nguyen/Ecklund </a:t>
            </a:r>
            <a:r>
              <a:rPr sz="1500" spc="95" dirty="0">
                <a:solidFill>
                  <a:srgbClr val="045899"/>
                </a:solidFill>
                <a:latin typeface="Avenir"/>
                <a:cs typeface="Avenir"/>
              </a:rPr>
              <a:t> </a:t>
            </a:r>
            <a:r>
              <a:rPr sz="1500" spc="35" dirty="0">
                <a:solidFill>
                  <a:srgbClr val="045899"/>
                </a:solidFill>
                <a:latin typeface="Avenir"/>
                <a:cs typeface="Avenir"/>
              </a:rPr>
              <a:t>2012).</a:t>
            </a:r>
            <a:endParaRPr sz="1500" dirty="0">
              <a:latin typeface="Avenir"/>
              <a:cs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264408"/>
            <a:ext cx="10058400" cy="4508500"/>
          </a:xfrm>
          <a:custGeom>
            <a:avLst/>
            <a:gdLst/>
            <a:ahLst/>
            <a:cxnLst/>
            <a:rect l="l" t="t" r="r" b="b"/>
            <a:pathLst>
              <a:path w="10058400" h="4508500">
                <a:moveTo>
                  <a:pt x="0" y="4507992"/>
                </a:moveTo>
                <a:lnTo>
                  <a:pt x="10058400" y="4507992"/>
                </a:lnTo>
                <a:lnTo>
                  <a:pt x="10058400" y="0"/>
                </a:lnTo>
                <a:lnTo>
                  <a:pt x="0" y="0"/>
                </a:lnTo>
                <a:lnTo>
                  <a:pt x="0" y="4507992"/>
                </a:lnTo>
                <a:close/>
              </a:path>
            </a:pathLst>
          </a:custGeom>
          <a:solidFill>
            <a:srgbClr val="FFFFFF"/>
          </a:solidFill>
        </p:spPr>
        <p:txBody>
          <a:bodyPr wrap="square" lIns="0" tIns="0" rIns="0" bIns="0" rtlCol="0"/>
          <a:lstStyle/>
          <a:p>
            <a:endParaRPr dirty="0"/>
          </a:p>
        </p:txBody>
      </p:sp>
      <p:sp>
        <p:nvSpPr>
          <p:cNvPr id="3" name="object 3"/>
          <p:cNvSpPr txBox="1"/>
          <p:nvPr/>
        </p:nvSpPr>
        <p:spPr>
          <a:xfrm>
            <a:off x="1277283" y="4050791"/>
            <a:ext cx="7512050" cy="1130935"/>
          </a:xfrm>
          <a:prstGeom prst="rect">
            <a:avLst/>
          </a:prstGeom>
        </p:spPr>
        <p:txBody>
          <a:bodyPr vert="horz" wrap="square" lIns="0" tIns="0" rIns="0" bIns="0" rtlCol="0">
            <a:spAutoFit/>
          </a:bodyPr>
          <a:lstStyle/>
          <a:p>
            <a:pPr algn="ctr">
              <a:lnSpc>
                <a:spcPct val="100000"/>
              </a:lnSpc>
            </a:pPr>
            <a:r>
              <a:rPr sz="2400" spc="30" dirty="0">
                <a:solidFill>
                  <a:srgbClr val="045899"/>
                </a:solidFill>
                <a:latin typeface="Avenir-Roman"/>
                <a:cs typeface="Avenir-Roman"/>
              </a:rPr>
              <a:t>Vulva </a:t>
            </a:r>
            <a:r>
              <a:rPr sz="2400" spc="40" dirty="0">
                <a:solidFill>
                  <a:srgbClr val="045899"/>
                </a:solidFill>
                <a:latin typeface="Avenir-Roman"/>
                <a:cs typeface="Avenir-Roman"/>
              </a:rPr>
              <a:t>and </a:t>
            </a:r>
            <a:r>
              <a:rPr sz="2400" spc="35" dirty="0">
                <a:solidFill>
                  <a:srgbClr val="045899"/>
                </a:solidFill>
                <a:latin typeface="Avenir-Roman"/>
                <a:cs typeface="Avenir-Roman"/>
              </a:rPr>
              <a:t>Vulvar Vestibule </a:t>
            </a:r>
            <a:r>
              <a:rPr sz="1800" dirty="0">
                <a:solidFill>
                  <a:srgbClr val="045899"/>
                </a:solidFill>
                <a:latin typeface="Avenir-Roman"/>
                <a:cs typeface="Avenir-Roman"/>
              </a:rPr>
              <a:t>•  </a:t>
            </a:r>
            <a:r>
              <a:rPr sz="2400" spc="50" dirty="0">
                <a:solidFill>
                  <a:srgbClr val="045899"/>
                </a:solidFill>
                <a:latin typeface="Avenir-Roman"/>
                <a:cs typeface="Avenir-Roman"/>
              </a:rPr>
              <a:t>Innervation </a:t>
            </a:r>
            <a:r>
              <a:rPr sz="2400" spc="30" dirty="0">
                <a:solidFill>
                  <a:srgbClr val="045899"/>
                </a:solidFill>
                <a:latin typeface="Avenir-Roman"/>
                <a:cs typeface="Avenir-Roman"/>
              </a:rPr>
              <a:t>of </a:t>
            </a:r>
            <a:r>
              <a:rPr sz="2400" spc="40" dirty="0">
                <a:solidFill>
                  <a:srgbClr val="045899"/>
                </a:solidFill>
                <a:latin typeface="Avenir-Roman"/>
                <a:cs typeface="Avenir-Roman"/>
              </a:rPr>
              <a:t>the</a:t>
            </a:r>
            <a:r>
              <a:rPr sz="2400" spc="370" dirty="0">
                <a:solidFill>
                  <a:srgbClr val="045899"/>
                </a:solidFill>
                <a:latin typeface="Avenir-Roman"/>
                <a:cs typeface="Avenir-Roman"/>
              </a:rPr>
              <a:t> </a:t>
            </a:r>
            <a:r>
              <a:rPr sz="2400" spc="40" dirty="0">
                <a:solidFill>
                  <a:srgbClr val="045899"/>
                </a:solidFill>
                <a:latin typeface="Avenir-Roman"/>
                <a:cs typeface="Avenir-Roman"/>
              </a:rPr>
              <a:t>Vulva</a:t>
            </a:r>
            <a:endParaRPr sz="2400" dirty="0">
              <a:latin typeface="Avenir-Roman"/>
              <a:cs typeface="Avenir-Roman"/>
            </a:endParaRPr>
          </a:p>
          <a:p>
            <a:pPr>
              <a:lnSpc>
                <a:spcPct val="100000"/>
              </a:lnSpc>
              <a:spcBef>
                <a:spcPts val="5"/>
              </a:spcBef>
            </a:pPr>
            <a:endParaRPr sz="2500" dirty="0">
              <a:latin typeface="Times New Roman"/>
              <a:cs typeface="Times New Roman"/>
            </a:endParaRPr>
          </a:p>
          <a:p>
            <a:pPr marR="635" algn="ctr">
              <a:lnSpc>
                <a:spcPct val="100000"/>
              </a:lnSpc>
            </a:pPr>
            <a:r>
              <a:rPr sz="2400" spc="50" dirty="0">
                <a:solidFill>
                  <a:srgbClr val="045899"/>
                </a:solidFill>
                <a:latin typeface="Avenir-Roman"/>
                <a:cs typeface="Avenir-Roman"/>
              </a:rPr>
              <a:t>Pelvic </a:t>
            </a:r>
            <a:r>
              <a:rPr sz="2400" spc="45" dirty="0">
                <a:solidFill>
                  <a:srgbClr val="045899"/>
                </a:solidFill>
                <a:latin typeface="Avenir-Roman"/>
                <a:cs typeface="Avenir-Roman"/>
              </a:rPr>
              <a:t>Floor</a:t>
            </a:r>
            <a:r>
              <a:rPr sz="2400" spc="105" dirty="0">
                <a:solidFill>
                  <a:srgbClr val="045899"/>
                </a:solidFill>
                <a:latin typeface="Avenir-Roman"/>
                <a:cs typeface="Avenir-Roman"/>
              </a:rPr>
              <a:t> </a:t>
            </a:r>
            <a:r>
              <a:rPr sz="2400" spc="50" dirty="0">
                <a:solidFill>
                  <a:srgbClr val="045899"/>
                </a:solidFill>
                <a:latin typeface="Avenir-Roman"/>
                <a:cs typeface="Avenir-Roman"/>
              </a:rPr>
              <a:t>Musculature</a:t>
            </a:r>
            <a:endParaRPr sz="2400" dirty="0">
              <a:latin typeface="Avenir-Roman"/>
              <a:cs typeface="Avenir-Roman"/>
            </a:endParaRPr>
          </a:p>
        </p:txBody>
      </p:sp>
      <p:sp>
        <p:nvSpPr>
          <p:cNvPr id="4" name="object 4"/>
          <p:cNvSpPr/>
          <p:nvPr/>
        </p:nvSpPr>
        <p:spPr>
          <a:xfrm>
            <a:off x="0" y="2668016"/>
            <a:ext cx="10058400" cy="621792"/>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0" y="2743200"/>
            <a:ext cx="10058400" cy="461665"/>
          </a:xfrm>
          <a:prstGeom prst="rect">
            <a:avLst/>
          </a:prstGeom>
        </p:spPr>
        <p:txBody>
          <a:bodyPr vert="horz" wrap="square" lIns="0" tIns="0" rIns="0" bIns="0" rtlCol="0">
            <a:spAutoFit/>
          </a:bodyPr>
          <a:lstStyle/>
          <a:p>
            <a:pPr marL="1548765" marR="5080" indent="-1536700" algn="ctr">
              <a:lnSpc>
                <a:spcPts val="3600"/>
              </a:lnSpc>
            </a:pPr>
            <a:r>
              <a:rPr sz="3400" dirty="0">
                <a:solidFill>
                  <a:srgbClr val="FFFFFF"/>
                </a:solidFill>
              </a:rPr>
              <a:t>Anatomy and</a:t>
            </a:r>
            <a:r>
              <a:rPr sz="3400" spc="-45" dirty="0">
                <a:solidFill>
                  <a:srgbClr val="FFFFFF"/>
                </a:solidFill>
              </a:rPr>
              <a:t> </a:t>
            </a:r>
            <a:r>
              <a:rPr sz="3400" spc="-10" dirty="0">
                <a:solidFill>
                  <a:srgbClr val="FFFFFF"/>
                </a:solidFill>
              </a:rPr>
              <a:t>Neurobiology</a:t>
            </a:r>
            <a:r>
              <a:rPr lang="en-US" sz="3400" spc="-10" dirty="0">
                <a:solidFill>
                  <a:srgbClr val="FFFFFF"/>
                </a:solidFill>
              </a:rPr>
              <a:t> </a:t>
            </a:r>
            <a:r>
              <a:rPr sz="3400" dirty="0">
                <a:solidFill>
                  <a:srgbClr val="FFFFFF"/>
                </a:solidFill>
              </a:rPr>
              <a:t>of the </a:t>
            </a:r>
            <a:r>
              <a:rPr sz="3400" spc="-10" dirty="0">
                <a:solidFill>
                  <a:srgbClr val="FFFFFF"/>
                </a:solidFill>
              </a:rPr>
              <a:t>Urogenital</a:t>
            </a:r>
            <a:r>
              <a:rPr sz="3400" spc="-55" dirty="0">
                <a:solidFill>
                  <a:srgbClr val="FFFFFF"/>
                </a:solidFill>
              </a:rPr>
              <a:t> </a:t>
            </a:r>
            <a:r>
              <a:rPr sz="3400" spc="-65" dirty="0">
                <a:solidFill>
                  <a:srgbClr val="FFFFFF"/>
                </a:solidFill>
              </a:rPr>
              <a:t>Tract</a:t>
            </a:r>
            <a:endParaRPr sz="3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20" dirty="0"/>
              <a:t>VULVA </a:t>
            </a:r>
            <a:r>
              <a:rPr spc="35" dirty="0"/>
              <a:t>AND </a:t>
            </a:r>
            <a:r>
              <a:rPr spc="-10" dirty="0"/>
              <a:t>VULVAR</a:t>
            </a:r>
            <a:r>
              <a:rPr spc="250" dirty="0"/>
              <a:t> </a:t>
            </a:r>
            <a:r>
              <a:rPr spc="55" dirty="0"/>
              <a:t>VESTIBULE</a:t>
            </a:r>
          </a:p>
        </p:txBody>
      </p:sp>
      <p:sp>
        <p:nvSpPr>
          <p:cNvPr id="5" name="object 5"/>
          <p:cNvSpPr/>
          <p:nvPr/>
        </p:nvSpPr>
        <p:spPr>
          <a:xfrm>
            <a:off x="4389120" y="1837944"/>
            <a:ext cx="5029200" cy="4187952"/>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4389120" y="1837944"/>
            <a:ext cx="5029200" cy="4188460"/>
          </a:xfrm>
          <a:custGeom>
            <a:avLst/>
            <a:gdLst/>
            <a:ahLst/>
            <a:cxnLst/>
            <a:rect l="l" t="t" r="r" b="b"/>
            <a:pathLst>
              <a:path w="5029200" h="4188460">
                <a:moveTo>
                  <a:pt x="0" y="4187952"/>
                </a:moveTo>
                <a:lnTo>
                  <a:pt x="5029200" y="4187952"/>
                </a:lnTo>
                <a:lnTo>
                  <a:pt x="5029200" y="0"/>
                </a:lnTo>
                <a:lnTo>
                  <a:pt x="0" y="0"/>
                </a:lnTo>
                <a:lnTo>
                  <a:pt x="0" y="4187952"/>
                </a:lnTo>
                <a:close/>
              </a:path>
            </a:pathLst>
          </a:custGeom>
          <a:ln w="12700">
            <a:solidFill>
              <a:srgbClr val="045899"/>
            </a:solidFill>
          </a:ln>
        </p:spPr>
        <p:txBody>
          <a:bodyPr wrap="square" lIns="0" tIns="0" rIns="0" bIns="0" rtlCol="0"/>
          <a:lstStyle/>
          <a:p>
            <a:endParaRPr dirty="0"/>
          </a:p>
        </p:txBody>
      </p:sp>
      <p:sp>
        <p:nvSpPr>
          <p:cNvPr id="7" name="object 7"/>
          <p:cNvSpPr txBox="1"/>
          <p:nvPr/>
        </p:nvSpPr>
        <p:spPr>
          <a:xfrm>
            <a:off x="4358132" y="6190488"/>
            <a:ext cx="4862195" cy="326390"/>
          </a:xfrm>
          <a:prstGeom prst="rect">
            <a:avLst/>
          </a:prstGeom>
        </p:spPr>
        <p:txBody>
          <a:bodyPr vert="horz" wrap="square" lIns="0" tIns="0" rIns="0" bIns="0" rtlCol="0">
            <a:spAutoFit/>
          </a:bodyPr>
          <a:lstStyle/>
          <a:p>
            <a:pPr marL="12700" marR="5080">
              <a:lnSpc>
                <a:spcPct val="100000"/>
              </a:lnSpc>
            </a:pPr>
            <a:r>
              <a:rPr sz="1000" spc="20" dirty="0">
                <a:solidFill>
                  <a:srgbClr val="045899"/>
                </a:solidFill>
                <a:latin typeface="Avenir"/>
                <a:cs typeface="Avenir"/>
              </a:rPr>
              <a:t>Reprinted </a:t>
            </a:r>
            <a:r>
              <a:rPr sz="1000" spc="15" dirty="0">
                <a:solidFill>
                  <a:srgbClr val="045899"/>
                </a:solidFill>
                <a:latin typeface="Avenir"/>
                <a:cs typeface="Avenir"/>
              </a:rPr>
              <a:t>with </a:t>
            </a:r>
            <a:r>
              <a:rPr sz="1000" spc="20" dirty="0">
                <a:solidFill>
                  <a:srgbClr val="045899"/>
                </a:solidFill>
                <a:latin typeface="Avenir"/>
                <a:cs typeface="Avenir"/>
              </a:rPr>
              <a:t>permission </a:t>
            </a:r>
            <a:r>
              <a:rPr sz="1000" spc="10" dirty="0">
                <a:solidFill>
                  <a:srgbClr val="045899"/>
                </a:solidFill>
                <a:latin typeface="Avenir"/>
                <a:cs typeface="Avenir"/>
              </a:rPr>
              <a:t>from </a:t>
            </a:r>
            <a:r>
              <a:rPr sz="1000" spc="20" dirty="0">
                <a:solidFill>
                  <a:srgbClr val="045899"/>
                </a:solidFill>
                <a:latin typeface="Avenir"/>
                <a:cs typeface="Avenir"/>
              </a:rPr>
              <a:t>Glazer </a:t>
            </a:r>
            <a:r>
              <a:rPr sz="1000" spc="10" dirty="0">
                <a:solidFill>
                  <a:srgbClr val="045899"/>
                </a:solidFill>
                <a:latin typeface="Avenir"/>
                <a:cs typeface="Avenir"/>
              </a:rPr>
              <a:t>HI </a:t>
            </a:r>
            <a:r>
              <a:rPr sz="1000" spc="15" dirty="0">
                <a:solidFill>
                  <a:srgbClr val="045899"/>
                </a:solidFill>
                <a:latin typeface="Avenir"/>
                <a:cs typeface="Avenir"/>
              </a:rPr>
              <a:t>and </a:t>
            </a:r>
            <a:r>
              <a:rPr sz="1000" spc="20" dirty="0">
                <a:solidFill>
                  <a:srgbClr val="045899"/>
                </a:solidFill>
                <a:latin typeface="Avenir"/>
                <a:cs typeface="Avenir"/>
              </a:rPr>
              <a:t>Rodke </a:t>
            </a:r>
            <a:r>
              <a:rPr sz="1000" spc="10" dirty="0">
                <a:solidFill>
                  <a:srgbClr val="045899"/>
                </a:solidFill>
                <a:latin typeface="Avenir"/>
                <a:cs typeface="Avenir"/>
              </a:rPr>
              <a:t>G, </a:t>
            </a:r>
            <a:r>
              <a:rPr sz="1000" spc="15" dirty="0">
                <a:solidFill>
                  <a:srgbClr val="045899"/>
                </a:solidFill>
                <a:latin typeface="Avenir"/>
                <a:cs typeface="Avenir"/>
              </a:rPr>
              <a:t>The Vulvodynia </a:t>
            </a:r>
            <a:r>
              <a:rPr sz="1000" spc="25" dirty="0">
                <a:solidFill>
                  <a:srgbClr val="045899"/>
                </a:solidFill>
                <a:latin typeface="Avenir"/>
                <a:cs typeface="Avenir"/>
              </a:rPr>
              <a:t>Survival  </a:t>
            </a:r>
            <a:r>
              <a:rPr sz="1000" spc="20" dirty="0">
                <a:solidFill>
                  <a:srgbClr val="045899"/>
                </a:solidFill>
                <a:latin typeface="Avenir"/>
                <a:cs typeface="Avenir"/>
              </a:rPr>
              <a:t>Guide, </a:t>
            </a:r>
            <a:r>
              <a:rPr sz="1000" spc="15" dirty="0">
                <a:solidFill>
                  <a:srgbClr val="045899"/>
                </a:solidFill>
                <a:latin typeface="Avenir"/>
                <a:cs typeface="Avenir"/>
              </a:rPr>
              <a:t>New </a:t>
            </a:r>
            <a:r>
              <a:rPr sz="1000" spc="20" dirty="0">
                <a:solidFill>
                  <a:srgbClr val="045899"/>
                </a:solidFill>
                <a:latin typeface="Avenir"/>
                <a:cs typeface="Avenir"/>
              </a:rPr>
              <a:t>Harbinger Publications,</a:t>
            </a:r>
            <a:r>
              <a:rPr sz="1000" spc="114" dirty="0">
                <a:solidFill>
                  <a:srgbClr val="045899"/>
                </a:solidFill>
                <a:latin typeface="Avenir"/>
                <a:cs typeface="Avenir"/>
              </a:rPr>
              <a:t> </a:t>
            </a:r>
            <a:r>
              <a:rPr sz="1000" spc="25" dirty="0">
                <a:solidFill>
                  <a:srgbClr val="045899"/>
                </a:solidFill>
                <a:latin typeface="Avenir"/>
                <a:cs typeface="Avenir"/>
              </a:rPr>
              <a:t>2002</a:t>
            </a:r>
            <a:endParaRPr sz="1000" dirty="0">
              <a:latin typeface="Avenir"/>
              <a:cs typeface="Avenir"/>
            </a:endParaRPr>
          </a:p>
        </p:txBody>
      </p:sp>
      <p:sp>
        <p:nvSpPr>
          <p:cNvPr id="8" name="object 8"/>
          <p:cNvSpPr txBox="1"/>
          <p:nvPr/>
        </p:nvSpPr>
        <p:spPr>
          <a:xfrm>
            <a:off x="4358132" y="6673088"/>
            <a:ext cx="5227955" cy="483234"/>
          </a:xfrm>
          <a:prstGeom prst="rect">
            <a:avLst/>
          </a:prstGeom>
        </p:spPr>
        <p:txBody>
          <a:bodyPr vert="horz" wrap="square" lIns="0" tIns="0" rIns="0" bIns="0" rtlCol="0">
            <a:spAutoFit/>
          </a:bodyPr>
          <a:lstStyle/>
          <a:p>
            <a:pPr marL="12700" marR="5080">
              <a:lnSpc>
                <a:spcPct val="100000"/>
              </a:lnSpc>
            </a:pPr>
            <a:r>
              <a:rPr sz="1500" spc="20" dirty="0">
                <a:solidFill>
                  <a:srgbClr val="045899"/>
                </a:solidFill>
                <a:latin typeface="Avenir"/>
                <a:cs typeface="Avenir"/>
              </a:rPr>
              <a:t>For </a:t>
            </a:r>
            <a:r>
              <a:rPr sz="1500" dirty="0">
                <a:solidFill>
                  <a:srgbClr val="045899"/>
                </a:solidFill>
                <a:latin typeface="Avenir"/>
                <a:cs typeface="Avenir"/>
              </a:rPr>
              <a:t>a </a:t>
            </a:r>
            <a:r>
              <a:rPr sz="1500" spc="25" dirty="0">
                <a:solidFill>
                  <a:srgbClr val="045899"/>
                </a:solidFill>
                <a:latin typeface="Avenir"/>
                <a:cs typeface="Avenir"/>
              </a:rPr>
              <a:t>thorough review </a:t>
            </a:r>
            <a:r>
              <a:rPr sz="1500" spc="15" dirty="0">
                <a:solidFill>
                  <a:srgbClr val="045899"/>
                </a:solidFill>
                <a:latin typeface="Avenir"/>
                <a:cs typeface="Avenir"/>
              </a:rPr>
              <a:t>on </a:t>
            </a:r>
            <a:r>
              <a:rPr sz="1500" spc="25" dirty="0">
                <a:solidFill>
                  <a:srgbClr val="045899"/>
                </a:solidFill>
                <a:latin typeface="Avenir"/>
                <a:cs typeface="Avenir"/>
              </a:rPr>
              <a:t>vulvar </a:t>
            </a:r>
            <a:r>
              <a:rPr sz="1500" spc="30" dirty="0">
                <a:solidFill>
                  <a:srgbClr val="045899"/>
                </a:solidFill>
                <a:latin typeface="Avenir"/>
                <a:cs typeface="Avenir"/>
              </a:rPr>
              <a:t>anatomy </a:t>
            </a:r>
            <a:r>
              <a:rPr sz="1500" spc="20" dirty="0">
                <a:solidFill>
                  <a:srgbClr val="045899"/>
                </a:solidFill>
                <a:latin typeface="Avenir"/>
                <a:cs typeface="Avenir"/>
              </a:rPr>
              <a:t>and physiology,  see </a:t>
            </a:r>
            <a:r>
              <a:rPr sz="1500" spc="25" dirty="0">
                <a:solidFill>
                  <a:srgbClr val="045899"/>
                </a:solidFill>
                <a:latin typeface="Avenir"/>
                <a:cs typeface="Avenir"/>
              </a:rPr>
              <a:t>Farage</a:t>
            </a:r>
            <a:r>
              <a:rPr sz="1500" spc="60" dirty="0">
                <a:solidFill>
                  <a:srgbClr val="045899"/>
                </a:solidFill>
                <a:latin typeface="Avenir"/>
                <a:cs typeface="Avenir"/>
              </a:rPr>
              <a:t> </a:t>
            </a:r>
            <a:r>
              <a:rPr sz="1500" spc="35" dirty="0">
                <a:solidFill>
                  <a:srgbClr val="045899"/>
                </a:solidFill>
                <a:latin typeface="Avenir"/>
                <a:cs typeface="Avenir"/>
              </a:rPr>
              <a:t>2006.</a:t>
            </a:r>
            <a:endParaRPr sz="1500" dirty="0">
              <a:latin typeface="Avenir"/>
              <a:cs typeface="Avenir"/>
            </a:endParaRPr>
          </a:p>
        </p:txBody>
      </p:sp>
      <p:sp>
        <p:nvSpPr>
          <p:cNvPr id="9" name="object 9"/>
          <p:cNvSpPr/>
          <p:nvPr/>
        </p:nvSpPr>
        <p:spPr>
          <a:xfrm>
            <a:off x="1619300" y="4907788"/>
            <a:ext cx="1846795" cy="2002201"/>
          </a:xfrm>
          <a:prstGeom prst="rect">
            <a:avLst/>
          </a:prstGeom>
          <a:blipFill>
            <a:blip r:embed="rId5" cstate="print"/>
            <a:stretch>
              <a:fillRect/>
            </a:stretch>
          </a:blipFill>
        </p:spPr>
        <p:txBody>
          <a:bodyPr wrap="square" lIns="0" tIns="0" rIns="0" bIns="0" rtlCol="0"/>
          <a:lstStyle/>
          <a:p>
            <a:endParaRPr dirty="0"/>
          </a:p>
        </p:txBody>
      </p:sp>
      <p:sp>
        <p:nvSpPr>
          <p:cNvPr id="10" name="object 10"/>
          <p:cNvSpPr txBox="1"/>
          <p:nvPr/>
        </p:nvSpPr>
        <p:spPr>
          <a:xfrm>
            <a:off x="1596644" y="6942328"/>
            <a:ext cx="1934210" cy="478790"/>
          </a:xfrm>
          <a:prstGeom prst="rect">
            <a:avLst/>
          </a:prstGeom>
        </p:spPr>
        <p:txBody>
          <a:bodyPr vert="horz" wrap="square" lIns="0" tIns="0" rIns="0" bIns="0" rtlCol="0">
            <a:spAutoFit/>
          </a:bodyPr>
          <a:lstStyle/>
          <a:p>
            <a:pPr marL="12700" marR="5080">
              <a:lnSpc>
                <a:spcPct val="100000"/>
              </a:lnSpc>
            </a:pPr>
            <a:r>
              <a:rPr sz="1000" spc="20" dirty="0">
                <a:solidFill>
                  <a:srgbClr val="045899"/>
                </a:solidFill>
                <a:latin typeface="Avenir"/>
                <a:cs typeface="Avenir"/>
              </a:rPr>
              <a:t>Reprinted </a:t>
            </a:r>
            <a:r>
              <a:rPr sz="1000" spc="15" dirty="0">
                <a:solidFill>
                  <a:srgbClr val="045899"/>
                </a:solidFill>
                <a:latin typeface="Avenir"/>
                <a:cs typeface="Avenir"/>
              </a:rPr>
              <a:t>with </a:t>
            </a:r>
            <a:r>
              <a:rPr sz="1000" spc="20" dirty="0">
                <a:solidFill>
                  <a:srgbClr val="045899"/>
                </a:solidFill>
                <a:latin typeface="Avenir"/>
                <a:cs typeface="Avenir"/>
              </a:rPr>
              <a:t>permission from  </a:t>
            </a:r>
            <a:r>
              <a:rPr sz="1000" spc="15" dirty="0">
                <a:solidFill>
                  <a:srgbClr val="045899"/>
                </a:solidFill>
                <a:latin typeface="Avenir"/>
                <a:cs typeface="Avenir"/>
              </a:rPr>
              <a:t>the John </a:t>
            </a:r>
            <a:r>
              <a:rPr sz="1000" spc="10" dirty="0">
                <a:solidFill>
                  <a:srgbClr val="045899"/>
                </a:solidFill>
                <a:latin typeface="Avenir"/>
                <a:cs typeface="Avenir"/>
              </a:rPr>
              <a:t>O. L. DeLancey, </a:t>
            </a:r>
            <a:r>
              <a:rPr sz="1000" spc="25" dirty="0">
                <a:solidFill>
                  <a:srgbClr val="045899"/>
                </a:solidFill>
                <a:latin typeface="Avenir"/>
                <a:cs typeface="Avenir"/>
              </a:rPr>
              <a:t>MD  collection</a:t>
            </a:r>
            <a:endParaRPr sz="1000" dirty="0">
              <a:latin typeface="Avenir"/>
              <a:cs typeface="Avenir"/>
            </a:endParaRPr>
          </a:p>
        </p:txBody>
      </p:sp>
      <p:sp>
        <p:nvSpPr>
          <p:cNvPr id="11" name="object 11"/>
          <p:cNvSpPr/>
          <p:nvPr/>
        </p:nvSpPr>
        <p:spPr>
          <a:xfrm>
            <a:off x="1633982" y="2107183"/>
            <a:ext cx="1832114" cy="2023275"/>
          </a:xfrm>
          <a:prstGeom prst="rect">
            <a:avLst/>
          </a:prstGeom>
          <a:blipFill>
            <a:blip r:embed="rId6" cstate="print"/>
            <a:stretch>
              <a:fillRect/>
            </a:stretch>
          </a:blipFill>
        </p:spPr>
        <p:txBody>
          <a:bodyPr wrap="square" lIns="0" tIns="0" rIns="0" bIns="0" rtlCol="0"/>
          <a:lstStyle/>
          <a:p>
            <a:endParaRPr dirty="0"/>
          </a:p>
        </p:txBody>
      </p:sp>
      <p:sp>
        <p:nvSpPr>
          <p:cNvPr id="12" name="object 12"/>
          <p:cNvSpPr txBox="1"/>
          <p:nvPr/>
        </p:nvSpPr>
        <p:spPr>
          <a:xfrm>
            <a:off x="1596644" y="4192015"/>
            <a:ext cx="1699895" cy="681990"/>
          </a:xfrm>
          <a:prstGeom prst="rect">
            <a:avLst/>
          </a:prstGeom>
        </p:spPr>
        <p:txBody>
          <a:bodyPr vert="horz" wrap="square" lIns="0" tIns="0" rIns="0" bIns="0" rtlCol="0">
            <a:spAutoFit/>
          </a:bodyPr>
          <a:lstStyle/>
          <a:p>
            <a:pPr marL="12700" marR="5080">
              <a:lnSpc>
                <a:spcPct val="100000"/>
              </a:lnSpc>
            </a:pPr>
            <a:r>
              <a:rPr sz="1000" spc="20" dirty="0">
                <a:solidFill>
                  <a:srgbClr val="045899"/>
                </a:solidFill>
                <a:latin typeface="Avenir"/>
                <a:cs typeface="Avenir"/>
              </a:rPr>
              <a:t>Image courtesy </a:t>
            </a:r>
            <a:r>
              <a:rPr sz="1000" spc="10" dirty="0">
                <a:solidFill>
                  <a:srgbClr val="045899"/>
                </a:solidFill>
                <a:latin typeface="Avenir"/>
                <a:cs typeface="Avenir"/>
              </a:rPr>
              <a:t>of </a:t>
            </a:r>
            <a:r>
              <a:rPr sz="1000" spc="-15" dirty="0">
                <a:solidFill>
                  <a:srgbClr val="045899"/>
                </a:solidFill>
                <a:latin typeface="Avenir"/>
                <a:cs typeface="Avenir"/>
              </a:rPr>
              <a:t>Dr. </a:t>
            </a:r>
            <a:r>
              <a:rPr sz="1000" spc="25" dirty="0">
                <a:solidFill>
                  <a:srgbClr val="045899"/>
                </a:solidFill>
                <a:latin typeface="Avenir"/>
                <a:cs typeface="Avenir"/>
              </a:rPr>
              <a:t>Libby  </a:t>
            </a:r>
            <a:r>
              <a:rPr sz="1000" spc="20" dirty="0">
                <a:solidFill>
                  <a:srgbClr val="045899"/>
                </a:solidFill>
                <a:latin typeface="Avenir"/>
                <a:cs typeface="Avenir"/>
              </a:rPr>
              <a:t>Edwards.</a:t>
            </a:r>
            <a:endParaRPr sz="1000" dirty="0">
              <a:latin typeface="Avenir"/>
              <a:cs typeface="Avenir"/>
            </a:endParaRPr>
          </a:p>
          <a:p>
            <a:pPr marL="12700">
              <a:lnSpc>
                <a:spcPct val="100000"/>
              </a:lnSpc>
              <a:spcBef>
                <a:spcPts val="840"/>
              </a:spcBef>
            </a:pPr>
            <a:r>
              <a:rPr sz="1600" b="1" spc="30" dirty="0">
                <a:solidFill>
                  <a:srgbClr val="045899"/>
                </a:solidFill>
                <a:latin typeface="Avenir Black"/>
                <a:cs typeface="Avenir Black"/>
              </a:rPr>
              <a:t>Vestibule</a:t>
            </a:r>
            <a:endParaRPr sz="1600" dirty="0">
              <a:latin typeface="Avenir Black"/>
              <a:cs typeface="Avenir Black"/>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18</a:t>
            </a:fld>
            <a:endParaRPr dirty="0"/>
          </a:p>
        </p:txBody>
      </p:sp>
      <p:sp>
        <p:nvSpPr>
          <p:cNvPr id="15" name="object 15"/>
          <p:cNvSpPr txBox="1"/>
          <p:nvPr/>
        </p:nvSpPr>
        <p:spPr>
          <a:xfrm>
            <a:off x="5778500" y="7373300"/>
            <a:ext cx="3636645" cy="153888"/>
          </a:xfrm>
          <a:prstGeom prst="rect">
            <a:avLst/>
          </a:prstGeom>
        </p:spPr>
        <p:txBody>
          <a:bodyPr vert="horz" wrap="square" lIns="0" tIns="0" rIns="0" bIns="0" rtlCol="0">
            <a:spAutoFit/>
          </a:bodyPr>
          <a:lstStyle/>
          <a:p>
            <a:pPr marL="12700" algn="r">
              <a:lnSpc>
                <a:spcPts val="1210"/>
              </a:lnSpc>
            </a:pPr>
            <a:r>
              <a:rPr sz="1000" dirty="0">
                <a:solidFill>
                  <a:srgbClr val="42888E"/>
                </a:solidFill>
                <a:latin typeface="Avenir"/>
                <a:cs typeface="Arial"/>
              </a:rPr>
              <a:t>Anatomy &amp; </a:t>
            </a:r>
            <a:r>
              <a:rPr sz="1000" spc="-5" dirty="0">
                <a:solidFill>
                  <a:srgbClr val="42888E"/>
                </a:solidFill>
                <a:latin typeface="Avenir"/>
                <a:cs typeface="Arial"/>
              </a:rPr>
              <a:t>Neurobiology of </a:t>
            </a:r>
            <a:r>
              <a:rPr sz="1000" dirty="0">
                <a:solidFill>
                  <a:srgbClr val="42888E"/>
                </a:solidFill>
                <a:latin typeface="Avenir"/>
                <a:cs typeface="Arial"/>
              </a:rPr>
              <a:t>the </a:t>
            </a:r>
            <a:r>
              <a:rPr sz="1000" spc="-5" dirty="0">
                <a:solidFill>
                  <a:srgbClr val="42888E"/>
                </a:solidFill>
                <a:latin typeface="Avenir"/>
                <a:cs typeface="Arial"/>
              </a:rPr>
              <a:t>Urogenital</a:t>
            </a:r>
            <a:r>
              <a:rPr sz="1000" spc="-155" dirty="0">
                <a:solidFill>
                  <a:srgbClr val="42888E"/>
                </a:solidFill>
                <a:latin typeface="Avenir"/>
                <a:cs typeface="Arial"/>
              </a:rPr>
              <a:t> </a:t>
            </a:r>
            <a:r>
              <a:rPr sz="1000" spc="-10" dirty="0">
                <a:solidFill>
                  <a:srgbClr val="42888E"/>
                </a:solidFill>
                <a:latin typeface="Avenir"/>
                <a:cs typeface="Arial"/>
              </a:rPr>
              <a:t>Tract</a:t>
            </a:r>
            <a:endParaRPr sz="1000" dirty="0">
              <a:latin typeface="Avenir"/>
              <a:cs typeface="Arial"/>
            </a:endParaRPr>
          </a:p>
        </p:txBody>
      </p:sp>
      <p:sp>
        <p:nvSpPr>
          <p:cNvPr id="13" name="object 13"/>
          <p:cNvSpPr txBox="1"/>
          <p:nvPr/>
        </p:nvSpPr>
        <p:spPr>
          <a:xfrm>
            <a:off x="1596644" y="1796288"/>
            <a:ext cx="578485" cy="270510"/>
          </a:xfrm>
          <a:prstGeom prst="rect">
            <a:avLst/>
          </a:prstGeom>
        </p:spPr>
        <p:txBody>
          <a:bodyPr vert="horz" wrap="square" lIns="0" tIns="0" rIns="0" bIns="0" rtlCol="0">
            <a:spAutoFit/>
          </a:bodyPr>
          <a:lstStyle/>
          <a:p>
            <a:pPr marL="12700">
              <a:lnSpc>
                <a:spcPct val="100000"/>
              </a:lnSpc>
            </a:pPr>
            <a:r>
              <a:rPr sz="1600" b="1" spc="-20" dirty="0">
                <a:solidFill>
                  <a:srgbClr val="045899"/>
                </a:solidFill>
                <a:latin typeface="Avenir Black"/>
                <a:cs typeface="Avenir Black"/>
              </a:rPr>
              <a:t>V</a:t>
            </a:r>
            <a:r>
              <a:rPr sz="1600" b="1" spc="40" dirty="0">
                <a:solidFill>
                  <a:srgbClr val="045899"/>
                </a:solidFill>
                <a:latin typeface="Avenir Black"/>
                <a:cs typeface="Avenir Black"/>
              </a:rPr>
              <a:t>ulva</a:t>
            </a:r>
            <a:endParaRPr sz="1600" dirty="0">
              <a:latin typeface="Avenir Black"/>
              <a:cs typeface="Avenir Black"/>
            </a:endParaRPr>
          </a:p>
        </p:txBody>
      </p:sp>
      <p:sp>
        <p:nvSpPr>
          <p:cNvPr id="16" name="TextBox 4"/>
          <p:cNvSpPr txBox="1">
            <a:spLocks noChangeArrowheads="1"/>
          </p:cNvSpPr>
          <p:nvPr/>
        </p:nvSpPr>
        <p:spPr bwMode="auto">
          <a:xfrm>
            <a:off x="5184787" y="3009057"/>
            <a:ext cx="99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solidFill>
                  <a:schemeClr val="tx1">
                    <a:lumMod val="65000"/>
                    <a:lumOff val="35000"/>
                    <a:alpha val="99000"/>
                  </a:schemeClr>
                </a:solidFill>
                <a:latin typeface="Franklin Gothic Book" panose="020B0503020102020204" pitchFamily="34" charset="0"/>
                <a:ea typeface="Verdana" panose="020B0604030504040204" pitchFamily="34" charset="0"/>
                <a:cs typeface="Utsaah" panose="020B0604020202020204" pitchFamily="34" charset="0"/>
              </a:rPr>
              <a:t>Prepuce</a:t>
            </a:r>
          </a:p>
        </p:txBody>
      </p:sp>
      <p:cxnSp>
        <p:nvCxnSpPr>
          <p:cNvPr id="17" name="Straight Connector 6"/>
          <p:cNvCxnSpPr>
            <a:cxnSpLocks noChangeShapeType="1"/>
          </p:cNvCxnSpPr>
          <p:nvPr/>
        </p:nvCxnSpPr>
        <p:spPr bwMode="auto">
          <a:xfrm>
            <a:off x="5718187" y="3168290"/>
            <a:ext cx="1066800" cy="0"/>
          </a:xfrm>
          <a:prstGeom prst="line">
            <a:avLst/>
          </a:prstGeom>
          <a:ln w="22225">
            <a:solidFill>
              <a:schemeClr val="tx2">
                <a:lumMod val="40000"/>
                <a:lumOff val="60000"/>
              </a:schemeClr>
            </a:solidFill>
            <a:headEnd/>
            <a:tailEnd/>
          </a:ln>
          <a:extLst/>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15" dirty="0"/>
              <a:t>INNERVATION </a:t>
            </a:r>
            <a:r>
              <a:rPr spc="25" dirty="0"/>
              <a:t>OF </a:t>
            </a:r>
            <a:r>
              <a:rPr spc="35" dirty="0"/>
              <a:t>THE</a:t>
            </a:r>
            <a:r>
              <a:rPr spc="240" dirty="0"/>
              <a:t> </a:t>
            </a:r>
            <a:r>
              <a:rPr spc="-20" dirty="0"/>
              <a:t>VULVA</a:t>
            </a:r>
          </a:p>
        </p:txBody>
      </p:sp>
      <p:sp>
        <p:nvSpPr>
          <p:cNvPr id="5" name="object 5"/>
          <p:cNvSpPr/>
          <p:nvPr/>
        </p:nvSpPr>
        <p:spPr>
          <a:xfrm>
            <a:off x="1609344" y="2100757"/>
            <a:ext cx="3760304" cy="4194187"/>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5715761" y="2093976"/>
            <a:ext cx="3757422" cy="4163314"/>
          </a:xfrm>
          <a:prstGeom prst="rect">
            <a:avLst/>
          </a:prstGeom>
          <a:blipFill>
            <a:blip r:embed="rId5" cstate="print"/>
            <a:stretch>
              <a:fillRect/>
            </a:stretch>
          </a:blipFill>
        </p:spPr>
        <p:txBody>
          <a:bodyPr wrap="square" lIns="0" tIns="0" rIns="0" bIns="0" rtlCol="0"/>
          <a:lstStyle/>
          <a:p>
            <a:endParaRPr dirty="0"/>
          </a:p>
        </p:txBody>
      </p:sp>
      <p:sp>
        <p:nvSpPr>
          <p:cNvPr id="7" name="object 7"/>
          <p:cNvSpPr/>
          <p:nvPr/>
        </p:nvSpPr>
        <p:spPr>
          <a:xfrm>
            <a:off x="5712879" y="2093976"/>
            <a:ext cx="3760470" cy="4163695"/>
          </a:xfrm>
          <a:custGeom>
            <a:avLst/>
            <a:gdLst/>
            <a:ahLst/>
            <a:cxnLst/>
            <a:rect l="l" t="t" r="r" b="b"/>
            <a:pathLst>
              <a:path w="3760470" h="4163695">
                <a:moveTo>
                  <a:pt x="0" y="4163314"/>
                </a:moveTo>
                <a:lnTo>
                  <a:pt x="3760304" y="4163314"/>
                </a:lnTo>
                <a:lnTo>
                  <a:pt x="3760304" y="0"/>
                </a:lnTo>
                <a:lnTo>
                  <a:pt x="0" y="0"/>
                </a:lnTo>
                <a:lnTo>
                  <a:pt x="0" y="4163314"/>
                </a:lnTo>
                <a:close/>
              </a:path>
            </a:pathLst>
          </a:custGeom>
          <a:ln w="12700">
            <a:solidFill>
              <a:srgbClr val="045899"/>
            </a:solidFill>
          </a:ln>
        </p:spPr>
        <p:txBody>
          <a:bodyPr wrap="square" lIns="0" tIns="0" rIns="0" bIns="0" rtlCol="0"/>
          <a:lstStyle/>
          <a:p>
            <a:endParaRPr dirty="0"/>
          </a:p>
        </p:txBody>
      </p:sp>
      <p:sp>
        <p:nvSpPr>
          <p:cNvPr id="8" name="object 8"/>
          <p:cNvSpPr txBox="1"/>
          <p:nvPr/>
        </p:nvSpPr>
        <p:spPr>
          <a:xfrm>
            <a:off x="1596644" y="6388100"/>
            <a:ext cx="778510"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Farage</a:t>
            </a:r>
            <a:r>
              <a:rPr sz="1000" spc="-45" dirty="0">
                <a:solidFill>
                  <a:srgbClr val="045899"/>
                </a:solidFill>
                <a:latin typeface="Avenir"/>
                <a:cs typeface="Avenir"/>
              </a:rPr>
              <a:t> </a:t>
            </a:r>
            <a:r>
              <a:rPr sz="1000" spc="25" dirty="0">
                <a:solidFill>
                  <a:srgbClr val="045899"/>
                </a:solidFill>
                <a:latin typeface="Avenir"/>
                <a:cs typeface="Avenir"/>
              </a:rPr>
              <a:t>2012</a:t>
            </a:r>
            <a:endParaRPr sz="1000" dirty="0">
              <a:latin typeface="Avenir"/>
              <a:cs typeface="Avenir"/>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19</a:t>
            </a:fld>
            <a:endParaRPr dirty="0"/>
          </a:p>
        </p:txBody>
      </p:sp>
      <p:sp>
        <p:nvSpPr>
          <p:cNvPr id="11" name="object 11"/>
          <p:cNvSpPr txBox="1"/>
          <p:nvPr/>
        </p:nvSpPr>
        <p:spPr>
          <a:xfrm>
            <a:off x="5778500" y="7373300"/>
            <a:ext cx="3636645" cy="153888"/>
          </a:xfrm>
          <a:prstGeom prst="rect">
            <a:avLst/>
          </a:prstGeom>
        </p:spPr>
        <p:txBody>
          <a:bodyPr vert="horz" wrap="square" lIns="0" tIns="0" rIns="0" bIns="0" rtlCol="0">
            <a:spAutoFit/>
          </a:bodyPr>
          <a:lstStyle/>
          <a:p>
            <a:pPr marL="12700" algn="r">
              <a:lnSpc>
                <a:spcPts val="1210"/>
              </a:lnSpc>
            </a:pPr>
            <a:r>
              <a:rPr sz="1000" dirty="0">
                <a:solidFill>
                  <a:srgbClr val="42888E"/>
                </a:solidFill>
                <a:latin typeface="Avenir"/>
                <a:cs typeface="Arial"/>
              </a:rPr>
              <a:t>Anatomy &amp; </a:t>
            </a:r>
            <a:r>
              <a:rPr sz="1000" spc="-5" dirty="0">
                <a:solidFill>
                  <a:srgbClr val="42888E"/>
                </a:solidFill>
                <a:latin typeface="Avenir"/>
                <a:cs typeface="Arial"/>
              </a:rPr>
              <a:t>Neurobiology of </a:t>
            </a:r>
            <a:r>
              <a:rPr sz="1000" dirty="0">
                <a:solidFill>
                  <a:srgbClr val="42888E"/>
                </a:solidFill>
                <a:latin typeface="Avenir"/>
                <a:cs typeface="Arial"/>
              </a:rPr>
              <a:t>the </a:t>
            </a:r>
            <a:r>
              <a:rPr sz="1000" spc="-5" dirty="0">
                <a:solidFill>
                  <a:srgbClr val="42888E"/>
                </a:solidFill>
                <a:latin typeface="Avenir"/>
                <a:cs typeface="Arial"/>
              </a:rPr>
              <a:t>Urogenital</a:t>
            </a:r>
            <a:r>
              <a:rPr sz="1000" spc="-155" dirty="0">
                <a:solidFill>
                  <a:srgbClr val="42888E"/>
                </a:solidFill>
                <a:latin typeface="Avenir"/>
                <a:cs typeface="Arial"/>
              </a:rPr>
              <a:t> </a:t>
            </a:r>
            <a:r>
              <a:rPr sz="1000" spc="-10" dirty="0">
                <a:solidFill>
                  <a:srgbClr val="42888E"/>
                </a:solidFill>
                <a:latin typeface="Avenir"/>
                <a:cs typeface="Arial"/>
              </a:rPr>
              <a:t>Tract</a:t>
            </a:r>
            <a:endParaRPr sz="1000" dirty="0">
              <a:latin typeface="Avenir"/>
              <a:cs typeface="Arial"/>
            </a:endParaRPr>
          </a:p>
        </p:txBody>
      </p:sp>
      <p:sp>
        <p:nvSpPr>
          <p:cNvPr id="9" name="object 9"/>
          <p:cNvSpPr txBox="1"/>
          <p:nvPr/>
        </p:nvSpPr>
        <p:spPr>
          <a:xfrm>
            <a:off x="5702300" y="6388100"/>
            <a:ext cx="3736340"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Images courtesy </a:t>
            </a:r>
            <a:r>
              <a:rPr sz="1000" spc="10" dirty="0">
                <a:solidFill>
                  <a:srgbClr val="045899"/>
                </a:solidFill>
                <a:latin typeface="Avenir"/>
                <a:cs typeface="Avenir"/>
              </a:rPr>
              <a:t>of </a:t>
            </a:r>
            <a:r>
              <a:rPr sz="1000" spc="15" dirty="0">
                <a:solidFill>
                  <a:srgbClr val="045899"/>
                </a:solidFill>
                <a:latin typeface="Avenir"/>
                <a:cs typeface="Avenir"/>
              </a:rPr>
              <a:t>Drs. </a:t>
            </a:r>
            <a:r>
              <a:rPr sz="1000" spc="20" dirty="0">
                <a:solidFill>
                  <a:srgbClr val="045899"/>
                </a:solidFill>
                <a:latin typeface="Avenir"/>
                <a:cs typeface="Avenir"/>
              </a:rPr>
              <a:t>Denniz Zolnoun </a:t>
            </a:r>
            <a:r>
              <a:rPr sz="1000" spc="15" dirty="0">
                <a:solidFill>
                  <a:srgbClr val="045899"/>
                </a:solidFill>
                <a:latin typeface="Avenir"/>
                <a:cs typeface="Avenir"/>
              </a:rPr>
              <a:t>and Georgine</a:t>
            </a:r>
            <a:r>
              <a:rPr sz="1000" spc="275" dirty="0">
                <a:solidFill>
                  <a:srgbClr val="045899"/>
                </a:solidFill>
                <a:latin typeface="Avenir"/>
                <a:cs typeface="Avenir"/>
              </a:rPr>
              <a:t> </a:t>
            </a:r>
            <a:r>
              <a:rPr sz="1000" spc="25" dirty="0">
                <a:solidFill>
                  <a:srgbClr val="045899"/>
                </a:solidFill>
                <a:latin typeface="Avenir"/>
                <a:cs typeface="Avenir"/>
              </a:rPr>
              <a:t>Lamvu</a:t>
            </a:r>
            <a:endParaRPr sz="1000" dirty="0">
              <a:latin typeface="Avenir"/>
              <a:cs typeface="Avenir"/>
            </a:endParaRPr>
          </a:p>
        </p:txBody>
      </p:sp>
      <p:sp>
        <p:nvSpPr>
          <p:cNvPr id="12" name="TextBox 11"/>
          <p:cNvSpPr txBox="1"/>
          <p:nvPr/>
        </p:nvSpPr>
        <p:spPr>
          <a:xfrm>
            <a:off x="3810000" y="4491802"/>
            <a:ext cx="228600" cy="400110"/>
          </a:xfrm>
          <a:prstGeom prst="rect">
            <a:avLst/>
          </a:prstGeom>
          <a:noFill/>
        </p:spPr>
        <p:txBody>
          <a:bodyPr anchor="ctr">
            <a:spAutoFit/>
          </a:bodyPr>
          <a:lstStyle/>
          <a:p>
            <a:pPr eaLnBrk="1" hangingPunct="1">
              <a:defRPr/>
            </a:pPr>
            <a:r>
              <a:rPr lang="en-US" sz="2000" dirty="0">
                <a:solidFill>
                  <a:schemeClr val="tx1">
                    <a:lumMod val="85000"/>
                    <a:lumOff val="15000"/>
                  </a:schemeClr>
                </a:solidFill>
                <a:latin typeface="Franklin Gothic Medium" panose="020B0603020102020204" pitchFamily="34" charset="0"/>
                <a:cs typeface="Courier New" panose="02070309020205020404" pitchFamily="49" charset="0"/>
              </a:rPr>
              <a:t>E</a:t>
            </a:r>
          </a:p>
        </p:txBody>
      </p:sp>
      <p:sp>
        <p:nvSpPr>
          <p:cNvPr id="13" name="TextBox 12"/>
          <p:cNvSpPr txBox="1"/>
          <p:nvPr/>
        </p:nvSpPr>
        <p:spPr>
          <a:xfrm>
            <a:off x="3810000" y="3962400"/>
            <a:ext cx="304800" cy="400110"/>
          </a:xfrm>
          <a:prstGeom prst="rect">
            <a:avLst/>
          </a:prstGeom>
          <a:noFill/>
        </p:spPr>
        <p:txBody>
          <a:bodyPr>
            <a:spAutoFit/>
          </a:bodyPr>
          <a:lstStyle/>
          <a:p>
            <a:pPr eaLnBrk="1" hangingPunct="1">
              <a:defRPr/>
            </a:pPr>
            <a:r>
              <a:rPr lang="en-US" sz="2000" dirty="0">
                <a:solidFill>
                  <a:schemeClr val="tx1">
                    <a:lumMod val="85000"/>
                    <a:lumOff val="15000"/>
                  </a:schemeClr>
                </a:solidFill>
                <a:latin typeface="Franklin Gothic Medium" panose="020B0603020102020204" pitchFamily="34" charset="0"/>
              </a:rPr>
              <a:t>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746504"/>
            <a:ext cx="10058400" cy="6026150"/>
          </a:xfrm>
          <a:custGeom>
            <a:avLst/>
            <a:gdLst/>
            <a:ahLst/>
            <a:cxnLst/>
            <a:rect l="l" t="t" r="r" b="b"/>
            <a:pathLst>
              <a:path w="10058400" h="6026150">
                <a:moveTo>
                  <a:pt x="0" y="6025896"/>
                </a:moveTo>
                <a:lnTo>
                  <a:pt x="10058400" y="6025896"/>
                </a:lnTo>
                <a:lnTo>
                  <a:pt x="10058400" y="0"/>
                </a:lnTo>
                <a:lnTo>
                  <a:pt x="0" y="0"/>
                </a:lnTo>
                <a:lnTo>
                  <a:pt x="0" y="6025896"/>
                </a:lnTo>
                <a:close/>
              </a:path>
            </a:pathLst>
          </a:custGeom>
          <a:solidFill>
            <a:srgbClr val="FFFFFF"/>
          </a:solidFill>
        </p:spPr>
        <p:txBody>
          <a:bodyPr wrap="square" lIns="0" tIns="0" rIns="0" bIns="0" rtlCol="0"/>
          <a:lstStyle/>
          <a:p>
            <a:endParaRPr dirty="0"/>
          </a:p>
        </p:txBody>
      </p:sp>
      <p:sp>
        <p:nvSpPr>
          <p:cNvPr id="3" name="object 3"/>
          <p:cNvSpPr/>
          <p:nvPr/>
        </p:nvSpPr>
        <p:spPr>
          <a:xfrm>
            <a:off x="0" y="1124711"/>
            <a:ext cx="10058400" cy="621792"/>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348885" rIns="0" bIns="0" rtlCol="0">
            <a:spAutoFit/>
          </a:bodyPr>
          <a:lstStyle/>
          <a:p>
            <a:pPr marL="2472055">
              <a:lnSpc>
                <a:spcPct val="100000"/>
              </a:lnSpc>
            </a:pPr>
            <a:r>
              <a:rPr sz="3400" dirty="0">
                <a:solidFill>
                  <a:srgbClr val="FFFFFF"/>
                </a:solidFill>
              </a:rPr>
              <a:t>Learning</a:t>
            </a:r>
            <a:r>
              <a:rPr sz="3400" spc="-100" dirty="0">
                <a:solidFill>
                  <a:srgbClr val="FFFFFF"/>
                </a:solidFill>
              </a:rPr>
              <a:t> </a:t>
            </a:r>
            <a:r>
              <a:rPr sz="3400" dirty="0">
                <a:solidFill>
                  <a:srgbClr val="FFFFFF"/>
                </a:solidFill>
              </a:rPr>
              <a:t>Objectives</a:t>
            </a:r>
            <a:endParaRPr sz="3400" dirty="0"/>
          </a:p>
        </p:txBody>
      </p:sp>
      <p:sp>
        <p:nvSpPr>
          <p:cNvPr id="5" name="object 5"/>
          <p:cNvSpPr txBox="1"/>
          <p:nvPr/>
        </p:nvSpPr>
        <p:spPr>
          <a:xfrm>
            <a:off x="1409700" y="1984247"/>
            <a:ext cx="8149590" cy="5278368"/>
          </a:xfrm>
          <a:prstGeom prst="rect">
            <a:avLst/>
          </a:prstGeom>
        </p:spPr>
        <p:txBody>
          <a:bodyPr vert="horz" wrap="square" lIns="0" tIns="0" rIns="0" bIns="0" rtlCol="0">
            <a:spAutoFit/>
          </a:bodyPr>
          <a:lstStyle/>
          <a:p>
            <a:pPr marL="26670">
              <a:lnSpc>
                <a:spcPct val="100000"/>
              </a:lnSpc>
            </a:pPr>
            <a:r>
              <a:rPr sz="2000" b="1" i="1" spc="25" dirty="0">
                <a:solidFill>
                  <a:srgbClr val="045899"/>
                </a:solidFill>
                <a:latin typeface="Avenir Black"/>
                <a:cs typeface="Avenir Black"/>
              </a:rPr>
              <a:t>At </a:t>
            </a:r>
            <a:r>
              <a:rPr sz="2000" b="1" i="1" spc="30" dirty="0">
                <a:solidFill>
                  <a:srgbClr val="045899"/>
                </a:solidFill>
                <a:latin typeface="Avenir Black"/>
                <a:cs typeface="Avenir Black"/>
              </a:rPr>
              <a:t>the end </a:t>
            </a:r>
            <a:r>
              <a:rPr sz="2000" b="1" i="1" spc="25" dirty="0">
                <a:solidFill>
                  <a:srgbClr val="045899"/>
                </a:solidFill>
                <a:latin typeface="Avenir Black"/>
                <a:cs typeface="Avenir Black"/>
              </a:rPr>
              <a:t>of </a:t>
            </a:r>
            <a:r>
              <a:rPr sz="2000" b="1" i="1" spc="35" dirty="0">
                <a:solidFill>
                  <a:srgbClr val="045899"/>
                </a:solidFill>
                <a:latin typeface="Avenir Black"/>
                <a:cs typeface="Avenir Black"/>
              </a:rPr>
              <a:t>this </a:t>
            </a:r>
            <a:r>
              <a:rPr sz="2000" b="1" i="1" spc="40" dirty="0">
                <a:solidFill>
                  <a:srgbClr val="045899"/>
                </a:solidFill>
                <a:latin typeface="Avenir Black"/>
                <a:cs typeface="Avenir Black"/>
              </a:rPr>
              <a:t>session, </a:t>
            </a:r>
            <a:r>
              <a:rPr sz="2000" b="1" i="1" spc="45" dirty="0">
                <a:solidFill>
                  <a:srgbClr val="045899"/>
                </a:solidFill>
                <a:latin typeface="Avenir Black"/>
                <a:cs typeface="Avenir Black"/>
              </a:rPr>
              <a:t>learners </a:t>
            </a:r>
            <a:r>
              <a:rPr sz="2000" b="1" i="1" spc="35" dirty="0">
                <a:solidFill>
                  <a:srgbClr val="045899"/>
                </a:solidFill>
                <a:latin typeface="Avenir Black"/>
                <a:cs typeface="Avenir Black"/>
              </a:rPr>
              <a:t>will </a:t>
            </a:r>
            <a:r>
              <a:rPr sz="2000" b="1" i="1" spc="25" dirty="0">
                <a:solidFill>
                  <a:srgbClr val="045899"/>
                </a:solidFill>
                <a:latin typeface="Avenir Black"/>
                <a:cs typeface="Avenir Black"/>
              </a:rPr>
              <a:t>be </a:t>
            </a:r>
            <a:r>
              <a:rPr sz="2000" b="1" i="1" spc="35" dirty="0">
                <a:solidFill>
                  <a:srgbClr val="045899"/>
                </a:solidFill>
                <a:latin typeface="Avenir Black"/>
                <a:cs typeface="Avenir Black"/>
              </a:rPr>
              <a:t>able </a:t>
            </a:r>
            <a:r>
              <a:rPr sz="2000" b="1" i="1" spc="85" dirty="0">
                <a:solidFill>
                  <a:srgbClr val="045899"/>
                </a:solidFill>
                <a:latin typeface="Avenir Black"/>
                <a:cs typeface="Avenir Black"/>
              </a:rPr>
              <a:t> </a:t>
            </a:r>
            <a:r>
              <a:rPr sz="2000" b="1" i="1" spc="50" dirty="0">
                <a:solidFill>
                  <a:srgbClr val="045899"/>
                </a:solidFill>
                <a:latin typeface="Avenir Black"/>
                <a:cs typeface="Avenir Black"/>
              </a:rPr>
              <a:t>to:</a:t>
            </a:r>
            <a:endParaRPr sz="2000" dirty="0">
              <a:latin typeface="Avenir Black"/>
              <a:cs typeface="Avenir Black"/>
            </a:endParaRPr>
          </a:p>
          <a:p>
            <a:pPr>
              <a:lnSpc>
                <a:spcPct val="100000"/>
              </a:lnSpc>
              <a:spcBef>
                <a:spcPts val="40"/>
              </a:spcBef>
            </a:pPr>
            <a:endParaRPr sz="2050" dirty="0">
              <a:latin typeface="Times New Roman"/>
              <a:cs typeface="Times New Roman"/>
            </a:endParaRPr>
          </a:p>
          <a:p>
            <a:pPr marL="12700" marR="289560">
              <a:lnSpc>
                <a:spcPct val="100000"/>
              </a:lnSpc>
            </a:pPr>
            <a:r>
              <a:rPr sz="2000" b="1" spc="40" dirty="0">
                <a:solidFill>
                  <a:srgbClr val="045899"/>
                </a:solidFill>
                <a:latin typeface="Avenir Black"/>
                <a:cs typeface="Avenir Black"/>
              </a:rPr>
              <a:t>Recognize </a:t>
            </a:r>
            <a:r>
              <a:rPr sz="2000" spc="45" dirty="0">
                <a:solidFill>
                  <a:srgbClr val="045899"/>
                </a:solidFill>
                <a:latin typeface="Avenir-Roman"/>
                <a:cs typeface="Avenir-Roman"/>
              </a:rPr>
              <a:t>vulvodynia </a:t>
            </a:r>
            <a:r>
              <a:rPr sz="2000" spc="25" dirty="0">
                <a:solidFill>
                  <a:srgbClr val="045899"/>
                </a:solidFill>
                <a:latin typeface="Avenir-Roman"/>
                <a:cs typeface="Avenir-Roman"/>
              </a:rPr>
              <a:t>as </a:t>
            </a:r>
            <a:r>
              <a:rPr sz="2000" dirty="0">
                <a:solidFill>
                  <a:srgbClr val="045899"/>
                </a:solidFill>
                <a:latin typeface="Avenir-Roman"/>
                <a:cs typeface="Avenir-Roman"/>
              </a:rPr>
              <a:t>a </a:t>
            </a:r>
            <a:r>
              <a:rPr sz="2000" spc="40" dirty="0">
                <a:solidFill>
                  <a:srgbClr val="045899"/>
                </a:solidFill>
                <a:latin typeface="Avenir-Roman"/>
                <a:cs typeface="Avenir-Roman"/>
              </a:rPr>
              <a:t>prevalent, </a:t>
            </a:r>
            <a:r>
              <a:rPr sz="2000" spc="45" dirty="0">
                <a:solidFill>
                  <a:srgbClr val="045899"/>
                </a:solidFill>
                <a:latin typeface="Avenir-Roman"/>
                <a:cs typeface="Avenir-Roman"/>
              </a:rPr>
              <a:t>misdiagnosed, </a:t>
            </a:r>
            <a:r>
              <a:rPr sz="2000" spc="30" dirty="0">
                <a:solidFill>
                  <a:srgbClr val="045899"/>
                </a:solidFill>
                <a:latin typeface="Avenir-Roman"/>
                <a:cs typeface="Avenir-Roman"/>
              </a:rPr>
              <a:t>and </a:t>
            </a:r>
            <a:r>
              <a:rPr sz="2000" spc="20" dirty="0">
                <a:solidFill>
                  <a:srgbClr val="045899"/>
                </a:solidFill>
                <a:latin typeface="Avenir-Roman"/>
                <a:cs typeface="Avenir-Roman"/>
              </a:rPr>
              <a:t>under-</a:t>
            </a:r>
            <a:r>
              <a:rPr sz="2000" spc="35" dirty="0">
                <a:solidFill>
                  <a:srgbClr val="045899"/>
                </a:solidFill>
                <a:latin typeface="Avenir-Roman"/>
                <a:cs typeface="Avenir-Roman"/>
              </a:rPr>
              <a:t>researched chronic pain disorder </a:t>
            </a:r>
            <a:r>
              <a:rPr sz="2000" spc="40" dirty="0">
                <a:solidFill>
                  <a:srgbClr val="045899"/>
                </a:solidFill>
                <a:latin typeface="Avenir-Roman"/>
                <a:cs typeface="Avenir-Roman"/>
              </a:rPr>
              <a:t>affecting millions </a:t>
            </a:r>
            <a:r>
              <a:rPr sz="2000" spc="25" dirty="0">
                <a:solidFill>
                  <a:srgbClr val="045899"/>
                </a:solidFill>
                <a:latin typeface="Avenir-Roman"/>
                <a:cs typeface="Avenir-Roman"/>
              </a:rPr>
              <a:t>of </a:t>
            </a:r>
            <a:r>
              <a:rPr sz="2000" spc="40" dirty="0">
                <a:solidFill>
                  <a:srgbClr val="045899"/>
                </a:solidFill>
                <a:latin typeface="Avenir-Roman"/>
                <a:cs typeface="Avenir-Roman"/>
              </a:rPr>
              <a:t>women </a:t>
            </a:r>
            <a:r>
              <a:rPr sz="2000" spc="50" dirty="0">
                <a:solidFill>
                  <a:srgbClr val="045899"/>
                </a:solidFill>
                <a:latin typeface="Avenir-Roman"/>
                <a:cs typeface="Avenir-Roman"/>
              </a:rPr>
              <a:t>and  </a:t>
            </a:r>
            <a:r>
              <a:rPr sz="2000" spc="45" dirty="0">
                <a:solidFill>
                  <a:srgbClr val="045899"/>
                </a:solidFill>
                <a:latin typeface="Avenir-Roman"/>
                <a:cs typeface="Avenir-Roman"/>
              </a:rPr>
              <a:t>adolescent</a:t>
            </a:r>
            <a:r>
              <a:rPr sz="2000" dirty="0">
                <a:solidFill>
                  <a:srgbClr val="045899"/>
                </a:solidFill>
                <a:latin typeface="Avenir-Roman"/>
                <a:cs typeface="Avenir-Roman"/>
              </a:rPr>
              <a:t> </a:t>
            </a:r>
            <a:r>
              <a:rPr sz="2000" spc="50" dirty="0">
                <a:solidFill>
                  <a:srgbClr val="045899"/>
                </a:solidFill>
                <a:latin typeface="Avenir-Roman"/>
                <a:cs typeface="Avenir-Roman"/>
              </a:rPr>
              <a:t>girls</a:t>
            </a:r>
            <a:endParaRPr sz="2000" dirty="0">
              <a:latin typeface="Avenir-Roman"/>
              <a:cs typeface="Avenir-Roman"/>
            </a:endParaRPr>
          </a:p>
          <a:p>
            <a:pPr>
              <a:lnSpc>
                <a:spcPct val="100000"/>
              </a:lnSpc>
              <a:spcBef>
                <a:spcPts val="40"/>
              </a:spcBef>
            </a:pPr>
            <a:endParaRPr sz="2050" dirty="0">
              <a:latin typeface="Times New Roman"/>
              <a:cs typeface="Times New Roman"/>
            </a:endParaRPr>
          </a:p>
          <a:p>
            <a:pPr marL="12700">
              <a:lnSpc>
                <a:spcPct val="100000"/>
              </a:lnSpc>
            </a:pPr>
            <a:r>
              <a:rPr sz="2000" b="1" spc="40" dirty="0">
                <a:solidFill>
                  <a:srgbClr val="045899"/>
                </a:solidFill>
                <a:latin typeface="Avenir Black"/>
                <a:cs typeface="Avenir Black"/>
              </a:rPr>
              <a:t>Define </a:t>
            </a:r>
            <a:r>
              <a:rPr sz="2000" spc="45" dirty="0">
                <a:solidFill>
                  <a:srgbClr val="045899"/>
                </a:solidFill>
                <a:latin typeface="Avenir-Roman"/>
                <a:cs typeface="Avenir-Roman"/>
              </a:rPr>
              <a:t>vulvodynia </a:t>
            </a:r>
            <a:r>
              <a:rPr sz="2000" spc="30" dirty="0">
                <a:solidFill>
                  <a:srgbClr val="045899"/>
                </a:solidFill>
                <a:latin typeface="Avenir-Roman"/>
                <a:cs typeface="Avenir-Roman"/>
              </a:rPr>
              <a:t>and its</a:t>
            </a:r>
            <a:r>
              <a:rPr sz="2000" spc="175" dirty="0">
                <a:solidFill>
                  <a:srgbClr val="045899"/>
                </a:solidFill>
                <a:latin typeface="Avenir-Roman"/>
                <a:cs typeface="Avenir-Roman"/>
              </a:rPr>
              <a:t> </a:t>
            </a:r>
            <a:r>
              <a:rPr sz="2000" spc="50" dirty="0">
                <a:solidFill>
                  <a:srgbClr val="045899"/>
                </a:solidFill>
                <a:latin typeface="Avenir-Roman"/>
                <a:cs typeface="Avenir-Roman"/>
              </a:rPr>
              <a:t>subtypes</a:t>
            </a:r>
            <a:endParaRPr sz="2000" dirty="0">
              <a:latin typeface="Avenir-Roman"/>
              <a:cs typeface="Avenir-Roman"/>
            </a:endParaRPr>
          </a:p>
          <a:p>
            <a:pPr>
              <a:lnSpc>
                <a:spcPct val="100000"/>
              </a:lnSpc>
              <a:spcBef>
                <a:spcPts val="40"/>
              </a:spcBef>
            </a:pPr>
            <a:endParaRPr sz="2050" dirty="0">
              <a:latin typeface="Times New Roman"/>
              <a:cs typeface="Times New Roman"/>
            </a:endParaRPr>
          </a:p>
          <a:p>
            <a:pPr marL="12700">
              <a:lnSpc>
                <a:spcPct val="100000"/>
              </a:lnSpc>
            </a:pPr>
            <a:r>
              <a:rPr sz="2000" b="1" spc="40" dirty="0">
                <a:solidFill>
                  <a:srgbClr val="045899"/>
                </a:solidFill>
                <a:latin typeface="Avenir Black"/>
                <a:cs typeface="Avenir Black"/>
              </a:rPr>
              <a:t>Summarize </a:t>
            </a:r>
            <a:r>
              <a:rPr sz="2000" spc="35" dirty="0">
                <a:solidFill>
                  <a:srgbClr val="045899"/>
                </a:solidFill>
                <a:latin typeface="Avenir-Roman"/>
                <a:cs typeface="Avenir-Roman"/>
              </a:rPr>
              <a:t>what </a:t>
            </a:r>
            <a:r>
              <a:rPr sz="2000" spc="25" dirty="0">
                <a:solidFill>
                  <a:srgbClr val="045899"/>
                </a:solidFill>
                <a:latin typeface="Avenir-Roman"/>
                <a:cs typeface="Avenir-Roman"/>
              </a:rPr>
              <a:t>is </a:t>
            </a:r>
            <a:r>
              <a:rPr sz="2000" spc="40" dirty="0">
                <a:solidFill>
                  <a:srgbClr val="045899"/>
                </a:solidFill>
                <a:latin typeface="Avenir-Roman"/>
                <a:cs typeface="Avenir-Roman"/>
              </a:rPr>
              <a:t>known about </a:t>
            </a:r>
            <a:r>
              <a:rPr sz="2000" spc="30" dirty="0">
                <a:solidFill>
                  <a:srgbClr val="045899"/>
                </a:solidFill>
                <a:latin typeface="Avenir-Roman"/>
                <a:cs typeface="Avenir-Roman"/>
              </a:rPr>
              <a:t>the </a:t>
            </a:r>
            <a:r>
              <a:rPr sz="2000" spc="45" dirty="0">
                <a:solidFill>
                  <a:srgbClr val="045899"/>
                </a:solidFill>
                <a:latin typeface="Avenir-Roman"/>
                <a:cs typeface="Avenir-Roman"/>
              </a:rPr>
              <a:t>pathophysiology </a:t>
            </a:r>
            <a:r>
              <a:rPr sz="2000" spc="25" dirty="0">
                <a:solidFill>
                  <a:srgbClr val="045899"/>
                </a:solidFill>
                <a:latin typeface="Avenir-Roman"/>
                <a:cs typeface="Avenir-Roman"/>
              </a:rPr>
              <a:t>of</a:t>
            </a:r>
            <a:r>
              <a:rPr sz="2000" spc="490" dirty="0">
                <a:solidFill>
                  <a:srgbClr val="045899"/>
                </a:solidFill>
                <a:latin typeface="Avenir-Roman"/>
                <a:cs typeface="Avenir-Roman"/>
              </a:rPr>
              <a:t> </a:t>
            </a:r>
            <a:r>
              <a:rPr sz="2000" spc="50" dirty="0">
                <a:solidFill>
                  <a:srgbClr val="045899"/>
                </a:solidFill>
                <a:latin typeface="Avenir-Roman"/>
                <a:cs typeface="Avenir-Roman"/>
              </a:rPr>
              <a:t>vulvodynia</a:t>
            </a:r>
            <a:endParaRPr sz="2000" dirty="0">
              <a:latin typeface="Avenir-Roman"/>
              <a:cs typeface="Avenir-Roman"/>
            </a:endParaRPr>
          </a:p>
          <a:p>
            <a:pPr>
              <a:lnSpc>
                <a:spcPct val="100000"/>
              </a:lnSpc>
              <a:spcBef>
                <a:spcPts val="40"/>
              </a:spcBef>
            </a:pPr>
            <a:endParaRPr sz="2050" dirty="0">
              <a:latin typeface="Times New Roman"/>
              <a:cs typeface="Times New Roman"/>
            </a:endParaRPr>
          </a:p>
          <a:p>
            <a:pPr marL="12700">
              <a:lnSpc>
                <a:spcPct val="100000"/>
              </a:lnSpc>
            </a:pPr>
            <a:r>
              <a:rPr sz="2000" b="1" spc="40" dirty="0">
                <a:solidFill>
                  <a:srgbClr val="045899"/>
                </a:solidFill>
                <a:latin typeface="Avenir Black"/>
                <a:cs typeface="Avenir Black"/>
              </a:rPr>
              <a:t>Identify </a:t>
            </a:r>
            <a:r>
              <a:rPr sz="2000" spc="30" dirty="0">
                <a:solidFill>
                  <a:srgbClr val="045899"/>
                </a:solidFill>
                <a:latin typeface="Avenir-Roman"/>
                <a:cs typeface="Avenir-Roman"/>
              </a:rPr>
              <a:t>the </a:t>
            </a:r>
            <a:r>
              <a:rPr sz="2000" spc="45" dirty="0">
                <a:solidFill>
                  <a:srgbClr val="045899"/>
                </a:solidFill>
                <a:latin typeface="Avenir-Roman"/>
                <a:cs typeface="Avenir-Roman"/>
              </a:rPr>
              <a:t>infectious, </a:t>
            </a:r>
            <a:r>
              <a:rPr sz="2000" spc="30" dirty="0">
                <a:solidFill>
                  <a:srgbClr val="045899"/>
                </a:solidFill>
                <a:latin typeface="Avenir-Roman"/>
                <a:cs typeface="Avenir-Roman"/>
              </a:rPr>
              <a:t>inflammatory, </a:t>
            </a:r>
            <a:r>
              <a:rPr sz="2000" spc="45" dirty="0">
                <a:solidFill>
                  <a:srgbClr val="045899"/>
                </a:solidFill>
                <a:latin typeface="Avenir-Roman"/>
                <a:cs typeface="Avenir-Roman"/>
              </a:rPr>
              <a:t>neoplastic </a:t>
            </a:r>
            <a:r>
              <a:rPr sz="2000" spc="30" dirty="0">
                <a:solidFill>
                  <a:srgbClr val="045899"/>
                </a:solidFill>
                <a:latin typeface="Avenir-Roman"/>
                <a:cs typeface="Avenir-Roman"/>
              </a:rPr>
              <a:t>and</a:t>
            </a:r>
            <a:r>
              <a:rPr sz="2000" spc="395" dirty="0">
                <a:solidFill>
                  <a:srgbClr val="045899"/>
                </a:solidFill>
                <a:latin typeface="Avenir-Roman"/>
                <a:cs typeface="Avenir-Roman"/>
              </a:rPr>
              <a:t> </a:t>
            </a:r>
            <a:r>
              <a:rPr sz="2000" spc="45" dirty="0">
                <a:solidFill>
                  <a:srgbClr val="045899"/>
                </a:solidFill>
                <a:latin typeface="Avenir-Roman"/>
                <a:cs typeface="Avenir-Roman"/>
              </a:rPr>
              <a:t>neurologic</a:t>
            </a:r>
            <a:endParaRPr sz="2000" dirty="0">
              <a:latin typeface="Avenir-Roman"/>
              <a:cs typeface="Avenir-Roman"/>
            </a:endParaRPr>
          </a:p>
          <a:p>
            <a:pPr marL="12700" marR="77470">
              <a:lnSpc>
                <a:spcPct val="100000"/>
              </a:lnSpc>
            </a:pPr>
            <a:r>
              <a:rPr sz="2000" spc="40" dirty="0">
                <a:solidFill>
                  <a:srgbClr val="045899"/>
                </a:solidFill>
                <a:latin typeface="Avenir-Roman"/>
                <a:cs typeface="Avenir-Roman"/>
              </a:rPr>
              <a:t>disorders </a:t>
            </a:r>
            <a:r>
              <a:rPr sz="2000" spc="35" dirty="0">
                <a:solidFill>
                  <a:srgbClr val="045899"/>
                </a:solidFill>
                <a:latin typeface="Avenir-Roman"/>
                <a:cs typeface="Avenir-Roman"/>
              </a:rPr>
              <a:t>that need </a:t>
            </a:r>
            <a:r>
              <a:rPr sz="2000" spc="25" dirty="0">
                <a:solidFill>
                  <a:srgbClr val="045899"/>
                </a:solidFill>
                <a:latin typeface="Avenir-Roman"/>
                <a:cs typeface="Avenir-Roman"/>
              </a:rPr>
              <a:t>to be </a:t>
            </a:r>
            <a:r>
              <a:rPr sz="2000" spc="40" dirty="0">
                <a:solidFill>
                  <a:srgbClr val="045899"/>
                </a:solidFill>
                <a:latin typeface="Avenir-Roman"/>
                <a:cs typeface="Avenir-Roman"/>
              </a:rPr>
              <a:t>ruled </a:t>
            </a:r>
            <a:r>
              <a:rPr sz="2000" spc="30" dirty="0">
                <a:solidFill>
                  <a:srgbClr val="045899"/>
                </a:solidFill>
                <a:latin typeface="Avenir-Roman"/>
                <a:cs typeface="Avenir-Roman"/>
              </a:rPr>
              <a:t>out </a:t>
            </a:r>
            <a:r>
              <a:rPr sz="2000" spc="25" dirty="0">
                <a:solidFill>
                  <a:srgbClr val="045899"/>
                </a:solidFill>
                <a:latin typeface="Avenir-Roman"/>
                <a:cs typeface="Avenir-Roman"/>
              </a:rPr>
              <a:t>in </a:t>
            </a:r>
            <a:r>
              <a:rPr sz="2000" spc="30" dirty="0">
                <a:solidFill>
                  <a:srgbClr val="045899"/>
                </a:solidFill>
                <a:latin typeface="Avenir-Roman"/>
                <a:cs typeface="Avenir-Roman"/>
              </a:rPr>
              <a:t>order </a:t>
            </a:r>
            <a:r>
              <a:rPr sz="2000" spc="25" dirty="0">
                <a:solidFill>
                  <a:srgbClr val="045899"/>
                </a:solidFill>
                <a:latin typeface="Avenir-Roman"/>
                <a:cs typeface="Avenir-Roman"/>
              </a:rPr>
              <a:t>to </a:t>
            </a:r>
            <a:r>
              <a:rPr sz="2000" spc="35" dirty="0">
                <a:solidFill>
                  <a:srgbClr val="045899"/>
                </a:solidFill>
                <a:latin typeface="Avenir-Roman"/>
                <a:cs typeface="Avenir-Roman"/>
              </a:rPr>
              <a:t>make </a:t>
            </a:r>
            <a:r>
              <a:rPr sz="2000" dirty="0">
                <a:solidFill>
                  <a:srgbClr val="045899"/>
                </a:solidFill>
                <a:latin typeface="Avenir-Roman"/>
                <a:cs typeface="Avenir-Roman"/>
              </a:rPr>
              <a:t>a </a:t>
            </a:r>
            <a:r>
              <a:rPr sz="2000" spc="40" dirty="0">
                <a:solidFill>
                  <a:srgbClr val="045899"/>
                </a:solidFill>
                <a:latin typeface="Avenir-Roman"/>
                <a:cs typeface="Avenir-Roman"/>
              </a:rPr>
              <a:t>diagnosis </a:t>
            </a:r>
            <a:r>
              <a:rPr sz="2000" spc="50" dirty="0">
                <a:solidFill>
                  <a:srgbClr val="045899"/>
                </a:solidFill>
                <a:latin typeface="Avenir-Roman"/>
                <a:cs typeface="Avenir-Roman"/>
              </a:rPr>
              <a:t>of  vulvodynia</a:t>
            </a:r>
            <a:endParaRPr sz="2000" dirty="0">
              <a:latin typeface="Avenir-Roman"/>
              <a:cs typeface="Avenir-Roman"/>
            </a:endParaRPr>
          </a:p>
          <a:p>
            <a:pPr>
              <a:lnSpc>
                <a:spcPct val="100000"/>
              </a:lnSpc>
              <a:spcBef>
                <a:spcPts val="40"/>
              </a:spcBef>
            </a:pPr>
            <a:endParaRPr sz="2050" dirty="0">
              <a:latin typeface="Times New Roman"/>
              <a:cs typeface="Times New Roman"/>
            </a:endParaRPr>
          </a:p>
          <a:p>
            <a:pPr marL="12700">
              <a:lnSpc>
                <a:spcPct val="100000"/>
              </a:lnSpc>
            </a:pPr>
            <a:r>
              <a:rPr sz="2000" b="1" spc="45" dirty="0">
                <a:solidFill>
                  <a:srgbClr val="045899"/>
                </a:solidFill>
                <a:latin typeface="Avenir Black"/>
                <a:cs typeface="Avenir Black"/>
              </a:rPr>
              <a:t>Perform </a:t>
            </a:r>
            <a:r>
              <a:rPr sz="2000" dirty="0">
                <a:solidFill>
                  <a:srgbClr val="045899"/>
                </a:solidFill>
                <a:latin typeface="Avenir-Roman"/>
                <a:cs typeface="Avenir-Roman"/>
              </a:rPr>
              <a:t>a </a:t>
            </a:r>
            <a:r>
              <a:rPr sz="2000" spc="40" dirty="0">
                <a:solidFill>
                  <a:srgbClr val="045899"/>
                </a:solidFill>
                <a:latin typeface="Avenir-Roman"/>
                <a:cs typeface="Avenir-Roman"/>
              </a:rPr>
              <a:t>comprehensive </a:t>
            </a:r>
            <a:r>
              <a:rPr sz="2000" spc="35" dirty="0">
                <a:solidFill>
                  <a:srgbClr val="045899"/>
                </a:solidFill>
                <a:latin typeface="Avenir-Roman"/>
                <a:cs typeface="Avenir-Roman"/>
              </a:rPr>
              <a:t>exam </a:t>
            </a:r>
            <a:r>
              <a:rPr sz="2000" spc="25" dirty="0">
                <a:solidFill>
                  <a:srgbClr val="045899"/>
                </a:solidFill>
                <a:latin typeface="Avenir-Roman"/>
                <a:cs typeface="Avenir-Roman"/>
              </a:rPr>
              <a:t>to </a:t>
            </a:r>
            <a:r>
              <a:rPr sz="2000" spc="40" dirty="0">
                <a:solidFill>
                  <a:srgbClr val="045899"/>
                </a:solidFill>
                <a:latin typeface="Avenir-Roman"/>
                <a:cs typeface="Avenir-Roman"/>
              </a:rPr>
              <a:t>diagnose </a:t>
            </a:r>
            <a:r>
              <a:rPr sz="2000" spc="30" dirty="0">
                <a:solidFill>
                  <a:srgbClr val="045899"/>
                </a:solidFill>
                <a:latin typeface="Avenir-Roman"/>
                <a:cs typeface="Avenir-Roman"/>
              </a:rPr>
              <a:t>the</a:t>
            </a:r>
            <a:r>
              <a:rPr sz="2000" spc="480" dirty="0">
                <a:solidFill>
                  <a:srgbClr val="045899"/>
                </a:solidFill>
                <a:latin typeface="Avenir-Roman"/>
                <a:cs typeface="Avenir-Roman"/>
              </a:rPr>
              <a:t> </a:t>
            </a:r>
            <a:r>
              <a:rPr sz="2000" spc="50" dirty="0">
                <a:solidFill>
                  <a:srgbClr val="045899"/>
                </a:solidFill>
                <a:latin typeface="Avenir-Roman"/>
                <a:cs typeface="Avenir-Roman"/>
              </a:rPr>
              <a:t>condition</a:t>
            </a:r>
            <a:endParaRPr sz="2000" dirty="0">
              <a:latin typeface="Avenir-Roman"/>
              <a:cs typeface="Avenir-Roman"/>
            </a:endParaRPr>
          </a:p>
          <a:p>
            <a:pPr>
              <a:lnSpc>
                <a:spcPct val="100000"/>
              </a:lnSpc>
              <a:spcBef>
                <a:spcPts val="40"/>
              </a:spcBef>
            </a:pPr>
            <a:endParaRPr sz="2050" dirty="0">
              <a:latin typeface="Times New Roman"/>
              <a:cs typeface="Times New Roman"/>
            </a:endParaRPr>
          </a:p>
          <a:p>
            <a:pPr marL="12700">
              <a:lnSpc>
                <a:spcPct val="100000"/>
              </a:lnSpc>
            </a:pPr>
            <a:r>
              <a:rPr sz="2000" b="1" spc="40" dirty="0">
                <a:solidFill>
                  <a:srgbClr val="045899"/>
                </a:solidFill>
                <a:latin typeface="Avenir Black"/>
                <a:cs typeface="Avenir Black"/>
              </a:rPr>
              <a:t>Implement </a:t>
            </a:r>
            <a:r>
              <a:rPr sz="2000" spc="25" dirty="0">
                <a:solidFill>
                  <a:srgbClr val="045899"/>
                </a:solidFill>
                <a:latin typeface="Avenir-Roman"/>
                <a:cs typeface="Avenir-Roman"/>
              </a:rPr>
              <a:t>an </a:t>
            </a:r>
            <a:r>
              <a:rPr sz="2000" spc="45" dirty="0">
                <a:solidFill>
                  <a:srgbClr val="045899"/>
                </a:solidFill>
                <a:latin typeface="Avenir-Roman"/>
                <a:cs typeface="Avenir-Roman"/>
              </a:rPr>
              <a:t>individualized, multidisciplinary </a:t>
            </a:r>
            <a:r>
              <a:rPr sz="2000" spc="40" dirty="0">
                <a:solidFill>
                  <a:srgbClr val="045899"/>
                </a:solidFill>
                <a:latin typeface="Avenir-Roman"/>
                <a:cs typeface="Avenir-Roman"/>
              </a:rPr>
              <a:t>treatment</a:t>
            </a:r>
            <a:r>
              <a:rPr sz="2000" spc="330" dirty="0">
                <a:solidFill>
                  <a:srgbClr val="045899"/>
                </a:solidFill>
                <a:latin typeface="Avenir-Roman"/>
                <a:cs typeface="Avenir-Roman"/>
              </a:rPr>
              <a:t> </a:t>
            </a:r>
            <a:r>
              <a:rPr sz="2000" spc="40" dirty="0">
                <a:solidFill>
                  <a:srgbClr val="045899"/>
                </a:solidFill>
                <a:latin typeface="Avenir-Roman"/>
                <a:cs typeface="Avenir-Roman"/>
              </a:rPr>
              <a:t>regimen</a:t>
            </a:r>
            <a:endParaRPr sz="2000" dirty="0">
              <a:latin typeface="Avenir-Roman"/>
              <a:cs typeface="Avenir-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10" dirty="0"/>
              <a:t>PELVIC </a:t>
            </a:r>
            <a:r>
              <a:rPr spc="40" dirty="0"/>
              <a:t>FLOOR</a:t>
            </a:r>
            <a:r>
              <a:rPr spc="150" dirty="0"/>
              <a:t> </a:t>
            </a:r>
            <a:r>
              <a:rPr spc="35" dirty="0"/>
              <a:t>MUSCULATURE</a:t>
            </a:r>
          </a:p>
        </p:txBody>
      </p:sp>
      <p:sp>
        <p:nvSpPr>
          <p:cNvPr id="5" name="object 5"/>
          <p:cNvSpPr/>
          <p:nvPr/>
        </p:nvSpPr>
        <p:spPr>
          <a:xfrm>
            <a:off x="2340864" y="1880870"/>
            <a:ext cx="5887048" cy="5077578"/>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2340864" y="1880870"/>
            <a:ext cx="5888990" cy="5083810"/>
          </a:xfrm>
          <a:custGeom>
            <a:avLst/>
            <a:gdLst/>
            <a:ahLst/>
            <a:cxnLst/>
            <a:rect l="l" t="t" r="r" b="b"/>
            <a:pathLst>
              <a:path w="5888990" h="5083809">
                <a:moveTo>
                  <a:pt x="0" y="5083695"/>
                </a:moveTo>
                <a:lnTo>
                  <a:pt x="5888736" y="5083695"/>
                </a:lnTo>
                <a:lnTo>
                  <a:pt x="5888736" y="0"/>
                </a:lnTo>
                <a:lnTo>
                  <a:pt x="0" y="0"/>
                </a:lnTo>
                <a:lnTo>
                  <a:pt x="0" y="5083695"/>
                </a:lnTo>
                <a:close/>
              </a:path>
            </a:pathLst>
          </a:custGeom>
          <a:ln w="12700">
            <a:solidFill>
              <a:srgbClr val="045899"/>
            </a:solidFill>
          </a:ln>
        </p:spPr>
        <p:txBody>
          <a:bodyPr wrap="square" lIns="0" tIns="0" rIns="0" bIns="0" rtlCol="0"/>
          <a:lstStyle/>
          <a:p>
            <a:endParaRPr dirty="0"/>
          </a:p>
        </p:txBody>
      </p:sp>
      <p:sp>
        <p:nvSpPr>
          <p:cNvPr id="7" name="object 7"/>
          <p:cNvSpPr txBox="1"/>
          <p:nvPr/>
        </p:nvSpPr>
        <p:spPr>
          <a:xfrm>
            <a:off x="9460483" y="7368699"/>
            <a:ext cx="202565" cy="154209"/>
          </a:xfrm>
          <a:prstGeom prst="rect">
            <a:avLst/>
          </a:prstGeom>
        </p:spPr>
        <p:txBody>
          <a:bodyPr vert="horz" wrap="square" lIns="0" tIns="0" rIns="0" bIns="0" rtlCol="0">
            <a:spAutoFit/>
          </a:bodyPr>
          <a:lstStyle/>
          <a:p>
            <a:pPr marL="12700">
              <a:lnSpc>
                <a:spcPts val="1310"/>
              </a:lnSpc>
            </a:pPr>
            <a:r>
              <a:rPr sz="1000" spc="25" dirty="0">
                <a:solidFill>
                  <a:srgbClr val="42888E"/>
                </a:solidFill>
                <a:latin typeface="Avenir"/>
                <a:cs typeface="Arial"/>
              </a:rPr>
              <a:t>20</a:t>
            </a:r>
            <a:endParaRPr sz="1000" dirty="0">
              <a:latin typeface="Avenir"/>
              <a:cs typeface="Arial"/>
            </a:endParaRPr>
          </a:p>
        </p:txBody>
      </p:sp>
      <p:sp>
        <p:nvSpPr>
          <p:cNvPr id="8" name="object 8"/>
          <p:cNvSpPr txBox="1"/>
          <p:nvPr/>
        </p:nvSpPr>
        <p:spPr>
          <a:xfrm>
            <a:off x="5778500" y="7373300"/>
            <a:ext cx="3636645" cy="153888"/>
          </a:xfrm>
          <a:prstGeom prst="rect">
            <a:avLst/>
          </a:prstGeom>
        </p:spPr>
        <p:txBody>
          <a:bodyPr vert="horz" wrap="square" lIns="0" tIns="0" rIns="0" bIns="0" rtlCol="0">
            <a:spAutoFit/>
          </a:bodyPr>
          <a:lstStyle/>
          <a:p>
            <a:pPr marL="12700" algn="r">
              <a:lnSpc>
                <a:spcPts val="1210"/>
              </a:lnSpc>
            </a:pPr>
            <a:r>
              <a:rPr sz="1000" dirty="0">
                <a:solidFill>
                  <a:srgbClr val="42888E"/>
                </a:solidFill>
                <a:latin typeface="Avenir"/>
                <a:cs typeface="Arial"/>
              </a:rPr>
              <a:t>Anatomy &amp; </a:t>
            </a:r>
            <a:r>
              <a:rPr sz="1000" spc="-5" dirty="0">
                <a:solidFill>
                  <a:srgbClr val="42888E"/>
                </a:solidFill>
                <a:latin typeface="Avenir"/>
                <a:cs typeface="Arial"/>
              </a:rPr>
              <a:t>Neurobiology of </a:t>
            </a:r>
            <a:r>
              <a:rPr sz="1000" dirty="0">
                <a:solidFill>
                  <a:srgbClr val="42888E"/>
                </a:solidFill>
                <a:latin typeface="Avenir"/>
                <a:cs typeface="Arial"/>
              </a:rPr>
              <a:t>the </a:t>
            </a:r>
            <a:r>
              <a:rPr sz="1000" spc="-5" dirty="0">
                <a:solidFill>
                  <a:srgbClr val="42888E"/>
                </a:solidFill>
                <a:latin typeface="Avenir"/>
                <a:cs typeface="Arial"/>
              </a:rPr>
              <a:t>Urogenital</a:t>
            </a:r>
            <a:r>
              <a:rPr sz="1000" spc="-155" dirty="0">
                <a:solidFill>
                  <a:srgbClr val="42888E"/>
                </a:solidFill>
                <a:latin typeface="Avenir"/>
                <a:cs typeface="Arial"/>
              </a:rPr>
              <a:t> </a:t>
            </a:r>
            <a:r>
              <a:rPr sz="1000" spc="-10" dirty="0">
                <a:solidFill>
                  <a:srgbClr val="42888E"/>
                </a:solidFill>
                <a:latin typeface="Avenir"/>
                <a:cs typeface="Arial"/>
              </a:rPr>
              <a:t>Tract</a:t>
            </a:r>
            <a:endParaRPr sz="1000" dirty="0">
              <a:latin typeface="Avenir"/>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264408"/>
            <a:ext cx="10058400" cy="4508500"/>
          </a:xfrm>
          <a:custGeom>
            <a:avLst/>
            <a:gdLst/>
            <a:ahLst/>
            <a:cxnLst/>
            <a:rect l="l" t="t" r="r" b="b"/>
            <a:pathLst>
              <a:path w="10058400" h="4508500">
                <a:moveTo>
                  <a:pt x="0" y="4507992"/>
                </a:moveTo>
                <a:lnTo>
                  <a:pt x="10058400" y="4507992"/>
                </a:lnTo>
                <a:lnTo>
                  <a:pt x="10058400" y="0"/>
                </a:lnTo>
                <a:lnTo>
                  <a:pt x="0" y="0"/>
                </a:lnTo>
                <a:lnTo>
                  <a:pt x="0" y="4507992"/>
                </a:lnTo>
                <a:close/>
              </a:path>
            </a:pathLst>
          </a:custGeom>
          <a:solidFill>
            <a:srgbClr val="FFFFFF"/>
          </a:solidFill>
        </p:spPr>
        <p:txBody>
          <a:bodyPr wrap="square" lIns="0" tIns="0" rIns="0" bIns="0" rtlCol="0"/>
          <a:lstStyle/>
          <a:p>
            <a:endParaRPr dirty="0"/>
          </a:p>
        </p:txBody>
      </p:sp>
      <p:sp>
        <p:nvSpPr>
          <p:cNvPr id="3" name="object 3"/>
          <p:cNvSpPr/>
          <p:nvPr/>
        </p:nvSpPr>
        <p:spPr>
          <a:xfrm>
            <a:off x="0" y="2668016"/>
            <a:ext cx="10058400" cy="621791"/>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263690" y="3810000"/>
            <a:ext cx="9538970" cy="1130935"/>
          </a:xfrm>
          <a:prstGeom prst="rect">
            <a:avLst/>
          </a:prstGeom>
        </p:spPr>
        <p:txBody>
          <a:bodyPr vert="horz" wrap="square" lIns="0" tIns="0" rIns="0" bIns="0" rtlCol="0">
            <a:spAutoFit/>
          </a:bodyPr>
          <a:lstStyle/>
          <a:p>
            <a:pPr algn="ctr">
              <a:lnSpc>
                <a:spcPct val="100000"/>
              </a:lnSpc>
            </a:pPr>
            <a:r>
              <a:rPr sz="2400" spc="45" dirty="0">
                <a:solidFill>
                  <a:srgbClr val="045899"/>
                </a:solidFill>
                <a:latin typeface="Avenir-Roman"/>
                <a:cs typeface="Avenir-Roman"/>
              </a:rPr>
              <a:t>ISSVD </a:t>
            </a:r>
            <a:r>
              <a:rPr sz="2400" spc="55" dirty="0">
                <a:solidFill>
                  <a:srgbClr val="045899"/>
                </a:solidFill>
                <a:latin typeface="Avenir-Roman"/>
                <a:cs typeface="Avenir-Roman"/>
              </a:rPr>
              <a:t>Classification: </a:t>
            </a:r>
            <a:r>
              <a:rPr sz="2400" spc="35" dirty="0">
                <a:solidFill>
                  <a:srgbClr val="045899"/>
                </a:solidFill>
                <a:latin typeface="Avenir-Roman"/>
                <a:cs typeface="Avenir-Roman"/>
              </a:rPr>
              <a:t>Vulvar </a:t>
            </a:r>
            <a:r>
              <a:rPr sz="2400" spc="45" dirty="0">
                <a:solidFill>
                  <a:srgbClr val="045899"/>
                </a:solidFill>
                <a:latin typeface="Avenir-Roman"/>
                <a:cs typeface="Avenir-Roman"/>
              </a:rPr>
              <a:t>Pain </a:t>
            </a:r>
            <a:r>
              <a:rPr lang="en-US" sz="2400" dirty="0">
                <a:solidFill>
                  <a:srgbClr val="045899"/>
                </a:solidFill>
                <a:latin typeface="Avenir-Roman"/>
                <a:cs typeface="Avenir-Roman"/>
              </a:rPr>
              <a:t>and </a:t>
            </a:r>
            <a:r>
              <a:rPr sz="2400" spc="50" dirty="0">
                <a:solidFill>
                  <a:srgbClr val="045899"/>
                </a:solidFill>
                <a:latin typeface="Avenir-Roman"/>
                <a:cs typeface="Avenir-Roman"/>
              </a:rPr>
              <a:t>Vulvodynia</a:t>
            </a:r>
            <a:endParaRPr sz="2400" dirty="0">
              <a:latin typeface="Avenir-Roman"/>
              <a:cs typeface="Avenir-Roman"/>
            </a:endParaRPr>
          </a:p>
          <a:p>
            <a:pPr>
              <a:lnSpc>
                <a:spcPct val="100000"/>
              </a:lnSpc>
              <a:spcBef>
                <a:spcPts val="5"/>
              </a:spcBef>
            </a:pPr>
            <a:endParaRPr sz="2500" dirty="0">
              <a:latin typeface="Times New Roman"/>
              <a:cs typeface="Times New Roman"/>
            </a:endParaRPr>
          </a:p>
          <a:p>
            <a:pPr algn="ctr">
              <a:lnSpc>
                <a:spcPct val="100000"/>
              </a:lnSpc>
            </a:pPr>
            <a:r>
              <a:rPr sz="2400" spc="45" dirty="0">
                <a:solidFill>
                  <a:srgbClr val="045899"/>
                </a:solidFill>
                <a:latin typeface="Avenir-Roman"/>
                <a:cs typeface="Avenir-Roman"/>
              </a:rPr>
              <a:t>Other</a:t>
            </a:r>
            <a:r>
              <a:rPr sz="2400" spc="35" dirty="0">
                <a:solidFill>
                  <a:srgbClr val="045899"/>
                </a:solidFill>
                <a:latin typeface="Avenir-Roman"/>
                <a:cs typeface="Avenir-Roman"/>
              </a:rPr>
              <a:t> </a:t>
            </a:r>
            <a:r>
              <a:rPr sz="2400" spc="5" dirty="0">
                <a:solidFill>
                  <a:srgbClr val="045899"/>
                </a:solidFill>
                <a:latin typeface="Avenir-Roman"/>
                <a:cs typeface="Avenir-Roman"/>
              </a:rPr>
              <a:t>Terms</a:t>
            </a:r>
            <a:endParaRPr sz="2400" dirty="0">
              <a:latin typeface="Avenir-Roman"/>
              <a:cs typeface="Avenir-Roman"/>
            </a:endParaRPr>
          </a:p>
        </p:txBody>
      </p:sp>
      <p:sp>
        <p:nvSpPr>
          <p:cNvPr id="5" name="object 5"/>
          <p:cNvSpPr txBox="1">
            <a:spLocks noGrp="1"/>
          </p:cNvSpPr>
          <p:nvPr>
            <p:ph type="title"/>
          </p:nvPr>
        </p:nvSpPr>
        <p:spPr>
          <a:xfrm>
            <a:off x="1055860" y="2687717"/>
            <a:ext cx="7947025" cy="523220"/>
          </a:xfrm>
          <a:prstGeom prst="rect">
            <a:avLst/>
          </a:prstGeom>
        </p:spPr>
        <p:txBody>
          <a:bodyPr vert="horz" wrap="square" lIns="0" tIns="0" rIns="0" bIns="0" rtlCol="0">
            <a:spAutoFit/>
          </a:bodyPr>
          <a:lstStyle/>
          <a:p>
            <a:pPr marL="12700" algn="ctr">
              <a:lnSpc>
                <a:spcPct val="100000"/>
              </a:lnSpc>
            </a:pPr>
            <a:r>
              <a:rPr sz="3400" spc="-35" dirty="0">
                <a:solidFill>
                  <a:srgbClr val="FFFFFF"/>
                </a:solidFill>
              </a:rPr>
              <a:t>Terminology </a:t>
            </a:r>
            <a:r>
              <a:rPr sz="3400" dirty="0">
                <a:solidFill>
                  <a:srgbClr val="FFFFFF"/>
                </a:solidFill>
              </a:rPr>
              <a:t>and</a:t>
            </a:r>
            <a:r>
              <a:rPr sz="3400" spc="-55" dirty="0">
                <a:solidFill>
                  <a:srgbClr val="FFFFFF"/>
                </a:solidFill>
              </a:rPr>
              <a:t> </a:t>
            </a:r>
            <a:r>
              <a:rPr sz="3400" spc="-5" dirty="0">
                <a:solidFill>
                  <a:srgbClr val="FFFFFF"/>
                </a:solidFill>
              </a:rPr>
              <a:t>Classification</a:t>
            </a:r>
            <a:endParaRPr sz="3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2098547"/>
            <a:ext cx="8133080" cy="4693593"/>
          </a:xfrm>
          <a:prstGeom prst="rect">
            <a:avLst/>
          </a:prstGeom>
        </p:spPr>
        <p:txBody>
          <a:bodyPr vert="horz" wrap="square" lIns="0" tIns="0" rIns="0" bIns="0" rtlCol="0">
            <a:spAutoFit/>
          </a:bodyPr>
          <a:lstStyle/>
          <a:p>
            <a:pPr marL="12700">
              <a:lnSpc>
                <a:spcPct val="100000"/>
              </a:lnSpc>
            </a:pPr>
            <a:r>
              <a:rPr sz="2000" b="1" spc="25" dirty="0">
                <a:solidFill>
                  <a:srgbClr val="045899"/>
                </a:solidFill>
                <a:latin typeface="Avenir Black"/>
                <a:cs typeface="Avenir Black"/>
              </a:rPr>
              <a:t>Vulvar </a:t>
            </a:r>
            <a:r>
              <a:rPr sz="2000" b="1" spc="35" dirty="0">
                <a:solidFill>
                  <a:srgbClr val="045899"/>
                </a:solidFill>
                <a:latin typeface="Avenir Black"/>
                <a:cs typeface="Avenir Black"/>
              </a:rPr>
              <a:t>pain related </a:t>
            </a:r>
            <a:r>
              <a:rPr sz="2000" b="1" spc="25" dirty="0">
                <a:solidFill>
                  <a:srgbClr val="045899"/>
                </a:solidFill>
                <a:latin typeface="Avenir Black"/>
                <a:cs typeface="Avenir Black"/>
              </a:rPr>
              <a:t>to </a:t>
            </a:r>
            <a:r>
              <a:rPr sz="2000" b="1" dirty="0">
                <a:solidFill>
                  <a:srgbClr val="045899"/>
                </a:solidFill>
                <a:latin typeface="Avenir Black"/>
                <a:cs typeface="Avenir Black"/>
              </a:rPr>
              <a:t>a </a:t>
            </a:r>
            <a:r>
              <a:rPr sz="2000" b="1" spc="40" dirty="0">
                <a:solidFill>
                  <a:srgbClr val="045899"/>
                </a:solidFill>
                <a:latin typeface="Avenir Black"/>
                <a:cs typeface="Avenir Black"/>
              </a:rPr>
              <a:t>specific </a:t>
            </a:r>
            <a:r>
              <a:rPr sz="2000" b="1" spc="15" dirty="0">
                <a:solidFill>
                  <a:srgbClr val="045899"/>
                </a:solidFill>
                <a:latin typeface="Avenir Black"/>
                <a:cs typeface="Avenir Black"/>
              </a:rPr>
              <a:t>disorder, </a:t>
            </a:r>
            <a:r>
              <a:rPr sz="2000" b="1" spc="40" dirty="0">
                <a:solidFill>
                  <a:srgbClr val="045899"/>
                </a:solidFill>
                <a:latin typeface="Avenir Black"/>
                <a:cs typeface="Avenir Black"/>
              </a:rPr>
              <a:t>i.e., </a:t>
            </a:r>
            <a:r>
              <a:rPr sz="2000" b="1" spc="30" dirty="0">
                <a:solidFill>
                  <a:srgbClr val="045899"/>
                </a:solidFill>
                <a:latin typeface="Avenir Black"/>
                <a:cs typeface="Avenir Black"/>
              </a:rPr>
              <a:t>NOT </a:t>
            </a:r>
            <a:r>
              <a:rPr sz="2000" b="1" spc="90" dirty="0">
                <a:solidFill>
                  <a:srgbClr val="045899"/>
                </a:solidFill>
                <a:latin typeface="Avenir Black"/>
                <a:cs typeface="Avenir Black"/>
              </a:rPr>
              <a:t> </a:t>
            </a:r>
            <a:r>
              <a:rPr sz="2000" b="1" spc="50" dirty="0">
                <a:solidFill>
                  <a:srgbClr val="045899"/>
                </a:solidFill>
                <a:latin typeface="Avenir Black"/>
                <a:cs typeface="Avenir Black"/>
              </a:rPr>
              <a:t>vulvodynia</a:t>
            </a:r>
            <a:endParaRPr sz="2000" dirty="0">
              <a:latin typeface="Avenir Black"/>
              <a:cs typeface="Avenir Black"/>
            </a:endParaRPr>
          </a:p>
          <a:p>
            <a:pPr>
              <a:lnSpc>
                <a:spcPct val="100000"/>
              </a:lnSpc>
              <a:spcBef>
                <a:spcPts val="25"/>
              </a:spcBef>
            </a:pPr>
            <a:endParaRPr sz="2500" dirty="0">
              <a:latin typeface="Times New Roman"/>
              <a:cs typeface="Times New Roman"/>
            </a:endParaRPr>
          </a:p>
          <a:p>
            <a:pPr marL="170180" indent="-157480">
              <a:lnSpc>
                <a:spcPct val="100000"/>
              </a:lnSpc>
              <a:buChar char="•"/>
              <a:tabLst>
                <a:tab pos="170815" algn="l"/>
              </a:tabLst>
            </a:pPr>
            <a:r>
              <a:rPr sz="1500" spc="30" dirty="0">
                <a:solidFill>
                  <a:srgbClr val="045899"/>
                </a:solidFill>
                <a:latin typeface="Avenir"/>
                <a:cs typeface="Avenir"/>
              </a:rPr>
              <a:t>Infectious  </a:t>
            </a:r>
            <a:r>
              <a:rPr sz="1500" spc="25" dirty="0">
                <a:solidFill>
                  <a:srgbClr val="045899"/>
                </a:solidFill>
                <a:latin typeface="Avenir"/>
                <a:cs typeface="Avenir"/>
              </a:rPr>
              <a:t>(recurrent </a:t>
            </a:r>
            <a:r>
              <a:rPr sz="1500" spc="30" dirty="0">
                <a:solidFill>
                  <a:srgbClr val="045899"/>
                </a:solidFill>
                <a:latin typeface="Avenir"/>
                <a:cs typeface="Avenir"/>
              </a:rPr>
              <a:t>candidiasis,</a:t>
            </a:r>
            <a:r>
              <a:rPr sz="1500" spc="125" dirty="0">
                <a:solidFill>
                  <a:srgbClr val="045899"/>
                </a:solidFill>
                <a:latin typeface="Avenir"/>
                <a:cs typeface="Avenir"/>
              </a:rPr>
              <a:t> </a:t>
            </a:r>
            <a:r>
              <a:rPr sz="1500" spc="35" dirty="0">
                <a:solidFill>
                  <a:srgbClr val="045899"/>
                </a:solidFill>
                <a:latin typeface="Avenir"/>
                <a:cs typeface="Avenir"/>
              </a:rPr>
              <a:t>herpes)</a:t>
            </a:r>
            <a:endParaRPr sz="1500" dirty="0">
              <a:latin typeface="Avenir"/>
              <a:cs typeface="Avenir"/>
            </a:endParaRPr>
          </a:p>
          <a:p>
            <a:pPr>
              <a:lnSpc>
                <a:spcPct val="100000"/>
              </a:lnSpc>
              <a:buClr>
                <a:srgbClr val="045899"/>
              </a:buClr>
              <a:buFont typeface="Avenir"/>
              <a:buChar char="•"/>
            </a:pPr>
            <a:endParaRPr sz="1500" dirty="0">
              <a:latin typeface="Times New Roman"/>
              <a:cs typeface="Times New Roman"/>
            </a:endParaRPr>
          </a:p>
          <a:p>
            <a:pPr marL="170180" indent="-157480">
              <a:lnSpc>
                <a:spcPct val="100000"/>
              </a:lnSpc>
              <a:spcBef>
                <a:spcPts val="1275"/>
              </a:spcBef>
              <a:buChar char="•"/>
              <a:tabLst>
                <a:tab pos="170815" algn="l"/>
              </a:tabLst>
            </a:pPr>
            <a:r>
              <a:rPr sz="1500" spc="30" dirty="0">
                <a:solidFill>
                  <a:srgbClr val="045899"/>
                </a:solidFill>
                <a:latin typeface="Avenir"/>
                <a:cs typeface="Avenir"/>
              </a:rPr>
              <a:t>Inflammatory  (lichen </a:t>
            </a:r>
            <a:r>
              <a:rPr sz="1500" spc="25" dirty="0">
                <a:solidFill>
                  <a:srgbClr val="045899"/>
                </a:solidFill>
                <a:latin typeface="Avenir"/>
                <a:cs typeface="Avenir"/>
              </a:rPr>
              <a:t>sclerosus, lichen </a:t>
            </a:r>
            <a:r>
              <a:rPr sz="1500" spc="30" dirty="0">
                <a:solidFill>
                  <a:srgbClr val="045899"/>
                </a:solidFill>
                <a:latin typeface="Avenir"/>
                <a:cs typeface="Avenir"/>
              </a:rPr>
              <a:t>planus, immunobullous</a:t>
            </a:r>
            <a:r>
              <a:rPr sz="1500" spc="355" dirty="0">
                <a:solidFill>
                  <a:srgbClr val="045899"/>
                </a:solidFill>
                <a:latin typeface="Avenir"/>
                <a:cs typeface="Avenir"/>
              </a:rPr>
              <a:t> </a:t>
            </a:r>
            <a:r>
              <a:rPr sz="1500" spc="30" dirty="0">
                <a:solidFill>
                  <a:srgbClr val="045899"/>
                </a:solidFill>
                <a:latin typeface="Avenir"/>
                <a:cs typeface="Avenir"/>
              </a:rPr>
              <a:t>disorders)</a:t>
            </a:r>
            <a:endParaRPr sz="1500" dirty="0">
              <a:latin typeface="Avenir"/>
              <a:cs typeface="Avenir"/>
            </a:endParaRPr>
          </a:p>
          <a:p>
            <a:pPr>
              <a:lnSpc>
                <a:spcPct val="100000"/>
              </a:lnSpc>
              <a:buClr>
                <a:srgbClr val="045899"/>
              </a:buClr>
              <a:buFont typeface="Avenir"/>
              <a:buChar char="•"/>
            </a:pPr>
            <a:endParaRPr sz="1500" dirty="0">
              <a:latin typeface="Times New Roman"/>
              <a:cs typeface="Times New Roman"/>
            </a:endParaRPr>
          </a:p>
          <a:p>
            <a:pPr marL="170180" indent="-157480">
              <a:lnSpc>
                <a:spcPct val="100000"/>
              </a:lnSpc>
              <a:spcBef>
                <a:spcPts val="1275"/>
              </a:spcBef>
              <a:buChar char="•"/>
              <a:tabLst>
                <a:tab pos="170815" algn="l"/>
              </a:tabLst>
            </a:pPr>
            <a:r>
              <a:rPr sz="1500" spc="30" dirty="0">
                <a:solidFill>
                  <a:srgbClr val="045899"/>
                </a:solidFill>
                <a:latin typeface="Avenir"/>
                <a:cs typeface="Avenir"/>
              </a:rPr>
              <a:t>Neoplastic  (Paget</a:t>
            </a:r>
            <a:r>
              <a:rPr sz="1500" spc="30" dirty="0">
                <a:solidFill>
                  <a:srgbClr val="045899"/>
                </a:solidFill>
                <a:latin typeface="Times New Roman"/>
                <a:cs typeface="Times New Roman"/>
              </a:rPr>
              <a:t>’</a:t>
            </a:r>
            <a:r>
              <a:rPr sz="1500" spc="30" dirty="0">
                <a:solidFill>
                  <a:srgbClr val="045899"/>
                </a:solidFill>
                <a:latin typeface="Avenir"/>
                <a:cs typeface="Avenir"/>
              </a:rPr>
              <a:t>s disease, squamous </a:t>
            </a:r>
            <a:r>
              <a:rPr sz="1500" spc="25" dirty="0">
                <a:solidFill>
                  <a:srgbClr val="045899"/>
                </a:solidFill>
                <a:latin typeface="Avenir"/>
                <a:cs typeface="Avenir"/>
              </a:rPr>
              <a:t>cell</a:t>
            </a:r>
            <a:r>
              <a:rPr sz="1500" spc="215" dirty="0">
                <a:solidFill>
                  <a:srgbClr val="045899"/>
                </a:solidFill>
                <a:latin typeface="Avenir"/>
                <a:cs typeface="Avenir"/>
              </a:rPr>
              <a:t> </a:t>
            </a:r>
            <a:r>
              <a:rPr sz="1500" spc="30" dirty="0">
                <a:solidFill>
                  <a:srgbClr val="045899"/>
                </a:solidFill>
                <a:latin typeface="Avenir"/>
                <a:cs typeface="Avenir"/>
              </a:rPr>
              <a:t>carcinoma)</a:t>
            </a:r>
            <a:endParaRPr sz="1500" dirty="0">
              <a:latin typeface="Avenir"/>
              <a:cs typeface="Avenir"/>
            </a:endParaRPr>
          </a:p>
          <a:p>
            <a:pPr>
              <a:lnSpc>
                <a:spcPct val="100000"/>
              </a:lnSpc>
              <a:buClr>
                <a:srgbClr val="045899"/>
              </a:buClr>
              <a:buFont typeface="Avenir"/>
              <a:buChar char="•"/>
            </a:pPr>
            <a:endParaRPr sz="1500" dirty="0">
              <a:latin typeface="Times New Roman"/>
              <a:cs typeface="Times New Roman"/>
            </a:endParaRPr>
          </a:p>
          <a:p>
            <a:pPr marL="170180" indent="-157480">
              <a:lnSpc>
                <a:spcPct val="100000"/>
              </a:lnSpc>
              <a:spcBef>
                <a:spcPts val="1275"/>
              </a:spcBef>
              <a:buChar char="•"/>
              <a:tabLst>
                <a:tab pos="170815" algn="l"/>
              </a:tabLst>
            </a:pPr>
            <a:r>
              <a:rPr sz="1500" spc="25" dirty="0">
                <a:solidFill>
                  <a:srgbClr val="045899"/>
                </a:solidFill>
                <a:latin typeface="Avenir"/>
                <a:cs typeface="Avenir"/>
              </a:rPr>
              <a:t>Neurologic </a:t>
            </a:r>
            <a:r>
              <a:rPr sz="1500" spc="30" dirty="0">
                <a:solidFill>
                  <a:srgbClr val="045899"/>
                </a:solidFill>
                <a:latin typeface="Avenir"/>
                <a:cs typeface="Avenir"/>
              </a:rPr>
              <a:t>(post-herpetic neuralgia, </a:t>
            </a:r>
            <a:r>
              <a:rPr sz="1500" spc="25" dirty="0">
                <a:solidFill>
                  <a:srgbClr val="045899"/>
                </a:solidFill>
                <a:latin typeface="Avenir"/>
                <a:cs typeface="Avenir"/>
              </a:rPr>
              <a:t>nerve compression </a:t>
            </a:r>
            <a:r>
              <a:rPr sz="1500" spc="15" dirty="0">
                <a:solidFill>
                  <a:srgbClr val="045899"/>
                </a:solidFill>
                <a:latin typeface="Avenir"/>
                <a:cs typeface="Avenir"/>
              </a:rPr>
              <a:t>or </a:t>
            </a:r>
            <a:r>
              <a:rPr sz="1500" spc="10" dirty="0">
                <a:solidFill>
                  <a:srgbClr val="045899"/>
                </a:solidFill>
                <a:latin typeface="Avenir"/>
                <a:cs typeface="Avenir"/>
              </a:rPr>
              <a:t>injury, </a:t>
            </a:r>
            <a:r>
              <a:rPr sz="1500" spc="50" dirty="0">
                <a:solidFill>
                  <a:srgbClr val="045899"/>
                </a:solidFill>
                <a:latin typeface="Avenir"/>
                <a:cs typeface="Avenir"/>
              </a:rPr>
              <a:t> </a:t>
            </a:r>
            <a:r>
              <a:rPr sz="1500" spc="30" dirty="0">
                <a:solidFill>
                  <a:srgbClr val="045899"/>
                </a:solidFill>
                <a:latin typeface="Avenir"/>
                <a:cs typeface="Avenir"/>
              </a:rPr>
              <a:t>neuroma)</a:t>
            </a:r>
            <a:endParaRPr sz="1500" dirty="0">
              <a:latin typeface="Avenir"/>
              <a:cs typeface="Avenir"/>
            </a:endParaRPr>
          </a:p>
          <a:p>
            <a:pPr>
              <a:lnSpc>
                <a:spcPct val="100000"/>
              </a:lnSpc>
              <a:buClr>
                <a:srgbClr val="045899"/>
              </a:buClr>
              <a:buFont typeface="Avenir"/>
              <a:buChar char="•"/>
            </a:pPr>
            <a:endParaRPr sz="1500" dirty="0">
              <a:latin typeface="Times New Roman"/>
              <a:cs typeface="Times New Roman"/>
            </a:endParaRPr>
          </a:p>
          <a:p>
            <a:pPr marL="170180" indent="-157480">
              <a:lnSpc>
                <a:spcPct val="100000"/>
              </a:lnSpc>
              <a:spcBef>
                <a:spcPts val="1275"/>
              </a:spcBef>
              <a:buChar char="•"/>
              <a:tabLst>
                <a:tab pos="170815" algn="l"/>
              </a:tabLst>
            </a:pPr>
            <a:r>
              <a:rPr sz="1500" spc="5" dirty="0">
                <a:solidFill>
                  <a:srgbClr val="045899"/>
                </a:solidFill>
                <a:latin typeface="Avenir"/>
                <a:cs typeface="Avenir"/>
              </a:rPr>
              <a:t>Trauma </a:t>
            </a:r>
            <a:r>
              <a:rPr sz="1500" spc="30" dirty="0">
                <a:solidFill>
                  <a:srgbClr val="045899"/>
                </a:solidFill>
                <a:latin typeface="Avenir"/>
                <a:cs typeface="Avenir"/>
              </a:rPr>
              <a:t>(female genital cutting,</a:t>
            </a:r>
            <a:r>
              <a:rPr sz="1500" spc="140" dirty="0">
                <a:solidFill>
                  <a:srgbClr val="045899"/>
                </a:solidFill>
                <a:latin typeface="Avenir"/>
                <a:cs typeface="Avenir"/>
              </a:rPr>
              <a:t> </a:t>
            </a:r>
            <a:r>
              <a:rPr sz="1500" spc="35" dirty="0">
                <a:solidFill>
                  <a:srgbClr val="045899"/>
                </a:solidFill>
                <a:latin typeface="Avenir"/>
                <a:cs typeface="Avenir"/>
              </a:rPr>
              <a:t>obstetrical)</a:t>
            </a:r>
            <a:endParaRPr sz="1500" dirty="0">
              <a:latin typeface="Avenir"/>
              <a:cs typeface="Avenir"/>
            </a:endParaRPr>
          </a:p>
          <a:p>
            <a:pPr>
              <a:lnSpc>
                <a:spcPct val="100000"/>
              </a:lnSpc>
              <a:buClr>
                <a:srgbClr val="045899"/>
              </a:buClr>
              <a:buFont typeface="Avenir"/>
              <a:buChar char="•"/>
            </a:pPr>
            <a:endParaRPr sz="1500" dirty="0">
              <a:latin typeface="Times New Roman"/>
              <a:cs typeface="Times New Roman"/>
            </a:endParaRPr>
          </a:p>
          <a:p>
            <a:pPr marL="170180" indent="-157480">
              <a:lnSpc>
                <a:spcPct val="100000"/>
              </a:lnSpc>
              <a:spcBef>
                <a:spcPts val="1275"/>
              </a:spcBef>
              <a:buChar char="•"/>
              <a:tabLst>
                <a:tab pos="170815" algn="l"/>
              </a:tabLst>
            </a:pPr>
            <a:r>
              <a:rPr sz="1500" spc="25" dirty="0">
                <a:solidFill>
                  <a:srgbClr val="045899"/>
                </a:solidFill>
                <a:latin typeface="Avenir"/>
                <a:cs typeface="Avenir"/>
              </a:rPr>
              <a:t>Iatrogenic </a:t>
            </a:r>
            <a:r>
              <a:rPr sz="1500" spc="30" dirty="0">
                <a:solidFill>
                  <a:srgbClr val="045899"/>
                </a:solidFill>
                <a:latin typeface="Avenir"/>
                <a:cs typeface="Avenir"/>
              </a:rPr>
              <a:t>(post-operative, </a:t>
            </a:r>
            <a:r>
              <a:rPr sz="1500" spc="20" dirty="0">
                <a:solidFill>
                  <a:srgbClr val="045899"/>
                </a:solidFill>
                <a:latin typeface="Avenir"/>
                <a:cs typeface="Avenir"/>
              </a:rPr>
              <a:t>chemotherapy,</a:t>
            </a:r>
            <a:r>
              <a:rPr sz="1500" spc="200" dirty="0">
                <a:solidFill>
                  <a:srgbClr val="045899"/>
                </a:solidFill>
                <a:latin typeface="Avenir"/>
                <a:cs typeface="Avenir"/>
              </a:rPr>
              <a:t> </a:t>
            </a:r>
            <a:r>
              <a:rPr sz="1500" spc="35" dirty="0">
                <a:solidFill>
                  <a:srgbClr val="045899"/>
                </a:solidFill>
                <a:latin typeface="Avenir"/>
                <a:cs typeface="Avenir"/>
              </a:rPr>
              <a:t>radiation)</a:t>
            </a:r>
            <a:endParaRPr sz="1500" dirty="0">
              <a:latin typeface="Avenir"/>
              <a:cs typeface="Avenir"/>
            </a:endParaRPr>
          </a:p>
          <a:p>
            <a:pPr>
              <a:lnSpc>
                <a:spcPct val="100000"/>
              </a:lnSpc>
              <a:buClr>
                <a:srgbClr val="045899"/>
              </a:buClr>
              <a:buFont typeface="Avenir"/>
              <a:buChar char="•"/>
            </a:pPr>
            <a:endParaRPr sz="1500" dirty="0">
              <a:latin typeface="Times New Roman"/>
              <a:cs typeface="Times New Roman"/>
            </a:endParaRPr>
          </a:p>
          <a:p>
            <a:pPr marL="170180" indent="-157480">
              <a:lnSpc>
                <a:spcPct val="100000"/>
              </a:lnSpc>
              <a:spcBef>
                <a:spcPts val="1275"/>
              </a:spcBef>
              <a:buChar char="•"/>
              <a:tabLst>
                <a:tab pos="170815" algn="l"/>
              </a:tabLst>
            </a:pPr>
            <a:r>
              <a:rPr sz="1500" spc="30" dirty="0">
                <a:solidFill>
                  <a:srgbClr val="045899"/>
                </a:solidFill>
                <a:latin typeface="Avenir"/>
                <a:cs typeface="Avenir"/>
              </a:rPr>
              <a:t>Hormonal deficiencies (genito-urinary </a:t>
            </a:r>
            <a:r>
              <a:rPr sz="1500" spc="25" dirty="0">
                <a:solidFill>
                  <a:srgbClr val="045899"/>
                </a:solidFill>
                <a:latin typeface="Avenir"/>
                <a:cs typeface="Avenir"/>
              </a:rPr>
              <a:t>syndrome </a:t>
            </a:r>
            <a:r>
              <a:rPr sz="1500" spc="15" dirty="0">
                <a:solidFill>
                  <a:srgbClr val="045899"/>
                </a:solidFill>
                <a:latin typeface="Avenir"/>
                <a:cs typeface="Avenir"/>
              </a:rPr>
              <a:t>of </a:t>
            </a:r>
            <a:r>
              <a:rPr sz="1500" spc="30" dirty="0">
                <a:solidFill>
                  <a:srgbClr val="045899"/>
                </a:solidFill>
                <a:latin typeface="Avenir"/>
                <a:cs typeface="Avenir"/>
              </a:rPr>
              <a:t>menopause, lactational</a:t>
            </a:r>
            <a:r>
              <a:rPr lang="en-US" sz="1500" spc="390" dirty="0">
                <a:solidFill>
                  <a:srgbClr val="045899"/>
                </a:solidFill>
                <a:latin typeface="Avenir"/>
                <a:cs typeface="Avenir"/>
              </a:rPr>
              <a:t> </a:t>
            </a:r>
            <a:r>
              <a:rPr sz="1500" spc="35" dirty="0">
                <a:solidFill>
                  <a:srgbClr val="045899"/>
                </a:solidFill>
                <a:latin typeface="Avenir"/>
                <a:cs typeface="Avenir"/>
              </a:rPr>
              <a:t>amenorrhea)</a:t>
            </a:r>
            <a:endParaRPr lang="en-US" sz="1500" spc="35" dirty="0">
              <a:solidFill>
                <a:srgbClr val="045899"/>
              </a:solidFill>
              <a:latin typeface="Avenir"/>
              <a:cs typeface="Avenir"/>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22</a:t>
            </a:fld>
            <a:endParaRPr dirty="0"/>
          </a:p>
        </p:txBody>
      </p:sp>
      <p:sp>
        <p:nvSpPr>
          <p:cNvPr id="7" name="object 7"/>
          <p:cNvSpPr txBox="1"/>
          <p:nvPr/>
        </p:nvSpPr>
        <p:spPr>
          <a:xfrm>
            <a:off x="6632447" y="7373300"/>
            <a:ext cx="2712720" cy="153888"/>
          </a:xfrm>
          <a:prstGeom prst="rect">
            <a:avLst/>
          </a:prstGeom>
        </p:spPr>
        <p:txBody>
          <a:bodyPr vert="horz" wrap="square" lIns="0" tIns="0" rIns="0" bIns="0" rtlCol="0">
            <a:spAutoFit/>
          </a:bodyPr>
          <a:lstStyle/>
          <a:p>
            <a:pPr marL="12700" algn="r">
              <a:lnSpc>
                <a:spcPts val="1210"/>
              </a:lnSpc>
            </a:pPr>
            <a:r>
              <a:rPr sz="1000" spc="10" dirty="0">
                <a:solidFill>
                  <a:srgbClr val="42888E"/>
                </a:solidFill>
                <a:latin typeface="Avenir"/>
                <a:cs typeface="Arial"/>
              </a:rPr>
              <a:t>Terminology </a:t>
            </a:r>
            <a:r>
              <a:rPr sz="1000" spc="15" dirty="0">
                <a:solidFill>
                  <a:srgbClr val="42888E"/>
                </a:solidFill>
                <a:latin typeface="Avenir"/>
                <a:cs typeface="Arial"/>
              </a:rPr>
              <a:t>and</a:t>
            </a:r>
            <a:r>
              <a:rPr sz="1000" spc="95" dirty="0">
                <a:solidFill>
                  <a:srgbClr val="42888E"/>
                </a:solidFill>
                <a:latin typeface="Avenir"/>
                <a:cs typeface="Arial"/>
              </a:rPr>
              <a:t> </a:t>
            </a:r>
            <a:r>
              <a:rPr sz="1000" spc="25" dirty="0">
                <a:solidFill>
                  <a:srgbClr val="42888E"/>
                </a:solidFill>
                <a:latin typeface="Avenir"/>
                <a:cs typeface="Arial"/>
              </a:rPr>
              <a:t>Classification</a:t>
            </a:r>
            <a:endParaRPr sz="1000" dirty="0">
              <a:latin typeface="Avenir"/>
              <a:cs typeface="Arial"/>
            </a:endParaRPr>
          </a:p>
        </p:txBody>
      </p:sp>
      <p:sp>
        <p:nvSpPr>
          <p:cNvPr id="5" name="object 5"/>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40" dirty="0"/>
              <a:t>ISSVD </a:t>
            </a:r>
            <a:r>
              <a:rPr spc="35" dirty="0"/>
              <a:t>CLASSIFICATION: </a:t>
            </a:r>
            <a:r>
              <a:rPr spc="-10" dirty="0"/>
              <a:t>VULVAR</a:t>
            </a:r>
            <a:r>
              <a:rPr spc="250" dirty="0"/>
              <a:t> </a:t>
            </a:r>
            <a:r>
              <a:rPr spc="10" dirty="0"/>
              <a:t>PAIN</a:t>
            </a:r>
          </a:p>
        </p:txBody>
      </p:sp>
      <p:sp>
        <p:nvSpPr>
          <p:cNvPr id="8" name="TextBox 7"/>
          <p:cNvSpPr txBox="1"/>
          <p:nvPr/>
        </p:nvSpPr>
        <p:spPr>
          <a:xfrm>
            <a:off x="533400" y="7315200"/>
            <a:ext cx="1523365" cy="246221"/>
          </a:xfrm>
          <a:prstGeom prst="rect">
            <a:avLst/>
          </a:prstGeom>
          <a:noFill/>
        </p:spPr>
        <p:txBody>
          <a:bodyPr wrap="square" rtlCol="0">
            <a:spAutoFit/>
          </a:bodyPr>
          <a:lstStyle/>
          <a:p>
            <a:pPr marL="0" lvl="8"/>
            <a:r>
              <a:rPr lang="en-US" sz="1000" spc="30" dirty="0">
                <a:solidFill>
                  <a:srgbClr val="045899"/>
                </a:solidFill>
                <a:latin typeface="Avenir"/>
                <a:cs typeface="Avenir"/>
              </a:rPr>
              <a:t>Bornstein 2016</a:t>
            </a:r>
            <a:endParaRPr lang="en-US" sz="1000" b="1" dirty="0">
              <a:latin typeface="Avenir Book" charset="0"/>
              <a:ea typeface="Avenir Book" charset="0"/>
              <a:cs typeface="Avenir Book"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40" dirty="0"/>
              <a:t>ISSVD </a:t>
            </a:r>
            <a:r>
              <a:rPr spc="35" dirty="0"/>
              <a:t>CLASSIFICATION:</a:t>
            </a:r>
            <a:r>
              <a:rPr spc="180" dirty="0"/>
              <a:t> </a:t>
            </a:r>
            <a:r>
              <a:rPr spc="30" dirty="0"/>
              <a:t>VULVODYNIA</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23</a:t>
            </a:fld>
            <a:endParaRPr dirty="0"/>
          </a:p>
        </p:txBody>
      </p:sp>
      <p:sp>
        <p:nvSpPr>
          <p:cNvPr id="7" name="object 7"/>
          <p:cNvSpPr txBox="1"/>
          <p:nvPr/>
        </p:nvSpPr>
        <p:spPr>
          <a:xfrm>
            <a:off x="6632447" y="7373300"/>
            <a:ext cx="2712720" cy="153888"/>
          </a:xfrm>
          <a:prstGeom prst="rect">
            <a:avLst/>
          </a:prstGeom>
        </p:spPr>
        <p:txBody>
          <a:bodyPr vert="horz" wrap="square" lIns="0" tIns="0" rIns="0" bIns="0" rtlCol="0">
            <a:spAutoFit/>
          </a:bodyPr>
          <a:lstStyle/>
          <a:p>
            <a:pPr marL="12700" algn="r">
              <a:lnSpc>
                <a:spcPts val="1210"/>
              </a:lnSpc>
            </a:pPr>
            <a:r>
              <a:rPr sz="1000" spc="10" dirty="0">
                <a:solidFill>
                  <a:srgbClr val="42888E"/>
                </a:solidFill>
                <a:latin typeface="Avenir"/>
                <a:cs typeface="Arial"/>
              </a:rPr>
              <a:t>Terminology </a:t>
            </a:r>
            <a:r>
              <a:rPr sz="1000" spc="15" dirty="0">
                <a:solidFill>
                  <a:srgbClr val="42888E"/>
                </a:solidFill>
                <a:latin typeface="Avenir"/>
                <a:cs typeface="Arial"/>
              </a:rPr>
              <a:t>and</a:t>
            </a:r>
            <a:r>
              <a:rPr sz="1000" spc="95" dirty="0">
                <a:solidFill>
                  <a:srgbClr val="42888E"/>
                </a:solidFill>
                <a:latin typeface="Avenir"/>
                <a:cs typeface="Arial"/>
              </a:rPr>
              <a:t> </a:t>
            </a:r>
            <a:r>
              <a:rPr sz="1000" spc="25" dirty="0">
                <a:solidFill>
                  <a:srgbClr val="42888E"/>
                </a:solidFill>
                <a:latin typeface="Avenir"/>
                <a:cs typeface="Arial"/>
              </a:rPr>
              <a:t>Classification</a:t>
            </a:r>
            <a:endParaRPr sz="1000" dirty="0">
              <a:latin typeface="Avenir"/>
              <a:cs typeface="Arial"/>
            </a:endParaRPr>
          </a:p>
        </p:txBody>
      </p:sp>
      <p:sp>
        <p:nvSpPr>
          <p:cNvPr id="5" name="object 5"/>
          <p:cNvSpPr txBox="1"/>
          <p:nvPr/>
        </p:nvSpPr>
        <p:spPr>
          <a:xfrm>
            <a:off x="1596644" y="2098547"/>
            <a:ext cx="7783195" cy="4499693"/>
          </a:xfrm>
          <a:prstGeom prst="rect">
            <a:avLst/>
          </a:prstGeom>
        </p:spPr>
        <p:txBody>
          <a:bodyPr vert="horz" wrap="square" lIns="0" tIns="0" rIns="0" bIns="0" rtlCol="0">
            <a:spAutoFit/>
          </a:bodyPr>
          <a:lstStyle/>
          <a:p>
            <a:pPr marL="12700" marR="143510" algn="just">
              <a:lnSpc>
                <a:spcPct val="100000"/>
              </a:lnSpc>
            </a:pPr>
            <a:r>
              <a:rPr sz="2000" spc="35" dirty="0">
                <a:solidFill>
                  <a:srgbClr val="045899"/>
                </a:solidFill>
                <a:latin typeface="Avenir"/>
                <a:cs typeface="Avenir"/>
              </a:rPr>
              <a:t>Vulvodynia </a:t>
            </a:r>
            <a:r>
              <a:rPr sz="2000" spc="25" dirty="0">
                <a:solidFill>
                  <a:srgbClr val="045899"/>
                </a:solidFill>
                <a:latin typeface="Avenir"/>
                <a:cs typeface="Avenir"/>
              </a:rPr>
              <a:t>is </a:t>
            </a:r>
            <a:r>
              <a:rPr sz="2000" spc="40" dirty="0">
                <a:solidFill>
                  <a:srgbClr val="045899"/>
                </a:solidFill>
                <a:latin typeface="Avenir"/>
                <a:cs typeface="Avenir"/>
              </a:rPr>
              <a:t>vulvar </a:t>
            </a:r>
            <a:r>
              <a:rPr sz="2000" spc="35" dirty="0">
                <a:solidFill>
                  <a:srgbClr val="045899"/>
                </a:solidFill>
                <a:latin typeface="Avenir"/>
                <a:cs typeface="Avenir"/>
              </a:rPr>
              <a:t>pain </a:t>
            </a:r>
            <a:r>
              <a:rPr sz="2000" spc="25" dirty="0">
                <a:solidFill>
                  <a:srgbClr val="045899"/>
                </a:solidFill>
                <a:latin typeface="Avenir"/>
                <a:cs typeface="Avenir"/>
              </a:rPr>
              <a:t>of at </a:t>
            </a:r>
            <a:r>
              <a:rPr sz="2000" spc="40" dirty="0">
                <a:solidFill>
                  <a:srgbClr val="045899"/>
                </a:solidFill>
                <a:latin typeface="Avenir"/>
                <a:cs typeface="Avenir"/>
              </a:rPr>
              <a:t>least </a:t>
            </a:r>
            <a:r>
              <a:rPr sz="2000" dirty="0">
                <a:solidFill>
                  <a:srgbClr val="045899"/>
                </a:solidFill>
                <a:latin typeface="Avenir"/>
                <a:cs typeface="Avenir"/>
              </a:rPr>
              <a:t>3 </a:t>
            </a:r>
            <a:r>
              <a:rPr sz="2000" spc="40" dirty="0">
                <a:solidFill>
                  <a:srgbClr val="045899"/>
                </a:solidFill>
                <a:latin typeface="Avenir"/>
                <a:cs typeface="Avenir"/>
              </a:rPr>
              <a:t>months duration, </a:t>
            </a:r>
            <a:r>
              <a:rPr sz="2000" spc="50" dirty="0">
                <a:solidFill>
                  <a:srgbClr val="045899"/>
                </a:solidFill>
                <a:latin typeface="Avenir"/>
                <a:cs typeface="Avenir"/>
              </a:rPr>
              <a:t>without  </a:t>
            </a:r>
            <a:r>
              <a:rPr sz="2000" dirty="0">
                <a:solidFill>
                  <a:srgbClr val="045899"/>
                </a:solidFill>
                <a:latin typeface="Avenir"/>
                <a:cs typeface="Avenir"/>
              </a:rPr>
              <a:t>a </a:t>
            </a:r>
            <a:r>
              <a:rPr sz="2000" spc="40" dirty="0">
                <a:solidFill>
                  <a:srgbClr val="045899"/>
                </a:solidFill>
                <a:latin typeface="Avenir"/>
                <a:cs typeface="Avenir"/>
              </a:rPr>
              <a:t>clear </a:t>
            </a:r>
            <a:r>
              <a:rPr sz="2000" spc="45" dirty="0">
                <a:solidFill>
                  <a:srgbClr val="045899"/>
                </a:solidFill>
                <a:latin typeface="Avenir"/>
                <a:cs typeface="Avenir"/>
              </a:rPr>
              <a:t>identifiable </a:t>
            </a:r>
            <a:r>
              <a:rPr sz="2000" spc="40" dirty="0">
                <a:solidFill>
                  <a:srgbClr val="045899"/>
                </a:solidFill>
                <a:latin typeface="Avenir"/>
                <a:cs typeface="Avenir"/>
              </a:rPr>
              <a:t>cause, which </a:t>
            </a:r>
            <a:r>
              <a:rPr sz="2000" spc="30" dirty="0">
                <a:solidFill>
                  <a:srgbClr val="045899"/>
                </a:solidFill>
                <a:latin typeface="Avenir"/>
                <a:cs typeface="Avenir"/>
              </a:rPr>
              <a:t>may </a:t>
            </a:r>
            <a:r>
              <a:rPr sz="2000" spc="35" dirty="0">
                <a:solidFill>
                  <a:srgbClr val="045899"/>
                </a:solidFill>
                <a:latin typeface="Avenir"/>
                <a:cs typeface="Avenir"/>
              </a:rPr>
              <a:t>have </a:t>
            </a:r>
            <a:r>
              <a:rPr sz="2000" spc="40" dirty="0">
                <a:solidFill>
                  <a:srgbClr val="045899"/>
                </a:solidFill>
                <a:latin typeface="Avenir"/>
                <a:cs typeface="Avenir"/>
              </a:rPr>
              <a:t>potential </a:t>
            </a:r>
            <a:r>
              <a:rPr sz="2000" spc="50" dirty="0">
                <a:solidFill>
                  <a:srgbClr val="045899"/>
                </a:solidFill>
                <a:latin typeface="Avenir"/>
                <a:cs typeface="Avenir"/>
              </a:rPr>
              <a:t>associated  factors*.</a:t>
            </a:r>
            <a:endParaRPr sz="2000" dirty="0">
              <a:latin typeface="Avenir"/>
              <a:cs typeface="Avenir"/>
            </a:endParaRPr>
          </a:p>
          <a:p>
            <a:pPr>
              <a:lnSpc>
                <a:spcPct val="100000"/>
              </a:lnSpc>
              <a:spcBef>
                <a:spcPts val="25"/>
              </a:spcBef>
            </a:pPr>
            <a:endParaRPr sz="2500" dirty="0">
              <a:latin typeface="Times New Roman"/>
              <a:cs typeface="Times New Roman"/>
            </a:endParaRPr>
          </a:p>
          <a:p>
            <a:pPr marL="12700" algn="just">
              <a:lnSpc>
                <a:spcPct val="100000"/>
              </a:lnSpc>
            </a:pPr>
            <a:r>
              <a:rPr sz="1500" spc="35" dirty="0">
                <a:solidFill>
                  <a:srgbClr val="045899"/>
                </a:solidFill>
                <a:latin typeface="Avenir"/>
                <a:cs typeface="Avenir"/>
              </a:rPr>
              <a:t>Descriptors:</a:t>
            </a:r>
            <a:endParaRPr sz="1500" dirty="0">
              <a:latin typeface="Avenir"/>
              <a:cs typeface="Avenir"/>
            </a:endParaRPr>
          </a:p>
          <a:p>
            <a:pPr marL="177800" marR="115570" indent="-165100">
              <a:lnSpc>
                <a:spcPct val="133300"/>
              </a:lnSpc>
              <a:buChar char="•"/>
              <a:tabLst>
                <a:tab pos="170815" algn="l"/>
              </a:tabLst>
            </a:pPr>
            <a:r>
              <a:rPr sz="1500" spc="30" dirty="0">
                <a:solidFill>
                  <a:srgbClr val="045899"/>
                </a:solidFill>
                <a:latin typeface="Avenir"/>
                <a:cs typeface="Avenir"/>
              </a:rPr>
              <a:t>Generalized (multiple </a:t>
            </a:r>
            <a:r>
              <a:rPr sz="1500" spc="20" dirty="0">
                <a:solidFill>
                  <a:srgbClr val="045899"/>
                </a:solidFill>
                <a:latin typeface="Avenir"/>
                <a:cs typeface="Avenir"/>
              </a:rPr>
              <a:t>areas </a:t>
            </a:r>
            <a:r>
              <a:rPr sz="1500" spc="15" dirty="0">
                <a:solidFill>
                  <a:srgbClr val="045899"/>
                </a:solidFill>
                <a:latin typeface="Avenir"/>
                <a:cs typeface="Avenir"/>
              </a:rPr>
              <a:t>of </a:t>
            </a:r>
            <a:r>
              <a:rPr sz="1500" spc="20" dirty="0">
                <a:solidFill>
                  <a:srgbClr val="045899"/>
                </a:solidFill>
                <a:latin typeface="Avenir"/>
                <a:cs typeface="Avenir"/>
              </a:rPr>
              <a:t>the </a:t>
            </a:r>
            <a:r>
              <a:rPr sz="1500" spc="25" dirty="0">
                <a:solidFill>
                  <a:srgbClr val="045899"/>
                </a:solidFill>
                <a:latin typeface="Avenir"/>
                <a:cs typeface="Avenir"/>
              </a:rPr>
              <a:t>vulva </a:t>
            </a:r>
            <a:r>
              <a:rPr sz="1500" spc="30" dirty="0">
                <a:solidFill>
                  <a:srgbClr val="045899"/>
                </a:solidFill>
                <a:latin typeface="Avenir"/>
                <a:cs typeface="Avenir"/>
              </a:rPr>
              <a:t>involved), </a:t>
            </a:r>
            <a:r>
              <a:rPr lang="en-US" sz="1500" spc="30" dirty="0">
                <a:solidFill>
                  <a:srgbClr val="045899"/>
                </a:solidFill>
                <a:latin typeface="Avenir"/>
                <a:cs typeface="Avenir"/>
              </a:rPr>
              <a:t>l</a:t>
            </a:r>
            <a:r>
              <a:rPr sz="1500" spc="30" dirty="0">
                <a:solidFill>
                  <a:srgbClr val="045899"/>
                </a:solidFill>
                <a:latin typeface="Avenir"/>
                <a:cs typeface="Avenir"/>
              </a:rPr>
              <a:t>ocalized </a:t>
            </a:r>
            <a:r>
              <a:rPr sz="1500" spc="25" dirty="0">
                <a:solidFill>
                  <a:srgbClr val="045899"/>
                </a:solidFill>
                <a:latin typeface="Avenir"/>
                <a:cs typeface="Avenir"/>
              </a:rPr>
              <a:t>(one </a:t>
            </a:r>
            <a:r>
              <a:rPr sz="1500" spc="20" dirty="0">
                <a:solidFill>
                  <a:srgbClr val="045899"/>
                </a:solidFill>
                <a:latin typeface="Avenir"/>
                <a:cs typeface="Avenir"/>
              </a:rPr>
              <a:t>area </a:t>
            </a:r>
            <a:r>
              <a:rPr sz="1500" spc="15" dirty="0">
                <a:solidFill>
                  <a:srgbClr val="045899"/>
                </a:solidFill>
                <a:latin typeface="Avenir"/>
                <a:cs typeface="Avenir"/>
              </a:rPr>
              <a:t>of </a:t>
            </a:r>
            <a:r>
              <a:rPr sz="1500" spc="20" dirty="0">
                <a:solidFill>
                  <a:srgbClr val="045899"/>
                </a:solidFill>
                <a:latin typeface="Avenir"/>
                <a:cs typeface="Avenir"/>
              </a:rPr>
              <a:t>the </a:t>
            </a:r>
            <a:r>
              <a:rPr sz="1500" spc="35" dirty="0">
                <a:solidFill>
                  <a:srgbClr val="045899"/>
                </a:solidFill>
                <a:latin typeface="Avenir"/>
                <a:cs typeface="Avenir"/>
              </a:rPr>
              <a:t>vulva  </a:t>
            </a:r>
            <a:r>
              <a:rPr sz="1500" spc="30" dirty="0">
                <a:solidFill>
                  <a:srgbClr val="045899"/>
                </a:solidFill>
                <a:latin typeface="Avenir"/>
                <a:cs typeface="Avenir"/>
              </a:rPr>
              <a:t>involved, </a:t>
            </a:r>
            <a:r>
              <a:rPr sz="1500" spc="25" dirty="0">
                <a:solidFill>
                  <a:srgbClr val="045899"/>
                </a:solidFill>
                <a:latin typeface="Avenir"/>
                <a:cs typeface="Avenir"/>
              </a:rPr>
              <a:t>e.g., </a:t>
            </a:r>
            <a:r>
              <a:rPr sz="1500" spc="30" dirty="0">
                <a:solidFill>
                  <a:srgbClr val="045899"/>
                </a:solidFill>
                <a:latin typeface="Avenir"/>
                <a:cs typeface="Avenir"/>
              </a:rPr>
              <a:t>clitorodynia, hemi-vulvodynia) </a:t>
            </a:r>
            <a:r>
              <a:rPr sz="1500" spc="15" dirty="0">
                <a:solidFill>
                  <a:srgbClr val="045899"/>
                </a:solidFill>
                <a:latin typeface="Avenir"/>
                <a:cs typeface="Avenir"/>
              </a:rPr>
              <a:t>or </a:t>
            </a:r>
            <a:r>
              <a:rPr lang="en-US" sz="1500" spc="25" dirty="0">
                <a:solidFill>
                  <a:srgbClr val="045899"/>
                </a:solidFill>
                <a:latin typeface="Avenir"/>
                <a:cs typeface="Avenir"/>
              </a:rPr>
              <a:t>m</a:t>
            </a:r>
            <a:r>
              <a:rPr sz="1500" spc="25" dirty="0">
                <a:solidFill>
                  <a:srgbClr val="045899"/>
                </a:solidFill>
                <a:latin typeface="Avenir"/>
                <a:cs typeface="Avenir"/>
              </a:rPr>
              <a:t>ixed </a:t>
            </a:r>
            <a:r>
              <a:rPr sz="1500" spc="30" dirty="0">
                <a:solidFill>
                  <a:srgbClr val="045899"/>
                </a:solidFill>
                <a:latin typeface="Avenir"/>
                <a:cs typeface="Avenir"/>
              </a:rPr>
              <a:t>(</a:t>
            </a:r>
            <a:r>
              <a:rPr lang="en-US" sz="1500" spc="30" dirty="0">
                <a:solidFill>
                  <a:srgbClr val="045899"/>
                </a:solidFill>
                <a:latin typeface="Avenir"/>
                <a:cs typeface="Avenir"/>
              </a:rPr>
              <a:t>l</a:t>
            </a:r>
            <a:r>
              <a:rPr sz="1500" spc="30" dirty="0">
                <a:solidFill>
                  <a:srgbClr val="045899"/>
                </a:solidFill>
                <a:latin typeface="Avenir"/>
                <a:cs typeface="Avenir"/>
              </a:rPr>
              <a:t>ocalized </a:t>
            </a:r>
            <a:r>
              <a:rPr sz="1500" spc="20" dirty="0">
                <a:solidFill>
                  <a:srgbClr val="045899"/>
                </a:solidFill>
                <a:latin typeface="Avenir"/>
                <a:cs typeface="Avenir"/>
              </a:rPr>
              <a:t>and</a:t>
            </a:r>
            <a:r>
              <a:rPr sz="1500" spc="430" dirty="0">
                <a:solidFill>
                  <a:srgbClr val="045899"/>
                </a:solidFill>
                <a:latin typeface="Avenir"/>
                <a:cs typeface="Avenir"/>
              </a:rPr>
              <a:t> </a:t>
            </a:r>
            <a:r>
              <a:rPr lang="en-US" sz="1500" spc="35" dirty="0">
                <a:solidFill>
                  <a:srgbClr val="045899"/>
                </a:solidFill>
                <a:latin typeface="Avenir"/>
                <a:cs typeface="Avenir"/>
              </a:rPr>
              <a:t>g</a:t>
            </a:r>
            <a:r>
              <a:rPr sz="1500" spc="35" dirty="0">
                <a:solidFill>
                  <a:srgbClr val="045899"/>
                </a:solidFill>
                <a:latin typeface="Avenir"/>
                <a:cs typeface="Avenir"/>
              </a:rPr>
              <a:t>eneralized)</a:t>
            </a:r>
            <a:endParaRPr sz="1500" dirty="0">
              <a:latin typeface="Avenir"/>
              <a:cs typeface="Avenir"/>
            </a:endParaRPr>
          </a:p>
          <a:p>
            <a:pPr>
              <a:lnSpc>
                <a:spcPct val="100000"/>
              </a:lnSpc>
              <a:buClr>
                <a:srgbClr val="045899"/>
              </a:buClr>
              <a:buFont typeface="Avenir"/>
              <a:buChar char="•"/>
            </a:pPr>
            <a:endParaRPr sz="1500" dirty="0">
              <a:latin typeface="Times New Roman"/>
              <a:cs typeface="Times New Roman"/>
            </a:endParaRPr>
          </a:p>
          <a:p>
            <a:pPr marL="170180" indent="-157480" algn="just">
              <a:lnSpc>
                <a:spcPct val="100000"/>
              </a:lnSpc>
              <a:spcBef>
                <a:spcPts val="1275"/>
              </a:spcBef>
              <a:buChar char="•"/>
              <a:tabLst>
                <a:tab pos="170815" algn="l"/>
              </a:tabLst>
            </a:pPr>
            <a:r>
              <a:rPr sz="1500" spc="25" dirty="0">
                <a:solidFill>
                  <a:srgbClr val="045899"/>
                </a:solidFill>
                <a:latin typeface="Avenir"/>
                <a:cs typeface="Avenir"/>
              </a:rPr>
              <a:t>Provoked </a:t>
            </a:r>
            <a:r>
              <a:rPr sz="1500" spc="30" dirty="0">
                <a:solidFill>
                  <a:srgbClr val="045899"/>
                </a:solidFill>
                <a:latin typeface="Avenir"/>
                <a:cs typeface="Avenir"/>
              </a:rPr>
              <a:t>(insertional, contact), </a:t>
            </a:r>
            <a:r>
              <a:rPr lang="en-US" sz="1500" spc="30" dirty="0">
                <a:solidFill>
                  <a:srgbClr val="045899"/>
                </a:solidFill>
                <a:latin typeface="Avenir"/>
                <a:cs typeface="Avenir"/>
              </a:rPr>
              <a:t>s</a:t>
            </a:r>
            <a:r>
              <a:rPr sz="1500" spc="30" dirty="0">
                <a:solidFill>
                  <a:srgbClr val="045899"/>
                </a:solidFill>
                <a:latin typeface="Avenir"/>
                <a:cs typeface="Avenir"/>
              </a:rPr>
              <a:t>pontaneous </a:t>
            </a:r>
            <a:r>
              <a:rPr sz="1500" spc="15" dirty="0">
                <a:solidFill>
                  <a:srgbClr val="045899"/>
                </a:solidFill>
                <a:latin typeface="Avenir"/>
                <a:cs typeface="Avenir"/>
              </a:rPr>
              <a:t>or </a:t>
            </a:r>
            <a:r>
              <a:rPr lang="en-US" sz="1500" spc="25" dirty="0">
                <a:solidFill>
                  <a:srgbClr val="045899"/>
                </a:solidFill>
                <a:latin typeface="Avenir"/>
                <a:cs typeface="Avenir"/>
              </a:rPr>
              <a:t>m</a:t>
            </a:r>
            <a:r>
              <a:rPr sz="1500" spc="25" dirty="0">
                <a:solidFill>
                  <a:srgbClr val="045899"/>
                </a:solidFill>
                <a:latin typeface="Avenir"/>
                <a:cs typeface="Avenir"/>
              </a:rPr>
              <a:t>ixed (</a:t>
            </a:r>
            <a:r>
              <a:rPr lang="en-US" sz="1500" spc="25" dirty="0">
                <a:solidFill>
                  <a:srgbClr val="045899"/>
                </a:solidFill>
                <a:latin typeface="Avenir"/>
                <a:cs typeface="Avenir"/>
              </a:rPr>
              <a:t>p</a:t>
            </a:r>
            <a:r>
              <a:rPr sz="1500" spc="25" dirty="0">
                <a:solidFill>
                  <a:srgbClr val="045899"/>
                </a:solidFill>
                <a:latin typeface="Avenir"/>
                <a:cs typeface="Avenir"/>
              </a:rPr>
              <a:t>rovoked </a:t>
            </a:r>
            <a:r>
              <a:rPr sz="1500" spc="20" dirty="0">
                <a:solidFill>
                  <a:srgbClr val="045899"/>
                </a:solidFill>
                <a:latin typeface="Avenir"/>
                <a:cs typeface="Avenir"/>
              </a:rPr>
              <a:t>and  </a:t>
            </a:r>
            <a:r>
              <a:rPr lang="en-US" sz="1500" spc="35" dirty="0">
                <a:solidFill>
                  <a:srgbClr val="045899"/>
                </a:solidFill>
                <a:latin typeface="Avenir"/>
                <a:cs typeface="Avenir"/>
              </a:rPr>
              <a:t>s</a:t>
            </a:r>
            <a:r>
              <a:rPr sz="1500" spc="35" dirty="0">
                <a:solidFill>
                  <a:srgbClr val="045899"/>
                </a:solidFill>
                <a:latin typeface="Avenir"/>
                <a:cs typeface="Avenir"/>
              </a:rPr>
              <a:t>pontaneous)</a:t>
            </a:r>
            <a:br>
              <a:rPr lang="en-US" sz="1500" dirty="0">
                <a:latin typeface="Avenir"/>
                <a:cs typeface="Avenir"/>
              </a:rPr>
            </a:br>
            <a:r>
              <a:rPr lang="en-US" sz="1500" dirty="0">
                <a:latin typeface="Avenir"/>
                <a:cs typeface="Avenir"/>
              </a:rPr>
              <a:t>- </a:t>
            </a:r>
            <a:r>
              <a:rPr sz="1500" spc="25" dirty="0">
                <a:solidFill>
                  <a:srgbClr val="045899"/>
                </a:solidFill>
                <a:latin typeface="Avenir"/>
                <a:cs typeface="Avenir"/>
              </a:rPr>
              <a:t>Provoked pain local </a:t>
            </a:r>
            <a:r>
              <a:rPr sz="1500" spc="15" dirty="0">
                <a:solidFill>
                  <a:srgbClr val="045899"/>
                </a:solidFill>
                <a:latin typeface="Avenir"/>
                <a:cs typeface="Avenir"/>
              </a:rPr>
              <a:t>to </a:t>
            </a:r>
            <a:r>
              <a:rPr sz="1500" spc="20" dirty="0">
                <a:solidFill>
                  <a:srgbClr val="045899"/>
                </a:solidFill>
                <a:latin typeface="Avenir"/>
                <a:cs typeface="Avenir"/>
              </a:rPr>
              <a:t>the </a:t>
            </a:r>
            <a:r>
              <a:rPr sz="1500" spc="30" dirty="0">
                <a:solidFill>
                  <a:srgbClr val="045899"/>
                </a:solidFill>
                <a:latin typeface="Avenir"/>
                <a:cs typeface="Avenir"/>
              </a:rPr>
              <a:t>vestibule: </a:t>
            </a:r>
            <a:r>
              <a:rPr sz="1500" spc="25" dirty="0">
                <a:solidFill>
                  <a:srgbClr val="045899"/>
                </a:solidFill>
                <a:latin typeface="Times New Roman"/>
                <a:cs typeface="Times New Roman"/>
              </a:rPr>
              <a:t>“</a:t>
            </a:r>
            <a:r>
              <a:rPr lang="en-US" sz="1500" i="1" spc="25" dirty="0">
                <a:solidFill>
                  <a:srgbClr val="045899"/>
                </a:solidFill>
                <a:latin typeface="Avenir-MediumOblique"/>
                <a:cs typeface="Avenir-MediumOblique"/>
              </a:rPr>
              <a:t>p</a:t>
            </a:r>
            <a:r>
              <a:rPr sz="1500" i="1" spc="25" dirty="0">
                <a:solidFill>
                  <a:srgbClr val="045899"/>
                </a:solidFill>
                <a:latin typeface="Avenir-MediumOblique"/>
                <a:cs typeface="Avenir-MediumOblique"/>
              </a:rPr>
              <a:t>rovoked </a:t>
            </a:r>
            <a:r>
              <a:rPr lang="en-US" sz="1500" i="1" spc="25" dirty="0">
                <a:solidFill>
                  <a:srgbClr val="045899"/>
                </a:solidFill>
                <a:latin typeface="Avenir-MediumOblique"/>
                <a:cs typeface="Avenir-MediumOblique"/>
              </a:rPr>
              <a:t>v</a:t>
            </a:r>
            <a:r>
              <a:rPr sz="1500" i="1" spc="25" dirty="0">
                <a:solidFill>
                  <a:srgbClr val="045899"/>
                </a:solidFill>
                <a:latin typeface="Avenir-MediumOblique"/>
                <a:cs typeface="Avenir-MediumOblique"/>
              </a:rPr>
              <a:t>estibulodynia</a:t>
            </a:r>
            <a:r>
              <a:rPr sz="1500" spc="25" dirty="0">
                <a:solidFill>
                  <a:srgbClr val="045899"/>
                </a:solidFill>
                <a:latin typeface="Times New Roman"/>
                <a:cs typeface="Times New Roman"/>
              </a:rPr>
              <a:t>” </a:t>
            </a:r>
            <a:r>
              <a:rPr sz="1500" i="1" spc="25" dirty="0">
                <a:solidFill>
                  <a:srgbClr val="045899"/>
                </a:solidFill>
                <a:latin typeface="Avenir-MediumOblique"/>
                <a:cs typeface="Avenir-MediumOblique"/>
              </a:rPr>
              <a:t>(previously </a:t>
            </a:r>
            <a:r>
              <a:rPr lang="en-US" sz="1500" i="1" spc="25" dirty="0">
                <a:solidFill>
                  <a:srgbClr val="045899"/>
                </a:solidFill>
                <a:latin typeface="Avenir-MediumOblique"/>
                <a:cs typeface="Avenir-MediumOblique"/>
              </a:rPr>
              <a:t>v</a:t>
            </a:r>
            <a:r>
              <a:rPr sz="1500" i="1" spc="25" dirty="0">
                <a:solidFill>
                  <a:srgbClr val="045899"/>
                </a:solidFill>
                <a:latin typeface="Avenir-MediumOblique"/>
                <a:cs typeface="Avenir-MediumOblique"/>
              </a:rPr>
              <a:t>ulvar  </a:t>
            </a:r>
            <a:br>
              <a:rPr lang="en-US" sz="1500" i="1" spc="25" dirty="0">
                <a:solidFill>
                  <a:srgbClr val="045899"/>
                </a:solidFill>
                <a:latin typeface="Avenir-MediumOblique"/>
                <a:cs typeface="Avenir-MediumOblique"/>
              </a:rPr>
            </a:br>
            <a:r>
              <a:rPr lang="en-US" sz="1500" i="1" spc="25" dirty="0">
                <a:solidFill>
                  <a:srgbClr val="045899"/>
                </a:solidFill>
                <a:latin typeface="Avenir-MediumOblique"/>
                <a:cs typeface="Avenir-MediumOblique"/>
              </a:rPr>
              <a:t>   v</a:t>
            </a:r>
            <a:r>
              <a:rPr sz="1500" i="1" spc="25" dirty="0">
                <a:solidFill>
                  <a:srgbClr val="045899"/>
                </a:solidFill>
                <a:latin typeface="Avenir-MediumOblique"/>
                <a:cs typeface="Avenir-MediumOblique"/>
              </a:rPr>
              <a:t>estibulitis</a:t>
            </a:r>
            <a:r>
              <a:rPr sz="1500" i="1" spc="-5" dirty="0">
                <a:solidFill>
                  <a:srgbClr val="045899"/>
                </a:solidFill>
                <a:latin typeface="Avenir-MediumOblique"/>
                <a:cs typeface="Avenir-MediumOblique"/>
              </a:rPr>
              <a:t> </a:t>
            </a:r>
            <a:r>
              <a:rPr lang="en-US" sz="1500" i="1" spc="30" dirty="0">
                <a:solidFill>
                  <a:srgbClr val="045899"/>
                </a:solidFill>
                <a:latin typeface="Avenir-MediumOblique"/>
                <a:cs typeface="Avenir-MediumOblique"/>
              </a:rPr>
              <a:t>s</a:t>
            </a:r>
            <a:r>
              <a:rPr sz="1500" i="1" spc="30" dirty="0">
                <a:solidFill>
                  <a:srgbClr val="045899"/>
                </a:solidFill>
                <a:latin typeface="Avenir-MediumOblique"/>
                <a:cs typeface="Avenir-MediumOblique"/>
              </a:rPr>
              <a:t>yndrome)</a:t>
            </a:r>
            <a:endParaRPr sz="1500" dirty="0">
              <a:latin typeface="Avenir-MediumOblique"/>
              <a:cs typeface="Avenir-MediumOblique"/>
            </a:endParaRPr>
          </a:p>
          <a:p>
            <a:pPr>
              <a:lnSpc>
                <a:spcPct val="100000"/>
              </a:lnSpc>
              <a:buClr>
                <a:srgbClr val="045899"/>
              </a:buClr>
              <a:buFont typeface="Avenir"/>
              <a:buChar char="•"/>
            </a:pPr>
            <a:endParaRPr sz="1500" dirty="0">
              <a:latin typeface="Times New Roman"/>
              <a:cs typeface="Times New Roman"/>
            </a:endParaRPr>
          </a:p>
          <a:p>
            <a:pPr marL="170180" indent="-157480" algn="just">
              <a:lnSpc>
                <a:spcPct val="100000"/>
              </a:lnSpc>
              <a:spcBef>
                <a:spcPts val="1275"/>
              </a:spcBef>
              <a:buChar char="•"/>
              <a:tabLst>
                <a:tab pos="170815" algn="l"/>
              </a:tabLst>
            </a:pPr>
            <a:r>
              <a:rPr sz="1500" spc="25" dirty="0">
                <a:solidFill>
                  <a:srgbClr val="045899"/>
                </a:solidFill>
                <a:latin typeface="Avenir"/>
                <a:cs typeface="Avenir"/>
              </a:rPr>
              <a:t>Onset </a:t>
            </a:r>
            <a:r>
              <a:rPr sz="1500" spc="30" dirty="0">
                <a:solidFill>
                  <a:srgbClr val="045899"/>
                </a:solidFill>
                <a:latin typeface="Avenir"/>
                <a:cs typeface="Avenir"/>
              </a:rPr>
              <a:t>(primary </a:t>
            </a:r>
            <a:r>
              <a:rPr sz="1500" spc="15" dirty="0">
                <a:solidFill>
                  <a:srgbClr val="045899"/>
                </a:solidFill>
                <a:latin typeface="Avenir"/>
                <a:cs typeface="Avenir"/>
              </a:rPr>
              <a:t>or</a:t>
            </a:r>
            <a:r>
              <a:rPr sz="1500" spc="90" dirty="0">
                <a:solidFill>
                  <a:srgbClr val="045899"/>
                </a:solidFill>
                <a:latin typeface="Avenir"/>
                <a:cs typeface="Avenir"/>
              </a:rPr>
              <a:t> </a:t>
            </a:r>
            <a:r>
              <a:rPr sz="1500" spc="35" dirty="0">
                <a:solidFill>
                  <a:srgbClr val="045899"/>
                </a:solidFill>
                <a:latin typeface="Avenir"/>
                <a:cs typeface="Avenir"/>
              </a:rPr>
              <a:t>secondary)</a:t>
            </a:r>
            <a:endParaRPr sz="1500" dirty="0">
              <a:latin typeface="Avenir"/>
              <a:cs typeface="Avenir"/>
            </a:endParaRPr>
          </a:p>
          <a:p>
            <a:pPr>
              <a:lnSpc>
                <a:spcPct val="100000"/>
              </a:lnSpc>
              <a:buClr>
                <a:srgbClr val="045899"/>
              </a:buClr>
              <a:buFont typeface="Avenir"/>
              <a:buChar char="•"/>
            </a:pPr>
            <a:endParaRPr sz="1500" dirty="0">
              <a:latin typeface="Times New Roman"/>
              <a:cs typeface="Times New Roman"/>
            </a:endParaRPr>
          </a:p>
          <a:p>
            <a:pPr marL="170180" indent="-157480" algn="just">
              <a:lnSpc>
                <a:spcPct val="100000"/>
              </a:lnSpc>
              <a:spcBef>
                <a:spcPts val="1275"/>
              </a:spcBef>
              <a:buChar char="•"/>
              <a:tabLst>
                <a:tab pos="170815" algn="l"/>
              </a:tabLst>
            </a:pPr>
            <a:r>
              <a:rPr sz="1500" spc="10" dirty="0">
                <a:solidFill>
                  <a:srgbClr val="045899"/>
                </a:solidFill>
                <a:latin typeface="Avenir"/>
                <a:cs typeface="Avenir"/>
              </a:rPr>
              <a:t>Temporal </a:t>
            </a:r>
            <a:r>
              <a:rPr sz="1500" spc="30" dirty="0">
                <a:solidFill>
                  <a:srgbClr val="045899"/>
                </a:solidFill>
                <a:latin typeface="Avenir"/>
                <a:cs typeface="Avenir"/>
              </a:rPr>
              <a:t>pattern (intermittent, persistent, constant, immediate, </a:t>
            </a:r>
            <a:r>
              <a:rPr sz="1500" spc="15" dirty="0">
                <a:solidFill>
                  <a:srgbClr val="045899"/>
                </a:solidFill>
                <a:latin typeface="Avenir"/>
                <a:cs typeface="Avenir"/>
              </a:rPr>
              <a:t>or</a:t>
            </a:r>
            <a:r>
              <a:rPr sz="1500" spc="345" dirty="0">
                <a:solidFill>
                  <a:srgbClr val="045899"/>
                </a:solidFill>
                <a:latin typeface="Avenir"/>
                <a:cs typeface="Avenir"/>
              </a:rPr>
              <a:t> </a:t>
            </a:r>
            <a:r>
              <a:rPr sz="1500" spc="35" dirty="0">
                <a:solidFill>
                  <a:srgbClr val="045899"/>
                </a:solidFill>
                <a:latin typeface="Avenir"/>
                <a:cs typeface="Avenir"/>
              </a:rPr>
              <a:t>delayed)</a:t>
            </a:r>
            <a:endParaRPr sz="1500" dirty="0">
              <a:latin typeface="Avenir"/>
              <a:cs typeface="Aveni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40" dirty="0"/>
              <a:t>OTHER TERMS </a:t>
            </a:r>
            <a:r>
              <a:rPr dirty="0"/>
              <a:t>- </a:t>
            </a:r>
            <a:r>
              <a:rPr spc="45" dirty="0"/>
              <a:t>CONFUSION </a:t>
            </a:r>
            <a:r>
              <a:rPr spc="25" dirty="0"/>
              <a:t>IS</a:t>
            </a:r>
            <a:r>
              <a:rPr spc="400" dirty="0"/>
              <a:t> </a:t>
            </a:r>
            <a:r>
              <a:rPr spc="55" dirty="0"/>
              <a:t>COMMON</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24</a:t>
            </a:fld>
            <a:endParaRPr dirty="0"/>
          </a:p>
        </p:txBody>
      </p:sp>
      <p:sp>
        <p:nvSpPr>
          <p:cNvPr id="7" name="object 7"/>
          <p:cNvSpPr txBox="1"/>
          <p:nvPr/>
        </p:nvSpPr>
        <p:spPr>
          <a:xfrm>
            <a:off x="6632447" y="7373300"/>
            <a:ext cx="2712720" cy="153888"/>
          </a:xfrm>
          <a:prstGeom prst="rect">
            <a:avLst/>
          </a:prstGeom>
        </p:spPr>
        <p:txBody>
          <a:bodyPr vert="horz" wrap="square" lIns="0" tIns="0" rIns="0" bIns="0" rtlCol="0">
            <a:spAutoFit/>
          </a:bodyPr>
          <a:lstStyle/>
          <a:p>
            <a:pPr marL="12700" algn="r">
              <a:lnSpc>
                <a:spcPts val="1210"/>
              </a:lnSpc>
            </a:pPr>
            <a:r>
              <a:rPr sz="1000" spc="10" dirty="0">
                <a:solidFill>
                  <a:srgbClr val="42888E"/>
                </a:solidFill>
                <a:latin typeface="Avenir"/>
                <a:cs typeface="Arial"/>
              </a:rPr>
              <a:t>Terminology </a:t>
            </a:r>
            <a:r>
              <a:rPr sz="1000" spc="15" dirty="0">
                <a:solidFill>
                  <a:srgbClr val="42888E"/>
                </a:solidFill>
                <a:latin typeface="Avenir"/>
                <a:cs typeface="Arial"/>
              </a:rPr>
              <a:t>and</a:t>
            </a:r>
            <a:r>
              <a:rPr sz="1000" spc="95" dirty="0">
                <a:solidFill>
                  <a:srgbClr val="42888E"/>
                </a:solidFill>
                <a:latin typeface="Avenir"/>
                <a:cs typeface="Arial"/>
              </a:rPr>
              <a:t> </a:t>
            </a:r>
            <a:r>
              <a:rPr sz="1000" spc="25" dirty="0">
                <a:solidFill>
                  <a:srgbClr val="42888E"/>
                </a:solidFill>
                <a:latin typeface="Avenir"/>
                <a:cs typeface="Arial"/>
              </a:rPr>
              <a:t>Classification</a:t>
            </a:r>
            <a:endParaRPr sz="1000" dirty="0">
              <a:latin typeface="Avenir"/>
              <a:cs typeface="Arial"/>
            </a:endParaRPr>
          </a:p>
        </p:txBody>
      </p:sp>
      <p:graphicFrame>
        <p:nvGraphicFramePr>
          <p:cNvPr id="5" name="object 5"/>
          <p:cNvGraphicFramePr>
            <a:graphicFrameLocks noGrp="1"/>
          </p:cNvGraphicFramePr>
          <p:nvPr/>
        </p:nvGraphicFramePr>
        <p:xfrm>
          <a:off x="1060703" y="1874520"/>
          <a:ext cx="8070595" cy="3669524"/>
        </p:xfrm>
        <a:graphic>
          <a:graphicData uri="http://schemas.openxmlformats.org/drawingml/2006/table">
            <a:tbl>
              <a:tblPr firstRow="1" bandRow="1">
                <a:tableStyleId>{2D5ABB26-0587-4C30-8999-92F81FD0307C}</a:tableStyleId>
              </a:tblPr>
              <a:tblGrid>
                <a:gridCol w="4035297">
                  <a:extLst>
                    <a:ext uri="{9D8B030D-6E8A-4147-A177-3AD203B41FA5}">
                      <a16:colId xmlns:a16="http://schemas.microsoft.com/office/drawing/2014/main" val="20000"/>
                    </a:ext>
                  </a:extLst>
                </a:gridCol>
                <a:gridCol w="4035298">
                  <a:extLst>
                    <a:ext uri="{9D8B030D-6E8A-4147-A177-3AD203B41FA5}">
                      <a16:colId xmlns:a16="http://schemas.microsoft.com/office/drawing/2014/main" val="20001"/>
                    </a:ext>
                  </a:extLst>
                </a:gridCol>
              </a:tblGrid>
              <a:tr h="920753">
                <a:tc gridSpan="2">
                  <a:txBody>
                    <a:bodyPr/>
                    <a:lstStyle/>
                    <a:p>
                      <a:pPr marL="1342390">
                        <a:lnSpc>
                          <a:spcPct val="100000"/>
                        </a:lnSpc>
                        <a:spcBef>
                          <a:spcPts val="1225"/>
                        </a:spcBef>
                        <a:tabLst>
                          <a:tab pos="5504815" algn="l"/>
                        </a:tabLst>
                      </a:pPr>
                      <a:r>
                        <a:rPr sz="1600" b="1" spc="35" dirty="0">
                          <a:solidFill>
                            <a:srgbClr val="FFFFFF"/>
                          </a:solidFill>
                          <a:latin typeface="Avenir Black"/>
                          <a:cs typeface="Avenir Black"/>
                        </a:rPr>
                        <a:t>Generalized	Provoked</a:t>
                      </a:r>
                      <a:endParaRPr sz="1600" dirty="0">
                        <a:latin typeface="Avenir Black"/>
                        <a:cs typeface="Avenir Black"/>
                      </a:endParaRPr>
                    </a:p>
                    <a:p>
                      <a:pPr marL="1390015">
                        <a:lnSpc>
                          <a:spcPct val="100000"/>
                        </a:lnSpc>
                        <a:spcBef>
                          <a:spcPts val="480"/>
                        </a:spcBef>
                        <a:tabLst>
                          <a:tab pos="5242560" algn="l"/>
                        </a:tabLst>
                      </a:pPr>
                      <a:r>
                        <a:rPr sz="1600" b="1" spc="30" dirty="0">
                          <a:solidFill>
                            <a:srgbClr val="FFFFFF"/>
                          </a:solidFill>
                          <a:latin typeface="Avenir Black"/>
                          <a:cs typeface="Avenir Black"/>
                        </a:rPr>
                        <a:t>Vulvodynia	Vestibulodynia</a:t>
                      </a:r>
                      <a:endParaRPr sz="1600" dirty="0">
                        <a:latin typeface="Avenir Black"/>
                        <a:cs typeface="Avenir Black"/>
                      </a:endParaRPr>
                    </a:p>
                  </a:txBody>
                  <a:tcPr marL="0" marR="0" marT="0" marB="0">
                    <a:lnL w="12700">
                      <a:solidFill>
                        <a:srgbClr val="045899"/>
                      </a:solidFill>
                      <a:prstDash val="solid"/>
                    </a:lnL>
                    <a:lnR w="12700">
                      <a:solidFill>
                        <a:srgbClr val="045899"/>
                      </a:solidFill>
                      <a:prstDash val="solid"/>
                    </a:lnR>
                    <a:lnB w="12700">
                      <a:solidFill>
                        <a:srgbClr val="045899"/>
                      </a:solidFill>
                      <a:prstDash val="solid"/>
                    </a:lnB>
                    <a:solidFill>
                      <a:srgbClr val="42888E"/>
                    </a:solidFill>
                  </a:tcPr>
                </a:tc>
                <a:tc hMerge="1">
                  <a:txBody>
                    <a:bodyPr/>
                    <a:lstStyle/>
                    <a:p>
                      <a:endParaRPr/>
                    </a:p>
                  </a:txBody>
                  <a:tcPr marL="0" marR="0" marT="0" marB="0"/>
                </a:tc>
                <a:extLst>
                  <a:ext uri="{0D108BD9-81ED-4DB2-BD59-A6C34878D82A}">
                    <a16:rowId xmlns:a16="http://schemas.microsoft.com/office/drawing/2014/main" val="10000"/>
                  </a:ext>
                </a:extLst>
              </a:tr>
              <a:tr h="2748771">
                <a:tc>
                  <a:txBody>
                    <a:bodyPr/>
                    <a:lstStyle/>
                    <a:p>
                      <a:pPr>
                        <a:lnSpc>
                          <a:spcPct val="100000"/>
                        </a:lnSpc>
                        <a:spcBef>
                          <a:spcPts val="45"/>
                        </a:spcBef>
                      </a:pPr>
                      <a:endParaRPr sz="2250" dirty="0">
                        <a:latin typeface="Times New Roman"/>
                        <a:cs typeface="Times New Roman"/>
                      </a:endParaRPr>
                    </a:p>
                    <a:p>
                      <a:pPr marL="433705" indent="-189230">
                        <a:lnSpc>
                          <a:spcPct val="100000"/>
                        </a:lnSpc>
                        <a:buChar char="•"/>
                        <a:tabLst>
                          <a:tab pos="434340" algn="l"/>
                        </a:tabLst>
                      </a:pPr>
                      <a:r>
                        <a:rPr sz="1800" spc="40" dirty="0">
                          <a:solidFill>
                            <a:srgbClr val="045899"/>
                          </a:solidFill>
                          <a:latin typeface="Avenir"/>
                          <a:cs typeface="Avenir"/>
                        </a:rPr>
                        <a:t>Hyperaesthesia </a:t>
                      </a:r>
                      <a:r>
                        <a:rPr sz="1800" spc="20" dirty="0">
                          <a:solidFill>
                            <a:srgbClr val="045899"/>
                          </a:solidFill>
                          <a:latin typeface="Avenir"/>
                          <a:cs typeface="Avenir"/>
                        </a:rPr>
                        <a:t>of </a:t>
                      </a:r>
                      <a:r>
                        <a:rPr sz="1800" spc="30" dirty="0">
                          <a:solidFill>
                            <a:srgbClr val="045899"/>
                          </a:solidFill>
                          <a:latin typeface="Avenir"/>
                          <a:cs typeface="Avenir"/>
                        </a:rPr>
                        <a:t>the</a:t>
                      </a:r>
                      <a:r>
                        <a:rPr sz="1800" spc="135" dirty="0">
                          <a:solidFill>
                            <a:srgbClr val="045899"/>
                          </a:solidFill>
                          <a:latin typeface="Avenir"/>
                          <a:cs typeface="Avenir"/>
                        </a:rPr>
                        <a:t> </a:t>
                      </a:r>
                      <a:r>
                        <a:rPr sz="1800" spc="45" dirty="0">
                          <a:solidFill>
                            <a:srgbClr val="045899"/>
                          </a:solidFill>
                          <a:latin typeface="Avenir"/>
                          <a:cs typeface="Avenir"/>
                        </a:rPr>
                        <a:t>vulva</a:t>
                      </a:r>
                      <a:endParaRPr sz="1800" dirty="0">
                        <a:latin typeface="Avenir"/>
                        <a:cs typeface="Avenir"/>
                      </a:endParaRPr>
                    </a:p>
                    <a:p>
                      <a:pPr marL="433705" indent="-189230">
                        <a:lnSpc>
                          <a:spcPct val="100000"/>
                        </a:lnSpc>
                        <a:spcBef>
                          <a:spcPts val="1290"/>
                        </a:spcBef>
                        <a:buChar char="•"/>
                        <a:tabLst>
                          <a:tab pos="434340" algn="l"/>
                        </a:tabLst>
                      </a:pPr>
                      <a:r>
                        <a:rPr sz="1800" spc="40" dirty="0">
                          <a:solidFill>
                            <a:srgbClr val="045899"/>
                          </a:solidFill>
                          <a:latin typeface="Avenir"/>
                          <a:cs typeface="Avenir"/>
                        </a:rPr>
                        <a:t>Dysesthetic</a:t>
                      </a:r>
                      <a:r>
                        <a:rPr sz="1800" spc="25" dirty="0">
                          <a:solidFill>
                            <a:srgbClr val="045899"/>
                          </a:solidFill>
                          <a:latin typeface="Avenir"/>
                          <a:cs typeface="Avenir"/>
                        </a:rPr>
                        <a:t> </a:t>
                      </a:r>
                      <a:r>
                        <a:rPr sz="1800" spc="35" dirty="0">
                          <a:solidFill>
                            <a:srgbClr val="045899"/>
                          </a:solidFill>
                          <a:latin typeface="Avenir"/>
                          <a:cs typeface="Avenir"/>
                        </a:rPr>
                        <a:t>Vulvodynia</a:t>
                      </a:r>
                      <a:endParaRPr sz="1800" dirty="0">
                        <a:latin typeface="Avenir"/>
                        <a:cs typeface="Avenir"/>
                      </a:endParaRPr>
                    </a:p>
                    <a:p>
                      <a:pPr marL="433705" indent="-189230">
                        <a:lnSpc>
                          <a:spcPct val="100000"/>
                        </a:lnSpc>
                        <a:spcBef>
                          <a:spcPts val="1290"/>
                        </a:spcBef>
                        <a:buChar char="•"/>
                        <a:tabLst>
                          <a:tab pos="434340" algn="l"/>
                        </a:tabLst>
                      </a:pPr>
                      <a:r>
                        <a:rPr sz="1800" spc="25" dirty="0">
                          <a:solidFill>
                            <a:srgbClr val="045899"/>
                          </a:solidFill>
                          <a:latin typeface="Avenir"/>
                          <a:cs typeface="Avenir"/>
                        </a:rPr>
                        <a:t>Vulvar</a:t>
                      </a:r>
                      <a:r>
                        <a:rPr sz="1800" spc="-10" dirty="0">
                          <a:solidFill>
                            <a:srgbClr val="045899"/>
                          </a:solidFill>
                          <a:latin typeface="Avenir"/>
                          <a:cs typeface="Avenir"/>
                        </a:rPr>
                        <a:t> </a:t>
                      </a:r>
                      <a:r>
                        <a:rPr sz="1800" spc="45" dirty="0">
                          <a:solidFill>
                            <a:srgbClr val="045899"/>
                          </a:solidFill>
                          <a:latin typeface="Avenir"/>
                          <a:cs typeface="Avenir"/>
                        </a:rPr>
                        <a:t>Dysesthesia</a:t>
                      </a:r>
                      <a:endParaRPr sz="1800" dirty="0">
                        <a:latin typeface="Avenir"/>
                        <a:cs typeface="Avenir"/>
                      </a:endParaRPr>
                    </a:p>
                    <a:p>
                      <a:pPr marL="433705" indent="-189230">
                        <a:lnSpc>
                          <a:spcPct val="100000"/>
                        </a:lnSpc>
                        <a:spcBef>
                          <a:spcPts val="1290"/>
                        </a:spcBef>
                        <a:buChar char="•"/>
                        <a:tabLst>
                          <a:tab pos="434340" algn="l"/>
                        </a:tabLst>
                      </a:pPr>
                      <a:r>
                        <a:rPr sz="1800" spc="40" dirty="0">
                          <a:solidFill>
                            <a:srgbClr val="045899"/>
                          </a:solidFill>
                          <a:latin typeface="Avenir"/>
                          <a:cs typeface="Avenir"/>
                        </a:rPr>
                        <a:t>Essential</a:t>
                      </a:r>
                      <a:r>
                        <a:rPr sz="1800" spc="15" dirty="0">
                          <a:solidFill>
                            <a:srgbClr val="045899"/>
                          </a:solidFill>
                          <a:latin typeface="Avenir"/>
                          <a:cs typeface="Avenir"/>
                        </a:rPr>
                        <a:t> </a:t>
                      </a:r>
                      <a:r>
                        <a:rPr sz="1800" spc="35" dirty="0">
                          <a:solidFill>
                            <a:srgbClr val="045899"/>
                          </a:solidFill>
                          <a:latin typeface="Avenir"/>
                          <a:cs typeface="Avenir"/>
                        </a:rPr>
                        <a:t>Vulvodynia</a:t>
                      </a:r>
                      <a:endParaRPr sz="1800" dirty="0">
                        <a:latin typeface="Avenir"/>
                        <a:cs typeface="Avenir"/>
                      </a:endParaRPr>
                    </a:p>
                  </a:txBody>
                  <a:tcPr marL="0" marR="0" marT="0" marB="0">
                    <a:lnL w="12700">
                      <a:solidFill>
                        <a:srgbClr val="045899"/>
                      </a:solidFill>
                      <a:prstDash val="solid"/>
                    </a:lnL>
                    <a:lnR w="12700">
                      <a:solidFill>
                        <a:srgbClr val="045899"/>
                      </a:solidFill>
                      <a:prstDash val="solid"/>
                    </a:lnR>
                    <a:lnT w="12700">
                      <a:solidFill>
                        <a:srgbClr val="045899"/>
                      </a:solidFill>
                      <a:prstDash val="solid"/>
                    </a:lnT>
                    <a:lnB w="12700">
                      <a:solidFill>
                        <a:srgbClr val="045899"/>
                      </a:solidFill>
                      <a:prstDash val="solid"/>
                    </a:lnB>
                    <a:solidFill>
                      <a:srgbClr val="FFFFFF"/>
                    </a:solidFill>
                  </a:tcPr>
                </a:tc>
                <a:tc>
                  <a:txBody>
                    <a:bodyPr/>
                    <a:lstStyle/>
                    <a:p>
                      <a:pPr>
                        <a:lnSpc>
                          <a:spcPct val="100000"/>
                        </a:lnSpc>
                        <a:spcBef>
                          <a:spcPts val="45"/>
                        </a:spcBef>
                      </a:pPr>
                      <a:endParaRPr sz="2250" dirty="0">
                        <a:latin typeface="Times New Roman"/>
                        <a:cs typeface="Times New Roman"/>
                      </a:endParaRPr>
                    </a:p>
                    <a:p>
                      <a:pPr marL="480059" indent="-203200">
                        <a:lnSpc>
                          <a:spcPct val="100000"/>
                        </a:lnSpc>
                        <a:buChar char="•"/>
                        <a:tabLst>
                          <a:tab pos="466725" algn="l"/>
                        </a:tabLst>
                      </a:pPr>
                      <a:r>
                        <a:rPr sz="1800" spc="25" dirty="0">
                          <a:solidFill>
                            <a:srgbClr val="045899"/>
                          </a:solidFill>
                          <a:latin typeface="Avenir"/>
                          <a:cs typeface="Avenir"/>
                        </a:rPr>
                        <a:t>Vulvar </a:t>
                      </a:r>
                      <a:r>
                        <a:rPr sz="1800" spc="30" dirty="0">
                          <a:solidFill>
                            <a:srgbClr val="045899"/>
                          </a:solidFill>
                          <a:latin typeface="Avenir"/>
                          <a:cs typeface="Avenir"/>
                        </a:rPr>
                        <a:t>Vestibulitis</a:t>
                      </a:r>
                      <a:r>
                        <a:rPr sz="1800" spc="95" dirty="0">
                          <a:solidFill>
                            <a:srgbClr val="045899"/>
                          </a:solidFill>
                          <a:latin typeface="Avenir"/>
                          <a:cs typeface="Avenir"/>
                        </a:rPr>
                        <a:t> </a:t>
                      </a:r>
                      <a:r>
                        <a:rPr sz="1800" spc="40" dirty="0">
                          <a:solidFill>
                            <a:srgbClr val="045899"/>
                          </a:solidFill>
                          <a:latin typeface="Avenir"/>
                          <a:cs typeface="Avenir"/>
                        </a:rPr>
                        <a:t>Syndrome</a:t>
                      </a:r>
                      <a:endParaRPr sz="1800" dirty="0">
                        <a:latin typeface="Avenir"/>
                        <a:cs typeface="Avenir"/>
                      </a:endParaRPr>
                    </a:p>
                    <a:p>
                      <a:pPr marL="466090" indent="-189230">
                        <a:lnSpc>
                          <a:spcPct val="100000"/>
                        </a:lnSpc>
                        <a:spcBef>
                          <a:spcPts val="1290"/>
                        </a:spcBef>
                        <a:buChar char="•"/>
                        <a:tabLst>
                          <a:tab pos="466725" algn="l"/>
                        </a:tabLst>
                      </a:pPr>
                      <a:r>
                        <a:rPr sz="1800" spc="30" dirty="0">
                          <a:solidFill>
                            <a:srgbClr val="045899"/>
                          </a:solidFill>
                          <a:latin typeface="Avenir"/>
                          <a:cs typeface="Avenir"/>
                        </a:rPr>
                        <a:t>Vestibular</a:t>
                      </a:r>
                      <a:r>
                        <a:rPr sz="1800" spc="-10" dirty="0">
                          <a:solidFill>
                            <a:srgbClr val="045899"/>
                          </a:solidFill>
                          <a:latin typeface="Avenir"/>
                          <a:cs typeface="Avenir"/>
                        </a:rPr>
                        <a:t> </a:t>
                      </a:r>
                      <a:r>
                        <a:rPr sz="1800" spc="45" dirty="0">
                          <a:solidFill>
                            <a:srgbClr val="045899"/>
                          </a:solidFill>
                          <a:latin typeface="Avenir"/>
                          <a:cs typeface="Avenir"/>
                        </a:rPr>
                        <a:t>Adenitis</a:t>
                      </a:r>
                      <a:endParaRPr sz="1800" dirty="0">
                        <a:latin typeface="Avenir"/>
                        <a:cs typeface="Avenir"/>
                      </a:endParaRPr>
                    </a:p>
                    <a:p>
                      <a:pPr marL="480059" marR="1043305" indent="-203200">
                        <a:lnSpc>
                          <a:spcPct val="138900"/>
                        </a:lnSpc>
                        <a:spcBef>
                          <a:spcPts val="450"/>
                        </a:spcBef>
                        <a:buChar char="•"/>
                        <a:tabLst>
                          <a:tab pos="466725" algn="l"/>
                        </a:tabLst>
                      </a:pPr>
                      <a:r>
                        <a:rPr sz="1800" spc="35" dirty="0">
                          <a:solidFill>
                            <a:srgbClr val="045899"/>
                          </a:solidFill>
                          <a:latin typeface="Avenir"/>
                          <a:cs typeface="Avenir"/>
                        </a:rPr>
                        <a:t>Minor </a:t>
                      </a:r>
                      <a:r>
                        <a:rPr sz="1800" spc="30" dirty="0">
                          <a:solidFill>
                            <a:srgbClr val="045899"/>
                          </a:solidFill>
                          <a:latin typeface="Avenir"/>
                          <a:cs typeface="Avenir"/>
                        </a:rPr>
                        <a:t>Vestibular </a:t>
                      </a:r>
                      <a:r>
                        <a:rPr sz="1800" spc="45" dirty="0">
                          <a:solidFill>
                            <a:srgbClr val="045899"/>
                          </a:solidFill>
                          <a:latin typeface="Avenir"/>
                          <a:cs typeface="Avenir"/>
                        </a:rPr>
                        <a:t>Gland  </a:t>
                      </a:r>
                      <a:r>
                        <a:rPr sz="1800" spc="40" dirty="0">
                          <a:solidFill>
                            <a:srgbClr val="045899"/>
                          </a:solidFill>
                          <a:latin typeface="Avenir"/>
                          <a:cs typeface="Avenir"/>
                        </a:rPr>
                        <a:t>Syndrome</a:t>
                      </a:r>
                      <a:endParaRPr sz="1800" dirty="0">
                        <a:latin typeface="Avenir"/>
                        <a:cs typeface="Avenir"/>
                      </a:endParaRPr>
                    </a:p>
                    <a:p>
                      <a:pPr marL="466090" indent="-189230">
                        <a:lnSpc>
                          <a:spcPct val="100000"/>
                        </a:lnSpc>
                        <a:spcBef>
                          <a:spcPts val="1290"/>
                        </a:spcBef>
                        <a:buChar char="•"/>
                        <a:tabLst>
                          <a:tab pos="466725" algn="l"/>
                        </a:tabLst>
                      </a:pPr>
                      <a:r>
                        <a:rPr sz="1800" spc="40" dirty="0">
                          <a:solidFill>
                            <a:srgbClr val="045899"/>
                          </a:solidFill>
                          <a:latin typeface="Avenir"/>
                          <a:cs typeface="Avenir"/>
                        </a:rPr>
                        <a:t>Localized </a:t>
                      </a:r>
                      <a:r>
                        <a:rPr sz="1800" spc="35" dirty="0">
                          <a:solidFill>
                            <a:srgbClr val="045899"/>
                          </a:solidFill>
                          <a:latin typeface="Avenir"/>
                          <a:cs typeface="Avenir"/>
                        </a:rPr>
                        <a:t>Provoked</a:t>
                      </a:r>
                      <a:r>
                        <a:rPr sz="1800" spc="65" dirty="0">
                          <a:solidFill>
                            <a:srgbClr val="045899"/>
                          </a:solidFill>
                          <a:latin typeface="Avenir"/>
                          <a:cs typeface="Avenir"/>
                        </a:rPr>
                        <a:t> </a:t>
                      </a:r>
                      <a:r>
                        <a:rPr sz="1800" spc="35" dirty="0">
                          <a:solidFill>
                            <a:srgbClr val="045899"/>
                          </a:solidFill>
                          <a:latin typeface="Avenir"/>
                          <a:cs typeface="Avenir"/>
                        </a:rPr>
                        <a:t>Vulvodynia</a:t>
                      </a:r>
                      <a:endParaRPr sz="1800" dirty="0">
                        <a:latin typeface="Avenir"/>
                        <a:cs typeface="Avenir"/>
                      </a:endParaRPr>
                    </a:p>
                  </a:txBody>
                  <a:tcPr marL="0" marR="0" marT="0" marB="0">
                    <a:lnL w="12700">
                      <a:solidFill>
                        <a:srgbClr val="045899"/>
                      </a:solidFill>
                      <a:prstDash val="solid"/>
                    </a:lnL>
                    <a:lnR w="12700">
                      <a:solidFill>
                        <a:srgbClr val="045899"/>
                      </a:solidFill>
                      <a:prstDash val="solid"/>
                    </a:lnR>
                    <a:lnT w="12700">
                      <a:solidFill>
                        <a:srgbClr val="045899"/>
                      </a:solidFill>
                      <a:prstDash val="solid"/>
                    </a:lnT>
                    <a:lnB w="12700">
                      <a:solidFill>
                        <a:srgbClr val="045899"/>
                      </a:solidFill>
                      <a:prstDash val="solid"/>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264408"/>
            <a:ext cx="10058400" cy="4508500"/>
          </a:xfrm>
          <a:custGeom>
            <a:avLst/>
            <a:gdLst/>
            <a:ahLst/>
            <a:cxnLst/>
            <a:rect l="l" t="t" r="r" b="b"/>
            <a:pathLst>
              <a:path w="10058400" h="4508500">
                <a:moveTo>
                  <a:pt x="0" y="4507992"/>
                </a:moveTo>
                <a:lnTo>
                  <a:pt x="10058400" y="4507992"/>
                </a:lnTo>
                <a:lnTo>
                  <a:pt x="10058400" y="0"/>
                </a:lnTo>
                <a:lnTo>
                  <a:pt x="0" y="0"/>
                </a:lnTo>
                <a:lnTo>
                  <a:pt x="0" y="4507992"/>
                </a:lnTo>
                <a:close/>
              </a:path>
            </a:pathLst>
          </a:custGeom>
          <a:solidFill>
            <a:srgbClr val="FFFFFF"/>
          </a:solidFill>
        </p:spPr>
        <p:txBody>
          <a:bodyPr wrap="square" lIns="0" tIns="0" rIns="0" bIns="0" rtlCol="0"/>
          <a:lstStyle/>
          <a:p>
            <a:endParaRPr dirty="0"/>
          </a:p>
        </p:txBody>
      </p:sp>
      <p:sp>
        <p:nvSpPr>
          <p:cNvPr id="3" name="object 3"/>
          <p:cNvSpPr/>
          <p:nvPr/>
        </p:nvSpPr>
        <p:spPr>
          <a:xfrm>
            <a:off x="0" y="2668016"/>
            <a:ext cx="10058400" cy="621791"/>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382866" y="3810000"/>
            <a:ext cx="9300845" cy="1130935"/>
          </a:xfrm>
          <a:prstGeom prst="rect">
            <a:avLst/>
          </a:prstGeom>
        </p:spPr>
        <p:txBody>
          <a:bodyPr vert="horz" wrap="square" lIns="0" tIns="0" rIns="0" bIns="0" rtlCol="0">
            <a:spAutoFit/>
          </a:bodyPr>
          <a:lstStyle/>
          <a:p>
            <a:pPr algn="ctr">
              <a:lnSpc>
                <a:spcPct val="100000"/>
              </a:lnSpc>
            </a:pPr>
            <a:r>
              <a:rPr sz="2400" spc="50" dirty="0">
                <a:solidFill>
                  <a:srgbClr val="045899"/>
                </a:solidFill>
                <a:latin typeface="Avenir-Roman"/>
                <a:cs typeface="Avenir-Roman"/>
              </a:rPr>
              <a:t>Potential Factors Associated </a:t>
            </a:r>
            <a:r>
              <a:rPr sz="2400" spc="45" dirty="0">
                <a:solidFill>
                  <a:srgbClr val="045899"/>
                </a:solidFill>
                <a:latin typeface="Avenir-Roman"/>
                <a:cs typeface="Avenir-Roman"/>
              </a:rPr>
              <a:t>with Vulvodynia </a:t>
            </a:r>
            <a:r>
              <a:rPr sz="1800" dirty="0">
                <a:solidFill>
                  <a:srgbClr val="045899"/>
                </a:solidFill>
                <a:latin typeface="Avenir-Roman"/>
                <a:cs typeface="Avenir-Roman"/>
              </a:rPr>
              <a:t>•  </a:t>
            </a:r>
            <a:r>
              <a:rPr sz="2400" spc="45" dirty="0">
                <a:solidFill>
                  <a:srgbClr val="045899"/>
                </a:solidFill>
                <a:latin typeface="Avenir-Roman"/>
                <a:cs typeface="Avenir-Roman"/>
              </a:rPr>
              <a:t>Pain</a:t>
            </a:r>
            <a:r>
              <a:rPr sz="2400" spc="235" dirty="0">
                <a:solidFill>
                  <a:srgbClr val="045899"/>
                </a:solidFill>
                <a:latin typeface="Avenir-Roman"/>
                <a:cs typeface="Avenir-Roman"/>
              </a:rPr>
              <a:t> </a:t>
            </a:r>
            <a:r>
              <a:rPr sz="2400" spc="40" dirty="0">
                <a:solidFill>
                  <a:srgbClr val="045899"/>
                </a:solidFill>
                <a:latin typeface="Avenir-Roman"/>
                <a:cs typeface="Avenir-Roman"/>
              </a:rPr>
              <a:t>Transmission</a:t>
            </a:r>
            <a:endParaRPr sz="2400" dirty="0">
              <a:latin typeface="Avenir-Roman"/>
              <a:cs typeface="Avenir-Roman"/>
            </a:endParaRPr>
          </a:p>
          <a:p>
            <a:pPr>
              <a:lnSpc>
                <a:spcPct val="100000"/>
              </a:lnSpc>
              <a:spcBef>
                <a:spcPts val="5"/>
              </a:spcBef>
            </a:pPr>
            <a:endParaRPr sz="2500" dirty="0">
              <a:latin typeface="Times New Roman"/>
              <a:cs typeface="Times New Roman"/>
            </a:endParaRPr>
          </a:p>
          <a:p>
            <a:pPr algn="ctr">
              <a:lnSpc>
                <a:spcPct val="100000"/>
              </a:lnSpc>
            </a:pPr>
            <a:r>
              <a:rPr sz="2400" spc="50" dirty="0">
                <a:solidFill>
                  <a:srgbClr val="045899"/>
                </a:solidFill>
                <a:latin typeface="Avenir-Roman"/>
                <a:cs typeface="Avenir-Roman"/>
              </a:rPr>
              <a:t>Neuroproliferation </a:t>
            </a:r>
            <a:r>
              <a:rPr sz="1800" dirty="0">
                <a:solidFill>
                  <a:srgbClr val="045899"/>
                </a:solidFill>
                <a:latin typeface="Avenir-Roman"/>
                <a:cs typeface="Avenir-Roman"/>
              </a:rPr>
              <a:t>• </a:t>
            </a:r>
            <a:r>
              <a:rPr sz="2400" spc="45" dirty="0">
                <a:solidFill>
                  <a:srgbClr val="045899"/>
                </a:solidFill>
                <a:latin typeface="Avenir-Roman"/>
                <a:cs typeface="Avenir-Roman"/>
              </a:rPr>
              <a:t>Mast</a:t>
            </a:r>
            <a:r>
              <a:rPr sz="2400" spc="380" dirty="0">
                <a:solidFill>
                  <a:srgbClr val="045899"/>
                </a:solidFill>
                <a:latin typeface="Avenir-Roman"/>
                <a:cs typeface="Avenir-Roman"/>
              </a:rPr>
              <a:t> </a:t>
            </a:r>
            <a:r>
              <a:rPr sz="2400" spc="60" dirty="0">
                <a:solidFill>
                  <a:srgbClr val="045899"/>
                </a:solidFill>
                <a:latin typeface="Avenir-Roman"/>
                <a:cs typeface="Avenir-Roman"/>
              </a:rPr>
              <a:t>Cells</a:t>
            </a:r>
            <a:endParaRPr sz="2400" dirty="0">
              <a:latin typeface="Avenir-Roman"/>
              <a:cs typeface="Avenir-Roman"/>
            </a:endParaRPr>
          </a:p>
        </p:txBody>
      </p:sp>
      <p:sp>
        <p:nvSpPr>
          <p:cNvPr id="5" name="object 5"/>
          <p:cNvSpPr txBox="1">
            <a:spLocks noGrp="1"/>
          </p:cNvSpPr>
          <p:nvPr>
            <p:ph type="title"/>
          </p:nvPr>
        </p:nvSpPr>
        <p:spPr>
          <a:xfrm>
            <a:off x="2387301" y="2687717"/>
            <a:ext cx="5283835" cy="523220"/>
          </a:xfrm>
          <a:prstGeom prst="rect">
            <a:avLst/>
          </a:prstGeom>
        </p:spPr>
        <p:txBody>
          <a:bodyPr vert="horz" wrap="square" lIns="0" tIns="0" rIns="0" bIns="0" rtlCol="0">
            <a:spAutoFit/>
          </a:bodyPr>
          <a:lstStyle/>
          <a:p>
            <a:pPr marL="12700" algn="ctr">
              <a:lnSpc>
                <a:spcPct val="100000"/>
              </a:lnSpc>
            </a:pPr>
            <a:r>
              <a:rPr sz="3400" dirty="0">
                <a:solidFill>
                  <a:srgbClr val="FFFFFF"/>
                </a:solidFill>
              </a:rPr>
              <a:t>Pathophysiology</a:t>
            </a:r>
            <a:endParaRPr sz="3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45" dirty="0"/>
              <a:t>POTENTIAL </a:t>
            </a:r>
            <a:r>
              <a:rPr spc="25" dirty="0"/>
              <a:t>FACTORS ASSOCIATED </a:t>
            </a:r>
            <a:r>
              <a:rPr spc="40" dirty="0"/>
              <a:t>WITH</a:t>
            </a:r>
            <a:r>
              <a:rPr spc="395" dirty="0"/>
              <a:t> </a:t>
            </a:r>
            <a:r>
              <a:rPr spc="30" dirty="0"/>
              <a:t>VULVODYNIA</a:t>
            </a:r>
          </a:p>
        </p:txBody>
      </p:sp>
      <p:graphicFrame>
        <p:nvGraphicFramePr>
          <p:cNvPr id="3" name="object 3"/>
          <p:cNvGraphicFramePr>
            <a:graphicFrameLocks noGrp="1"/>
          </p:cNvGraphicFramePr>
          <p:nvPr>
            <p:extLst>
              <p:ext uri="{D42A27DB-BD31-4B8C-83A1-F6EECF244321}">
                <p14:modId xmlns:p14="http://schemas.microsoft.com/office/powerpoint/2010/main" val="1670469779"/>
              </p:ext>
            </p:extLst>
          </p:nvPr>
        </p:nvGraphicFramePr>
        <p:xfrm>
          <a:off x="646430" y="2340597"/>
          <a:ext cx="8747251" cy="4441203"/>
        </p:xfrm>
        <a:graphic>
          <a:graphicData uri="http://schemas.openxmlformats.org/drawingml/2006/table">
            <a:tbl>
              <a:tblPr firstRow="1" bandRow="1">
                <a:tableStyleId>{2D5ABB26-0587-4C30-8999-92F81FD0307C}</a:tableStyleId>
              </a:tblPr>
              <a:tblGrid>
                <a:gridCol w="6960752">
                  <a:extLst>
                    <a:ext uri="{9D8B030D-6E8A-4147-A177-3AD203B41FA5}">
                      <a16:colId xmlns:a16="http://schemas.microsoft.com/office/drawing/2014/main" val="20000"/>
                    </a:ext>
                  </a:extLst>
                </a:gridCol>
                <a:gridCol w="1786499">
                  <a:extLst>
                    <a:ext uri="{9D8B030D-6E8A-4147-A177-3AD203B41FA5}">
                      <a16:colId xmlns:a16="http://schemas.microsoft.com/office/drawing/2014/main" val="20001"/>
                    </a:ext>
                  </a:extLst>
                </a:gridCol>
              </a:tblGrid>
              <a:tr h="462176">
                <a:tc>
                  <a:txBody>
                    <a:bodyPr/>
                    <a:lstStyle/>
                    <a:p>
                      <a:pPr marL="227329">
                        <a:lnSpc>
                          <a:spcPts val="1400"/>
                        </a:lnSpc>
                      </a:pPr>
                      <a:r>
                        <a:rPr sz="1500" spc="30" dirty="0">
                          <a:solidFill>
                            <a:srgbClr val="045899"/>
                          </a:solidFill>
                          <a:latin typeface="Avenir"/>
                          <a:cs typeface="Avenir"/>
                        </a:rPr>
                        <a:t>Co-morbidities </a:t>
                      </a:r>
                      <a:r>
                        <a:rPr sz="1500" spc="20" dirty="0">
                          <a:solidFill>
                            <a:srgbClr val="045899"/>
                          </a:solidFill>
                          <a:latin typeface="Avenir"/>
                          <a:cs typeface="Avenir"/>
                        </a:rPr>
                        <a:t>and </a:t>
                      </a:r>
                      <a:r>
                        <a:rPr sz="1500" spc="25" dirty="0">
                          <a:solidFill>
                            <a:srgbClr val="045899"/>
                          </a:solidFill>
                          <a:latin typeface="Avenir"/>
                          <a:cs typeface="Avenir"/>
                        </a:rPr>
                        <a:t>other pain</a:t>
                      </a:r>
                      <a:r>
                        <a:rPr sz="1500" spc="204" dirty="0">
                          <a:solidFill>
                            <a:srgbClr val="045899"/>
                          </a:solidFill>
                          <a:latin typeface="Avenir"/>
                          <a:cs typeface="Avenir"/>
                        </a:rPr>
                        <a:t> </a:t>
                      </a:r>
                      <a:r>
                        <a:rPr sz="1500" spc="30" dirty="0">
                          <a:solidFill>
                            <a:srgbClr val="045899"/>
                          </a:solidFill>
                          <a:latin typeface="Avenir"/>
                          <a:cs typeface="Avenir"/>
                        </a:rPr>
                        <a:t>syndromes</a:t>
                      </a:r>
                      <a:r>
                        <a:rPr lang="en-US" sz="1500" spc="0" baseline="0" dirty="0">
                          <a:solidFill>
                            <a:schemeClr val="tx1"/>
                          </a:solidFill>
                          <a:latin typeface="Avenir"/>
                          <a:cs typeface="Avenir"/>
                        </a:rPr>
                        <a:t> </a:t>
                      </a:r>
                      <a:r>
                        <a:rPr sz="1500" spc="25" dirty="0">
                          <a:solidFill>
                            <a:srgbClr val="045899"/>
                          </a:solidFill>
                          <a:latin typeface="Avenir"/>
                          <a:cs typeface="Avenir"/>
                        </a:rPr>
                        <a:t>(eg, </a:t>
                      </a:r>
                      <a:r>
                        <a:rPr sz="1500" spc="30" dirty="0">
                          <a:solidFill>
                            <a:srgbClr val="045899"/>
                          </a:solidFill>
                          <a:latin typeface="Avenir"/>
                          <a:cs typeface="Avenir"/>
                        </a:rPr>
                        <a:t>painful bladder </a:t>
                      </a:r>
                      <a:r>
                        <a:rPr sz="1500" spc="25" dirty="0">
                          <a:solidFill>
                            <a:srgbClr val="045899"/>
                          </a:solidFill>
                          <a:latin typeface="Avenir"/>
                          <a:cs typeface="Avenir"/>
                        </a:rPr>
                        <a:t>syndrome, </a:t>
                      </a:r>
                      <a:r>
                        <a:rPr sz="1500" spc="30" dirty="0">
                          <a:solidFill>
                            <a:srgbClr val="045899"/>
                          </a:solidFill>
                          <a:latin typeface="Avenir"/>
                          <a:cs typeface="Avenir"/>
                        </a:rPr>
                        <a:t>fibromyalgia, irritable </a:t>
                      </a:r>
                      <a:r>
                        <a:rPr sz="1500" spc="35" dirty="0">
                          <a:solidFill>
                            <a:srgbClr val="045899"/>
                          </a:solidFill>
                          <a:latin typeface="Avenir"/>
                          <a:cs typeface="Avenir"/>
                        </a:rPr>
                        <a:t>bowel  </a:t>
                      </a:r>
                      <a:r>
                        <a:rPr sz="1500" spc="25" dirty="0">
                          <a:solidFill>
                            <a:srgbClr val="045899"/>
                          </a:solidFill>
                          <a:latin typeface="Avenir"/>
                          <a:cs typeface="Avenir"/>
                        </a:rPr>
                        <a:t>syndrome, </a:t>
                      </a:r>
                      <a:r>
                        <a:rPr sz="1500" spc="30" dirty="0">
                          <a:solidFill>
                            <a:srgbClr val="045899"/>
                          </a:solidFill>
                          <a:latin typeface="Avenir"/>
                          <a:cs typeface="Avenir"/>
                        </a:rPr>
                        <a:t>temporomandibular</a:t>
                      </a:r>
                      <a:r>
                        <a:rPr sz="1500" spc="95" dirty="0">
                          <a:solidFill>
                            <a:srgbClr val="045899"/>
                          </a:solidFill>
                          <a:latin typeface="Avenir"/>
                          <a:cs typeface="Avenir"/>
                        </a:rPr>
                        <a:t> </a:t>
                      </a:r>
                      <a:r>
                        <a:rPr sz="1500" spc="30" dirty="0">
                          <a:solidFill>
                            <a:srgbClr val="045899"/>
                          </a:solidFill>
                          <a:latin typeface="Avenir"/>
                          <a:cs typeface="Avenir"/>
                        </a:rPr>
                        <a:t>disorder)</a:t>
                      </a:r>
                      <a:endParaRPr sz="1500" dirty="0">
                        <a:latin typeface="Avenir"/>
                        <a:cs typeface="Avenir"/>
                      </a:endParaRPr>
                    </a:p>
                  </a:txBody>
                  <a:tcPr marL="0" marR="0" marT="0" marB="0">
                    <a:lnB w="12700">
                      <a:solidFill>
                        <a:srgbClr val="045899"/>
                      </a:solidFill>
                      <a:prstDash val="solid"/>
                    </a:lnB>
                    <a:solidFill>
                      <a:srgbClr val="FFFFFF"/>
                    </a:solidFill>
                  </a:tcPr>
                </a:tc>
                <a:tc>
                  <a:txBody>
                    <a:bodyPr/>
                    <a:lstStyle/>
                    <a:p>
                      <a:pPr>
                        <a:lnSpc>
                          <a:spcPct val="100000"/>
                        </a:lnSpc>
                        <a:spcBef>
                          <a:spcPts val="15"/>
                        </a:spcBef>
                      </a:pPr>
                      <a:endParaRPr sz="1200" dirty="0">
                        <a:latin typeface="Times New Roman"/>
                        <a:cs typeface="Times New Roman"/>
                      </a:endParaRPr>
                    </a:p>
                    <a:p>
                      <a:pPr marL="614680">
                        <a:lnSpc>
                          <a:spcPct val="100000"/>
                        </a:lnSpc>
                      </a:pPr>
                      <a:r>
                        <a:rPr sz="1500" spc="35" dirty="0">
                          <a:solidFill>
                            <a:srgbClr val="045899"/>
                          </a:solidFill>
                          <a:latin typeface="Avenir"/>
                          <a:cs typeface="Avenir"/>
                        </a:rPr>
                        <a:t>2a</a:t>
                      </a:r>
                      <a:endParaRPr sz="1500" dirty="0">
                        <a:latin typeface="Avenir"/>
                        <a:cs typeface="Avenir"/>
                      </a:endParaRPr>
                    </a:p>
                  </a:txBody>
                  <a:tcPr marL="0" marR="0" marT="0" marB="0">
                    <a:lnB w="12700">
                      <a:solidFill>
                        <a:srgbClr val="045899"/>
                      </a:solidFill>
                      <a:prstDash val="solid"/>
                    </a:lnB>
                    <a:solidFill>
                      <a:srgbClr val="FFFFFF"/>
                    </a:solidFill>
                  </a:tcPr>
                </a:tc>
                <a:extLst>
                  <a:ext uri="{0D108BD9-81ED-4DB2-BD59-A6C34878D82A}">
                    <a16:rowId xmlns:a16="http://schemas.microsoft.com/office/drawing/2014/main" val="10000"/>
                  </a:ext>
                </a:extLst>
              </a:tr>
              <a:tr h="441323">
                <a:tc>
                  <a:txBody>
                    <a:bodyPr/>
                    <a:lstStyle/>
                    <a:p>
                      <a:pPr marL="227329">
                        <a:lnSpc>
                          <a:spcPct val="100000"/>
                        </a:lnSpc>
                        <a:spcBef>
                          <a:spcPts val="1000"/>
                        </a:spcBef>
                      </a:pPr>
                      <a:r>
                        <a:rPr sz="1500" spc="35" dirty="0">
                          <a:solidFill>
                            <a:srgbClr val="045899"/>
                          </a:solidFill>
                          <a:latin typeface="Avenir"/>
                          <a:cs typeface="Avenir"/>
                        </a:rPr>
                        <a:t>Genetics</a:t>
                      </a:r>
                      <a:endParaRPr sz="1500" dirty="0">
                        <a:latin typeface="Avenir"/>
                        <a:cs typeface="Avenir"/>
                      </a:endParaRPr>
                    </a:p>
                  </a:txBody>
                  <a:tcPr marL="0" marR="0" marT="0" marB="0">
                    <a:lnT w="12700">
                      <a:solidFill>
                        <a:srgbClr val="045899"/>
                      </a:solidFill>
                      <a:prstDash val="solid"/>
                    </a:lnT>
                    <a:lnB w="12700">
                      <a:solidFill>
                        <a:srgbClr val="045899"/>
                      </a:solidFill>
                      <a:prstDash val="solid"/>
                    </a:lnB>
                    <a:solidFill>
                      <a:srgbClr val="FFFFFF"/>
                    </a:solidFill>
                  </a:tcPr>
                </a:tc>
                <a:tc>
                  <a:txBody>
                    <a:bodyPr/>
                    <a:lstStyle/>
                    <a:p>
                      <a:pPr marL="605790">
                        <a:lnSpc>
                          <a:spcPct val="100000"/>
                        </a:lnSpc>
                        <a:spcBef>
                          <a:spcPts val="1000"/>
                        </a:spcBef>
                      </a:pPr>
                      <a:r>
                        <a:rPr sz="1500" spc="35" dirty="0">
                          <a:solidFill>
                            <a:srgbClr val="045899"/>
                          </a:solidFill>
                          <a:latin typeface="Avenir"/>
                          <a:cs typeface="Avenir"/>
                        </a:rPr>
                        <a:t>2b</a:t>
                      </a:r>
                      <a:endParaRPr sz="1500" dirty="0">
                        <a:latin typeface="Avenir"/>
                        <a:cs typeface="Avenir"/>
                      </a:endParaRPr>
                    </a:p>
                  </a:txBody>
                  <a:tcPr marL="0" marR="0" marT="0" marB="0">
                    <a:lnT w="12700">
                      <a:solidFill>
                        <a:srgbClr val="045899"/>
                      </a:solidFill>
                      <a:prstDash val="solid"/>
                    </a:lnT>
                    <a:lnB w="12700">
                      <a:solidFill>
                        <a:srgbClr val="045899"/>
                      </a:solidFill>
                      <a:prstDash val="solid"/>
                    </a:lnB>
                    <a:solidFill>
                      <a:srgbClr val="FFFFFF"/>
                    </a:solidFill>
                  </a:tcPr>
                </a:tc>
                <a:extLst>
                  <a:ext uri="{0D108BD9-81ED-4DB2-BD59-A6C34878D82A}">
                    <a16:rowId xmlns:a16="http://schemas.microsoft.com/office/drawing/2014/main" val="10001"/>
                  </a:ext>
                </a:extLst>
              </a:tr>
              <a:tr h="423670">
                <a:tc>
                  <a:txBody>
                    <a:bodyPr/>
                    <a:lstStyle/>
                    <a:p>
                      <a:pPr marL="227329">
                        <a:lnSpc>
                          <a:spcPct val="100000"/>
                        </a:lnSpc>
                        <a:spcBef>
                          <a:spcPts val="925"/>
                        </a:spcBef>
                      </a:pPr>
                      <a:r>
                        <a:rPr sz="1500" spc="30" dirty="0">
                          <a:solidFill>
                            <a:srgbClr val="045899"/>
                          </a:solidFill>
                          <a:latin typeface="Avenir"/>
                          <a:cs typeface="Avenir"/>
                        </a:rPr>
                        <a:t>Hormonal factors </a:t>
                      </a:r>
                      <a:r>
                        <a:rPr sz="1500" spc="25" dirty="0">
                          <a:solidFill>
                            <a:srgbClr val="045899"/>
                          </a:solidFill>
                          <a:latin typeface="Avenir"/>
                          <a:cs typeface="Avenir"/>
                        </a:rPr>
                        <a:t>(eg, </a:t>
                      </a:r>
                      <a:r>
                        <a:rPr sz="1500" spc="30" dirty="0">
                          <a:solidFill>
                            <a:srgbClr val="045899"/>
                          </a:solidFill>
                          <a:latin typeface="Avenir"/>
                          <a:cs typeface="Avenir"/>
                        </a:rPr>
                        <a:t>pharmacologically</a:t>
                      </a:r>
                      <a:r>
                        <a:rPr sz="1500" spc="190" dirty="0">
                          <a:solidFill>
                            <a:srgbClr val="045899"/>
                          </a:solidFill>
                          <a:latin typeface="Avenir"/>
                          <a:cs typeface="Avenir"/>
                        </a:rPr>
                        <a:t> </a:t>
                      </a:r>
                      <a:r>
                        <a:rPr sz="1500" spc="35" dirty="0">
                          <a:solidFill>
                            <a:srgbClr val="045899"/>
                          </a:solidFill>
                          <a:latin typeface="Avenir"/>
                          <a:cs typeface="Avenir"/>
                        </a:rPr>
                        <a:t>induced)</a:t>
                      </a:r>
                      <a:endParaRPr sz="1500" dirty="0">
                        <a:latin typeface="Avenir"/>
                        <a:cs typeface="Avenir"/>
                      </a:endParaRPr>
                    </a:p>
                  </a:txBody>
                  <a:tcPr marL="0" marR="0" marT="0" marB="0">
                    <a:lnT w="12700">
                      <a:solidFill>
                        <a:srgbClr val="045899"/>
                      </a:solidFill>
                      <a:prstDash val="solid"/>
                    </a:lnT>
                    <a:lnB w="12700">
                      <a:solidFill>
                        <a:srgbClr val="045899"/>
                      </a:solidFill>
                      <a:prstDash val="solid"/>
                    </a:lnB>
                    <a:solidFill>
                      <a:srgbClr val="FFFFFF"/>
                    </a:solidFill>
                  </a:tcPr>
                </a:tc>
                <a:tc>
                  <a:txBody>
                    <a:bodyPr/>
                    <a:lstStyle/>
                    <a:p>
                      <a:pPr marL="605790">
                        <a:lnSpc>
                          <a:spcPct val="100000"/>
                        </a:lnSpc>
                        <a:spcBef>
                          <a:spcPts val="925"/>
                        </a:spcBef>
                      </a:pPr>
                      <a:r>
                        <a:rPr sz="1500" spc="35" dirty="0">
                          <a:solidFill>
                            <a:srgbClr val="045899"/>
                          </a:solidFill>
                          <a:latin typeface="Avenir"/>
                          <a:cs typeface="Avenir"/>
                        </a:rPr>
                        <a:t>2b</a:t>
                      </a:r>
                      <a:endParaRPr sz="1500" dirty="0">
                        <a:latin typeface="Avenir"/>
                        <a:cs typeface="Avenir"/>
                      </a:endParaRPr>
                    </a:p>
                  </a:txBody>
                  <a:tcPr marL="0" marR="0" marT="0" marB="0">
                    <a:lnT w="12700">
                      <a:solidFill>
                        <a:srgbClr val="045899"/>
                      </a:solidFill>
                      <a:prstDash val="solid"/>
                    </a:lnT>
                    <a:lnB w="12700">
                      <a:solidFill>
                        <a:srgbClr val="045899"/>
                      </a:solidFill>
                      <a:prstDash val="solid"/>
                    </a:lnB>
                    <a:solidFill>
                      <a:srgbClr val="FFFFFF"/>
                    </a:solidFill>
                  </a:tcPr>
                </a:tc>
                <a:extLst>
                  <a:ext uri="{0D108BD9-81ED-4DB2-BD59-A6C34878D82A}">
                    <a16:rowId xmlns:a16="http://schemas.microsoft.com/office/drawing/2014/main" val="10002"/>
                  </a:ext>
                </a:extLst>
              </a:tr>
              <a:tr h="406017">
                <a:tc>
                  <a:txBody>
                    <a:bodyPr/>
                    <a:lstStyle/>
                    <a:p>
                      <a:pPr marL="227329">
                        <a:lnSpc>
                          <a:spcPct val="100000"/>
                        </a:lnSpc>
                        <a:spcBef>
                          <a:spcPts val="855"/>
                        </a:spcBef>
                      </a:pPr>
                      <a:r>
                        <a:rPr sz="1500" spc="35" dirty="0">
                          <a:solidFill>
                            <a:srgbClr val="045899"/>
                          </a:solidFill>
                          <a:latin typeface="Avenir"/>
                          <a:cs typeface="Avenir"/>
                        </a:rPr>
                        <a:t>Inflammation</a:t>
                      </a:r>
                      <a:endParaRPr sz="1500" dirty="0">
                        <a:latin typeface="Avenir"/>
                        <a:cs typeface="Avenir"/>
                      </a:endParaRPr>
                    </a:p>
                  </a:txBody>
                  <a:tcPr marL="0" marR="0" marT="0" marB="0">
                    <a:lnT w="12700">
                      <a:solidFill>
                        <a:srgbClr val="045899"/>
                      </a:solidFill>
                      <a:prstDash val="solid"/>
                    </a:lnT>
                    <a:lnB w="12700">
                      <a:solidFill>
                        <a:srgbClr val="045899"/>
                      </a:solidFill>
                      <a:prstDash val="solid"/>
                    </a:lnB>
                    <a:solidFill>
                      <a:srgbClr val="FFFFFF"/>
                    </a:solidFill>
                  </a:tcPr>
                </a:tc>
                <a:tc>
                  <a:txBody>
                    <a:bodyPr/>
                    <a:lstStyle/>
                    <a:p>
                      <a:pPr marL="605790">
                        <a:lnSpc>
                          <a:spcPct val="100000"/>
                        </a:lnSpc>
                        <a:spcBef>
                          <a:spcPts val="855"/>
                        </a:spcBef>
                      </a:pPr>
                      <a:r>
                        <a:rPr sz="1500" spc="35" dirty="0">
                          <a:solidFill>
                            <a:srgbClr val="045899"/>
                          </a:solidFill>
                          <a:latin typeface="Avenir"/>
                          <a:cs typeface="Avenir"/>
                        </a:rPr>
                        <a:t>2b</a:t>
                      </a:r>
                      <a:endParaRPr sz="1500" dirty="0">
                        <a:latin typeface="Avenir"/>
                        <a:cs typeface="Avenir"/>
                      </a:endParaRPr>
                    </a:p>
                  </a:txBody>
                  <a:tcPr marL="0" marR="0" marT="0" marB="0">
                    <a:lnT w="12700">
                      <a:solidFill>
                        <a:srgbClr val="045899"/>
                      </a:solidFill>
                      <a:prstDash val="solid"/>
                    </a:lnT>
                    <a:lnB w="12700">
                      <a:solidFill>
                        <a:srgbClr val="045899"/>
                      </a:solidFill>
                      <a:prstDash val="solid"/>
                    </a:lnB>
                    <a:solidFill>
                      <a:srgbClr val="FFFFFF"/>
                    </a:solidFill>
                  </a:tcPr>
                </a:tc>
                <a:extLst>
                  <a:ext uri="{0D108BD9-81ED-4DB2-BD59-A6C34878D82A}">
                    <a16:rowId xmlns:a16="http://schemas.microsoft.com/office/drawing/2014/main" val="10003"/>
                  </a:ext>
                </a:extLst>
              </a:tr>
              <a:tr h="653158">
                <a:tc>
                  <a:txBody>
                    <a:bodyPr/>
                    <a:lstStyle/>
                    <a:p>
                      <a:pPr marL="227329" marR="1325880">
                        <a:lnSpc>
                          <a:spcPct val="100000"/>
                        </a:lnSpc>
                        <a:spcBef>
                          <a:spcPts val="965"/>
                        </a:spcBef>
                      </a:pPr>
                      <a:r>
                        <a:rPr sz="1500" spc="30" dirty="0">
                          <a:solidFill>
                            <a:srgbClr val="045899"/>
                          </a:solidFill>
                          <a:latin typeface="Avenir"/>
                          <a:cs typeface="Avenir"/>
                        </a:rPr>
                        <a:t>Musculoskeletal </a:t>
                      </a:r>
                      <a:r>
                        <a:rPr sz="1500" spc="25" dirty="0">
                          <a:solidFill>
                            <a:srgbClr val="045899"/>
                          </a:solidFill>
                          <a:latin typeface="Avenir"/>
                          <a:cs typeface="Avenir"/>
                        </a:rPr>
                        <a:t>(eg</a:t>
                      </a:r>
                      <a:r>
                        <a:rPr lang="en-US" sz="1500" spc="25" dirty="0">
                          <a:solidFill>
                            <a:srgbClr val="045899"/>
                          </a:solidFill>
                          <a:latin typeface="Avenir"/>
                          <a:cs typeface="Avenir"/>
                        </a:rPr>
                        <a:t>,</a:t>
                      </a:r>
                      <a:r>
                        <a:rPr sz="1500" spc="25" dirty="0">
                          <a:solidFill>
                            <a:srgbClr val="045899"/>
                          </a:solidFill>
                          <a:latin typeface="Avenir"/>
                          <a:cs typeface="Avenir"/>
                        </a:rPr>
                        <a:t> pelvic muscle </a:t>
                      </a:r>
                      <a:r>
                        <a:rPr sz="1500" spc="20" dirty="0">
                          <a:solidFill>
                            <a:srgbClr val="045899"/>
                          </a:solidFill>
                          <a:latin typeface="Avenir"/>
                          <a:cs typeface="Avenir"/>
                        </a:rPr>
                        <a:t>overactivity, </a:t>
                      </a:r>
                      <a:r>
                        <a:rPr sz="1500" spc="35" dirty="0">
                          <a:solidFill>
                            <a:srgbClr val="045899"/>
                          </a:solidFill>
                          <a:latin typeface="Avenir"/>
                          <a:cs typeface="Avenir"/>
                        </a:rPr>
                        <a:t>myofascial,  biomechanical)</a:t>
                      </a:r>
                      <a:endParaRPr sz="1500" dirty="0">
                        <a:latin typeface="Avenir"/>
                        <a:cs typeface="Avenir"/>
                      </a:endParaRPr>
                    </a:p>
                  </a:txBody>
                  <a:tcPr marL="0" marR="0" marT="0" marB="0">
                    <a:lnT w="12700">
                      <a:solidFill>
                        <a:srgbClr val="045899"/>
                      </a:solidFill>
                      <a:prstDash val="solid"/>
                    </a:lnT>
                    <a:lnB w="12700">
                      <a:solidFill>
                        <a:srgbClr val="045899"/>
                      </a:solidFill>
                      <a:prstDash val="solid"/>
                    </a:lnB>
                    <a:solidFill>
                      <a:srgbClr val="FFFFFF"/>
                    </a:solidFill>
                  </a:tcPr>
                </a:tc>
                <a:tc>
                  <a:txBody>
                    <a:bodyPr/>
                    <a:lstStyle/>
                    <a:p>
                      <a:pPr>
                        <a:lnSpc>
                          <a:spcPct val="100000"/>
                        </a:lnSpc>
                        <a:spcBef>
                          <a:spcPts val="20"/>
                        </a:spcBef>
                      </a:pPr>
                      <a:endParaRPr sz="1600" dirty="0">
                        <a:latin typeface="Times New Roman"/>
                        <a:cs typeface="Times New Roman"/>
                      </a:endParaRPr>
                    </a:p>
                    <a:p>
                      <a:pPr marL="605790">
                        <a:lnSpc>
                          <a:spcPct val="100000"/>
                        </a:lnSpc>
                        <a:spcBef>
                          <a:spcPts val="5"/>
                        </a:spcBef>
                      </a:pPr>
                      <a:r>
                        <a:rPr sz="1500" spc="35" dirty="0">
                          <a:solidFill>
                            <a:srgbClr val="045899"/>
                          </a:solidFill>
                          <a:latin typeface="Avenir"/>
                          <a:cs typeface="Avenir"/>
                        </a:rPr>
                        <a:t>2b</a:t>
                      </a:r>
                      <a:endParaRPr sz="1500" dirty="0">
                        <a:latin typeface="Avenir"/>
                        <a:cs typeface="Avenir"/>
                      </a:endParaRPr>
                    </a:p>
                  </a:txBody>
                  <a:tcPr marL="0" marR="0" marT="0" marB="0">
                    <a:lnT w="12700">
                      <a:solidFill>
                        <a:srgbClr val="045899"/>
                      </a:solidFill>
                      <a:prstDash val="solid"/>
                    </a:lnT>
                    <a:lnB w="12700">
                      <a:solidFill>
                        <a:srgbClr val="045899"/>
                      </a:solidFill>
                      <a:prstDash val="solid"/>
                    </a:lnB>
                    <a:solidFill>
                      <a:srgbClr val="FFFFFF"/>
                    </a:solidFill>
                  </a:tcPr>
                </a:tc>
                <a:extLst>
                  <a:ext uri="{0D108BD9-81ED-4DB2-BD59-A6C34878D82A}">
                    <a16:rowId xmlns:a16="http://schemas.microsoft.com/office/drawing/2014/main" val="10004"/>
                  </a:ext>
                </a:extLst>
              </a:tr>
              <a:tr h="489867">
                <a:tc>
                  <a:txBody>
                    <a:bodyPr/>
                    <a:lstStyle/>
                    <a:p>
                      <a:pPr marL="227329">
                        <a:lnSpc>
                          <a:spcPct val="100000"/>
                        </a:lnSpc>
                        <a:spcBef>
                          <a:spcPts val="1195"/>
                        </a:spcBef>
                      </a:pPr>
                      <a:r>
                        <a:rPr sz="1500" spc="25" dirty="0">
                          <a:solidFill>
                            <a:srgbClr val="045899"/>
                          </a:solidFill>
                          <a:latin typeface="Avenir"/>
                          <a:cs typeface="Avenir"/>
                        </a:rPr>
                        <a:t>Neurologic </a:t>
                      </a:r>
                      <a:r>
                        <a:rPr sz="1500" spc="30" dirty="0">
                          <a:solidFill>
                            <a:srgbClr val="045899"/>
                          </a:solidFill>
                          <a:latin typeface="Avenir"/>
                          <a:cs typeface="Avenir"/>
                        </a:rPr>
                        <a:t>mechanisms: </a:t>
                      </a:r>
                      <a:r>
                        <a:rPr lang="en-US" sz="1500" spc="30" dirty="0">
                          <a:solidFill>
                            <a:srgbClr val="045899"/>
                          </a:solidFill>
                          <a:latin typeface="Avenir"/>
                          <a:cs typeface="Avenir"/>
                        </a:rPr>
                        <a:t>c</a:t>
                      </a:r>
                      <a:r>
                        <a:rPr sz="1500" spc="30" dirty="0">
                          <a:solidFill>
                            <a:srgbClr val="045899"/>
                          </a:solidFill>
                          <a:latin typeface="Avenir"/>
                          <a:cs typeface="Avenir"/>
                        </a:rPr>
                        <a:t>entral (spine, </a:t>
                      </a:r>
                      <a:r>
                        <a:rPr sz="1500" spc="25" dirty="0">
                          <a:solidFill>
                            <a:srgbClr val="045899"/>
                          </a:solidFill>
                          <a:latin typeface="Avenir"/>
                          <a:cs typeface="Avenir"/>
                        </a:rPr>
                        <a:t>brain) </a:t>
                      </a:r>
                      <a:r>
                        <a:rPr sz="1500" spc="20" dirty="0">
                          <a:solidFill>
                            <a:srgbClr val="045899"/>
                          </a:solidFill>
                          <a:latin typeface="Avenir"/>
                          <a:cs typeface="Avenir"/>
                        </a:rPr>
                        <a:t>and</a:t>
                      </a:r>
                      <a:r>
                        <a:rPr sz="1500" spc="300" dirty="0">
                          <a:solidFill>
                            <a:srgbClr val="045899"/>
                          </a:solidFill>
                          <a:latin typeface="Avenir"/>
                          <a:cs typeface="Avenir"/>
                        </a:rPr>
                        <a:t> </a:t>
                      </a:r>
                      <a:r>
                        <a:rPr sz="1500" spc="35" dirty="0">
                          <a:solidFill>
                            <a:srgbClr val="045899"/>
                          </a:solidFill>
                          <a:latin typeface="Avenir"/>
                          <a:cs typeface="Avenir"/>
                        </a:rPr>
                        <a:t>peripheral</a:t>
                      </a:r>
                      <a:endParaRPr sz="1500" dirty="0">
                        <a:latin typeface="Avenir"/>
                        <a:cs typeface="Avenir"/>
                      </a:endParaRPr>
                    </a:p>
                  </a:txBody>
                  <a:tcPr marL="0" marR="0" marT="0" marB="0">
                    <a:lnT w="12700">
                      <a:solidFill>
                        <a:srgbClr val="045899"/>
                      </a:solidFill>
                      <a:prstDash val="solid"/>
                    </a:lnT>
                    <a:lnB w="12700">
                      <a:solidFill>
                        <a:srgbClr val="045899"/>
                      </a:solidFill>
                      <a:prstDash val="solid"/>
                    </a:lnB>
                    <a:solidFill>
                      <a:srgbClr val="FFFFFF"/>
                    </a:solidFill>
                  </a:tcPr>
                </a:tc>
                <a:tc>
                  <a:txBody>
                    <a:bodyPr/>
                    <a:lstStyle/>
                    <a:p>
                      <a:pPr marL="605790">
                        <a:lnSpc>
                          <a:spcPct val="100000"/>
                        </a:lnSpc>
                        <a:spcBef>
                          <a:spcPts val="1195"/>
                        </a:spcBef>
                      </a:pPr>
                      <a:r>
                        <a:rPr sz="1500" spc="35" dirty="0">
                          <a:solidFill>
                            <a:srgbClr val="045899"/>
                          </a:solidFill>
                          <a:latin typeface="Avenir"/>
                          <a:cs typeface="Avenir"/>
                        </a:rPr>
                        <a:t>2b</a:t>
                      </a:r>
                      <a:endParaRPr sz="1500" dirty="0">
                        <a:latin typeface="Avenir"/>
                        <a:cs typeface="Avenir"/>
                      </a:endParaRPr>
                    </a:p>
                  </a:txBody>
                  <a:tcPr marL="0" marR="0" marT="0" marB="0">
                    <a:lnT w="12700">
                      <a:solidFill>
                        <a:srgbClr val="045899"/>
                      </a:solidFill>
                      <a:prstDash val="solid"/>
                    </a:lnT>
                    <a:lnB w="12700">
                      <a:solidFill>
                        <a:srgbClr val="045899"/>
                      </a:solidFill>
                      <a:prstDash val="solid"/>
                    </a:lnB>
                    <a:solidFill>
                      <a:srgbClr val="FFFFFF"/>
                    </a:solidFill>
                  </a:tcPr>
                </a:tc>
                <a:extLst>
                  <a:ext uri="{0D108BD9-81ED-4DB2-BD59-A6C34878D82A}">
                    <a16:rowId xmlns:a16="http://schemas.microsoft.com/office/drawing/2014/main" val="10005"/>
                  </a:ext>
                </a:extLst>
              </a:tr>
              <a:tr h="441323">
                <a:tc>
                  <a:txBody>
                    <a:bodyPr/>
                    <a:lstStyle/>
                    <a:p>
                      <a:pPr marL="227329">
                        <a:lnSpc>
                          <a:spcPct val="100000"/>
                        </a:lnSpc>
                        <a:spcBef>
                          <a:spcPts val="1000"/>
                        </a:spcBef>
                      </a:pPr>
                      <a:r>
                        <a:rPr sz="1500" spc="30" dirty="0">
                          <a:solidFill>
                            <a:srgbClr val="045899"/>
                          </a:solidFill>
                          <a:latin typeface="Avenir"/>
                          <a:cs typeface="Avenir"/>
                        </a:rPr>
                        <a:t>Neuroproliferation</a:t>
                      </a:r>
                      <a:endParaRPr sz="1500" dirty="0">
                        <a:latin typeface="Avenir"/>
                        <a:cs typeface="Avenir"/>
                      </a:endParaRPr>
                    </a:p>
                  </a:txBody>
                  <a:tcPr marL="0" marR="0" marT="0" marB="0">
                    <a:lnT w="12700">
                      <a:solidFill>
                        <a:srgbClr val="045899"/>
                      </a:solidFill>
                      <a:prstDash val="solid"/>
                    </a:lnT>
                    <a:lnB w="12700">
                      <a:solidFill>
                        <a:srgbClr val="045899"/>
                      </a:solidFill>
                      <a:prstDash val="solid"/>
                    </a:lnB>
                    <a:solidFill>
                      <a:srgbClr val="FFFFFF"/>
                    </a:solidFill>
                  </a:tcPr>
                </a:tc>
                <a:tc>
                  <a:txBody>
                    <a:bodyPr/>
                    <a:lstStyle/>
                    <a:p>
                      <a:pPr marL="605790">
                        <a:lnSpc>
                          <a:spcPct val="100000"/>
                        </a:lnSpc>
                        <a:spcBef>
                          <a:spcPts val="1000"/>
                        </a:spcBef>
                      </a:pPr>
                      <a:r>
                        <a:rPr sz="1500" spc="35" dirty="0">
                          <a:solidFill>
                            <a:srgbClr val="045899"/>
                          </a:solidFill>
                          <a:latin typeface="Avenir"/>
                          <a:cs typeface="Avenir"/>
                        </a:rPr>
                        <a:t>2b</a:t>
                      </a:r>
                      <a:endParaRPr sz="1500" dirty="0">
                        <a:latin typeface="Avenir"/>
                        <a:cs typeface="Avenir"/>
                      </a:endParaRPr>
                    </a:p>
                  </a:txBody>
                  <a:tcPr marL="0" marR="0" marT="0" marB="0">
                    <a:lnT w="12700">
                      <a:solidFill>
                        <a:srgbClr val="045899"/>
                      </a:solidFill>
                      <a:prstDash val="solid"/>
                    </a:lnT>
                    <a:lnB w="12700">
                      <a:solidFill>
                        <a:srgbClr val="045899"/>
                      </a:solidFill>
                      <a:prstDash val="solid"/>
                    </a:lnB>
                    <a:solidFill>
                      <a:srgbClr val="FFFFFF"/>
                    </a:solidFill>
                  </a:tcPr>
                </a:tc>
                <a:extLst>
                  <a:ext uri="{0D108BD9-81ED-4DB2-BD59-A6C34878D82A}">
                    <a16:rowId xmlns:a16="http://schemas.microsoft.com/office/drawing/2014/main" val="10006"/>
                  </a:ext>
                </a:extLst>
              </a:tr>
              <a:tr h="648745">
                <a:tc>
                  <a:txBody>
                    <a:bodyPr/>
                    <a:lstStyle/>
                    <a:p>
                      <a:pPr marL="227329" marR="598170">
                        <a:lnSpc>
                          <a:spcPct val="100000"/>
                        </a:lnSpc>
                        <a:spcBef>
                          <a:spcPts val="944"/>
                        </a:spcBef>
                      </a:pPr>
                      <a:r>
                        <a:rPr sz="1500" spc="30" dirty="0">
                          <a:solidFill>
                            <a:srgbClr val="045899"/>
                          </a:solidFill>
                          <a:latin typeface="Avenir"/>
                          <a:cs typeface="Avenir"/>
                        </a:rPr>
                        <a:t>Psychosocial factors </a:t>
                      </a:r>
                      <a:r>
                        <a:rPr sz="1500" spc="25" dirty="0">
                          <a:solidFill>
                            <a:srgbClr val="045899"/>
                          </a:solidFill>
                          <a:latin typeface="Avenir"/>
                          <a:cs typeface="Avenir"/>
                        </a:rPr>
                        <a:t>(eg, mood, </a:t>
                      </a:r>
                      <a:r>
                        <a:rPr sz="1500" spc="30" dirty="0">
                          <a:solidFill>
                            <a:srgbClr val="045899"/>
                          </a:solidFill>
                          <a:latin typeface="Avenir"/>
                          <a:cs typeface="Avenir"/>
                        </a:rPr>
                        <a:t>interpersonal, coping, </a:t>
                      </a:r>
                      <a:r>
                        <a:rPr sz="1500" spc="20" dirty="0">
                          <a:solidFill>
                            <a:srgbClr val="045899"/>
                          </a:solidFill>
                          <a:latin typeface="Avenir"/>
                          <a:cs typeface="Avenir"/>
                        </a:rPr>
                        <a:t>role, </a:t>
                      </a:r>
                      <a:r>
                        <a:rPr sz="1500" spc="35" dirty="0">
                          <a:solidFill>
                            <a:srgbClr val="045899"/>
                          </a:solidFill>
                          <a:latin typeface="Avenir"/>
                          <a:cs typeface="Avenir"/>
                        </a:rPr>
                        <a:t>sexual  function)</a:t>
                      </a:r>
                      <a:endParaRPr sz="1500" dirty="0">
                        <a:latin typeface="Avenir"/>
                        <a:cs typeface="Avenir"/>
                      </a:endParaRPr>
                    </a:p>
                  </a:txBody>
                  <a:tcPr marL="0" marR="0" marT="0" marB="0">
                    <a:lnT w="12700">
                      <a:solidFill>
                        <a:srgbClr val="045899"/>
                      </a:solidFill>
                      <a:prstDash val="solid"/>
                    </a:lnT>
                    <a:lnB w="12700">
                      <a:solidFill>
                        <a:srgbClr val="045899"/>
                      </a:solidFill>
                      <a:prstDash val="solid"/>
                    </a:lnB>
                    <a:solidFill>
                      <a:srgbClr val="FFFFFF"/>
                    </a:solidFill>
                  </a:tcPr>
                </a:tc>
                <a:tc>
                  <a:txBody>
                    <a:bodyPr/>
                    <a:lstStyle/>
                    <a:p>
                      <a:pPr>
                        <a:lnSpc>
                          <a:spcPct val="100000"/>
                        </a:lnSpc>
                        <a:spcBef>
                          <a:spcPts val="5"/>
                        </a:spcBef>
                      </a:pPr>
                      <a:endParaRPr sz="1600" dirty="0">
                        <a:latin typeface="Times New Roman"/>
                        <a:cs typeface="Times New Roman"/>
                      </a:endParaRPr>
                    </a:p>
                    <a:p>
                      <a:pPr marL="605790">
                        <a:lnSpc>
                          <a:spcPct val="100000"/>
                        </a:lnSpc>
                      </a:pPr>
                      <a:r>
                        <a:rPr sz="1500" spc="35" dirty="0">
                          <a:solidFill>
                            <a:srgbClr val="045899"/>
                          </a:solidFill>
                          <a:latin typeface="Avenir"/>
                          <a:cs typeface="Avenir"/>
                        </a:rPr>
                        <a:t>2b</a:t>
                      </a:r>
                      <a:endParaRPr sz="1500" dirty="0">
                        <a:latin typeface="Avenir"/>
                        <a:cs typeface="Avenir"/>
                      </a:endParaRPr>
                    </a:p>
                  </a:txBody>
                  <a:tcPr marL="0" marR="0" marT="0" marB="0">
                    <a:lnT w="12700">
                      <a:solidFill>
                        <a:srgbClr val="045899"/>
                      </a:solidFill>
                      <a:prstDash val="solid"/>
                    </a:lnT>
                    <a:lnB w="12700">
                      <a:solidFill>
                        <a:srgbClr val="045899"/>
                      </a:solidFill>
                      <a:prstDash val="solid"/>
                    </a:lnB>
                    <a:solidFill>
                      <a:srgbClr val="FFFFFF"/>
                    </a:solidFill>
                  </a:tcPr>
                </a:tc>
                <a:extLst>
                  <a:ext uri="{0D108BD9-81ED-4DB2-BD59-A6C34878D82A}">
                    <a16:rowId xmlns:a16="http://schemas.microsoft.com/office/drawing/2014/main" val="10007"/>
                  </a:ext>
                </a:extLst>
              </a:tr>
              <a:tr h="474924">
                <a:tc>
                  <a:txBody>
                    <a:bodyPr/>
                    <a:lstStyle/>
                    <a:p>
                      <a:pPr marL="227329">
                        <a:lnSpc>
                          <a:spcPct val="100000"/>
                        </a:lnSpc>
                        <a:spcBef>
                          <a:spcPts val="350"/>
                        </a:spcBef>
                      </a:pPr>
                      <a:r>
                        <a:rPr sz="1500" spc="30" dirty="0">
                          <a:solidFill>
                            <a:srgbClr val="045899"/>
                          </a:solidFill>
                          <a:latin typeface="Avenir"/>
                          <a:cs typeface="Avenir"/>
                        </a:rPr>
                        <a:t>Structural defects </a:t>
                      </a:r>
                      <a:r>
                        <a:rPr sz="1500" spc="25" dirty="0">
                          <a:solidFill>
                            <a:srgbClr val="045899"/>
                          </a:solidFill>
                          <a:latin typeface="Avenir"/>
                          <a:cs typeface="Avenir"/>
                        </a:rPr>
                        <a:t>(eg, </a:t>
                      </a:r>
                      <a:r>
                        <a:rPr sz="1500" spc="30" dirty="0">
                          <a:solidFill>
                            <a:srgbClr val="045899"/>
                          </a:solidFill>
                          <a:latin typeface="Avenir"/>
                          <a:cs typeface="Avenir"/>
                        </a:rPr>
                        <a:t>perineal</a:t>
                      </a:r>
                      <a:r>
                        <a:rPr sz="1500" spc="155" dirty="0">
                          <a:solidFill>
                            <a:srgbClr val="045899"/>
                          </a:solidFill>
                          <a:latin typeface="Avenir"/>
                          <a:cs typeface="Avenir"/>
                        </a:rPr>
                        <a:t> </a:t>
                      </a:r>
                      <a:r>
                        <a:rPr sz="1500" spc="35" dirty="0">
                          <a:solidFill>
                            <a:srgbClr val="045899"/>
                          </a:solidFill>
                          <a:latin typeface="Avenir"/>
                          <a:cs typeface="Avenir"/>
                        </a:rPr>
                        <a:t>descent)</a:t>
                      </a:r>
                      <a:endParaRPr sz="1500" dirty="0">
                        <a:latin typeface="Avenir"/>
                        <a:cs typeface="Avenir"/>
                      </a:endParaRPr>
                    </a:p>
                  </a:txBody>
                  <a:tcPr marL="0" marR="0" marT="0" marB="0">
                    <a:lnT w="12700">
                      <a:solidFill>
                        <a:srgbClr val="045899"/>
                      </a:solidFill>
                      <a:prstDash val="solid"/>
                    </a:lnT>
                    <a:solidFill>
                      <a:srgbClr val="FFFFFF"/>
                    </a:solidFill>
                  </a:tcPr>
                </a:tc>
                <a:tc>
                  <a:txBody>
                    <a:bodyPr/>
                    <a:lstStyle/>
                    <a:p>
                      <a:pPr marL="605790">
                        <a:lnSpc>
                          <a:spcPct val="100000"/>
                        </a:lnSpc>
                        <a:spcBef>
                          <a:spcPts val="350"/>
                        </a:spcBef>
                      </a:pPr>
                      <a:r>
                        <a:rPr sz="1500" spc="35" dirty="0">
                          <a:solidFill>
                            <a:srgbClr val="045899"/>
                          </a:solidFill>
                          <a:latin typeface="Avenir"/>
                          <a:cs typeface="Avenir"/>
                        </a:rPr>
                        <a:t>2b</a:t>
                      </a:r>
                      <a:endParaRPr sz="1500" dirty="0">
                        <a:latin typeface="Avenir"/>
                        <a:cs typeface="Avenir"/>
                      </a:endParaRPr>
                    </a:p>
                  </a:txBody>
                  <a:tcPr marL="0" marR="0" marT="0" marB="0">
                    <a:lnT w="12700">
                      <a:solidFill>
                        <a:srgbClr val="045899"/>
                      </a:solidFill>
                      <a:prstDash val="solid"/>
                    </a:lnT>
                    <a:solidFill>
                      <a:srgbClr val="FFFFFF"/>
                    </a:solidFill>
                  </a:tcPr>
                </a:tc>
                <a:extLst>
                  <a:ext uri="{0D108BD9-81ED-4DB2-BD59-A6C34878D82A}">
                    <a16:rowId xmlns:a16="http://schemas.microsoft.com/office/drawing/2014/main" val="10008"/>
                  </a:ext>
                </a:extLst>
              </a:tr>
            </a:tbl>
          </a:graphicData>
        </a:graphic>
      </p:graphicFrame>
      <p:sp>
        <p:nvSpPr>
          <p:cNvPr id="4" name="object 4"/>
          <p:cNvSpPr/>
          <p:nvPr/>
        </p:nvSpPr>
        <p:spPr>
          <a:xfrm>
            <a:off x="646430" y="1588274"/>
            <a:ext cx="8747760" cy="5117326"/>
          </a:xfrm>
          <a:custGeom>
            <a:avLst/>
            <a:gdLst/>
            <a:ahLst/>
            <a:cxnLst/>
            <a:rect l="l" t="t" r="r" b="b"/>
            <a:pathLst>
              <a:path w="8747760" h="5601970">
                <a:moveTo>
                  <a:pt x="0" y="5601716"/>
                </a:moveTo>
                <a:lnTo>
                  <a:pt x="8747252" y="5601716"/>
                </a:lnTo>
                <a:lnTo>
                  <a:pt x="8747252" y="0"/>
                </a:lnTo>
                <a:lnTo>
                  <a:pt x="0" y="0"/>
                </a:lnTo>
                <a:lnTo>
                  <a:pt x="0" y="5601716"/>
                </a:lnTo>
                <a:close/>
              </a:path>
            </a:pathLst>
          </a:custGeom>
          <a:ln w="12700">
            <a:solidFill>
              <a:srgbClr val="045899"/>
            </a:solidFill>
          </a:ln>
        </p:spPr>
        <p:txBody>
          <a:bodyPr wrap="square" lIns="0" tIns="0" rIns="0" bIns="0" rtlCol="0"/>
          <a:lstStyle/>
          <a:p>
            <a:endParaRPr dirty="0"/>
          </a:p>
        </p:txBody>
      </p:sp>
      <p:sp>
        <p:nvSpPr>
          <p:cNvPr id="5" name="object 5"/>
          <p:cNvSpPr/>
          <p:nvPr/>
        </p:nvSpPr>
        <p:spPr>
          <a:xfrm>
            <a:off x="640080" y="1581911"/>
            <a:ext cx="8760460" cy="658495"/>
          </a:xfrm>
          <a:custGeom>
            <a:avLst/>
            <a:gdLst/>
            <a:ahLst/>
            <a:cxnLst/>
            <a:rect l="l" t="t" r="r" b="b"/>
            <a:pathLst>
              <a:path w="8760460" h="658494">
                <a:moveTo>
                  <a:pt x="0" y="658368"/>
                </a:moveTo>
                <a:lnTo>
                  <a:pt x="8759952" y="658368"/>
                </a:lnTo>
                <a:lnTo>
                  <a:pt x="8759952" y="0"/>
                </a:lnTo>
                <a:lnTo>
                  <a:pt x="0" y="0"/>
                </a:lnTo>
                <a:lnTo>
                  <a:pt x="0" y="658368"/>
                </a:lnTo>
                <a:close/>
              </a:path>
            </a:pathLst>
          </a:custGeom>
          <a:solidFill>
            <a:srgbClr val="42888E"/>
          </a:solidFill>
        </p:spPr>
        <p:txBody>
          <a:bodyPr wrap="square" lIns="0" tIns="0" rIns="0" bIns="0" rtlCol="0"/>
          <a:lstStyle/>
          <a:p>
            <a:endParaRPr dirty="0"/>
          </a:p>
        </p:txBody>
      </p:sp>
      <p:sp>
        <p:nvSpPr>
          <p:cNvPr id="6" name="object 6"/>
          <p:cNvSpPr txBox="1"/>
          <p:nvPr/>
        </p:nvSpPr>
        <p:spPr>
          <a:xfrm>
            <a:off x="865124" y="1714500"/>
            <a:ext cx="2607945" cy="424815"/>
          </a:xfrm>
          <a:prstGeom prst="rect">
            <a:avLst/>
          </a:prstGeom>
        </p:spPr>
        <p:txBody>
          <a:bodyPr vert="horz" wrap="square" lIns="0" tIns="0" rIns="0" bIns="0" rtlCol="0">
            <a:spAutoFit/>
          </a:bodyPr>
          <a:lstStyle/>
          <a:p>
            <a:pPr marL="12700">
              <a:lnSpc>
                <a:spcPct val="100000"/>
              </a:lnSpc>
            </a:pPr>
            <a:r>
              <a:rPr sz="2400" b="1" spc="50" dirty="0">
                <a:solidFill>
                  <a:srgbClr val="FFFFFF"/>
                </a:solidFill>
                <a:latin typeface="Avenir Black"/>
                <a:cs typeface="Avenir Black"/>
              </a:rPr>
              <a:t>Potential Factor</a:t>
            </a:r>
            <a:r>
              <a:rPr sz="3600" b="1" spc="75" baseline="-4629" dirty="0">
                <a:solidFill>
                  <a:srgbClr val="FFFFFF"/>
                </a:solidFill>
                <a:latin typeface="Avenir Black"/>
                <a:cs typeface="Avenir Black"/>
              </a:rPr>
              <a:t>*</a:t>
            </a:r>
            <a:endParaRPr sz="3600" baseline="-4629" dirty="0">
              <a:latin typeface="Avenir Black"/>
              <a:cs typeface="Avenir Black"/>
            </a:endParaRPr>
          </a:p>
        </p:txBody>
      </p:sp>
      <p:sp>
        <p:nvSpPr>
          <p:cNvPr id="8" name="object 8"/>
          <p:cNvSpPr txBox="1"/>
          <p:nvPr/>
        </p:nvSpPr>
        <p:spPr>
          <a:xfrm>
            <a:off x="581025" y="7293855"/>
            <a:ext cx="2801620" cy="152400"/>
          </a:xfrm>
          <a:prstGeom prst="rect">
            <a:avLst/>
          </a:prstGeom>
        </p:spPr>
        <p:txBody>
          <a:bodyPr vert="horz" wrap="square" lIns="0" tIns="0" rIns="0" bIns="0" rtlCol="0">
            <a:spAutoFit/>
          </a:bodyPr>
          <a:lstStyle/>
          <a:p>
            <a:pPr marL="12700">
              <a:lnSpc>
                <a:spcPts val="1030"/>
              </a:lnSpc>
            </a:pPr>
            <a:r>
              <a:rPr sz="1000" spc="15" dirty="0">
                <a:solidFill>
                  <a:srgbClr val="045899"/>
                </a:solidFill>
                <a:latin typeface="Avenir"/>
                <a:cs typeface="Avenir"/>
              </a:rPr>
              <a:t>*The </a:t>
            </a:r>
            <a:r>
              <a:rPr sz="1000" spc="20" dirty="0">
                <a:solidFill>
                  <a:srgbClr val="045899"/>
                </a:solidFill>
                <a:latin typeface="Avenir"/>
                <a:cs typeface="Avenir"/>
              </a:rPr>
              <a:t>factors </a:t>
            </a:r>
            <a:r>
              <a:rPr sz="1000" spc="10" dirty="0">
                <a:solidFill>
                  <a:srgbClr val="045899"/>
                </a:solidFill>
                <a:latin typeface="Avenir"/>
                <a:cs typeface="Avenir"/>
              </a:rPr>
              <a:t>are </a:t>
            </a:r>
            <a:r>
              <a:rPr sz="1000" spc="20" dirty="0">
                <a:solidFill>
                  <a:srgbClr val="045899"/>
                </a:solidFill>
                <a:latin typeface="Avenir"/>
                <a:cs typeface="Avenir"/>
              </a:rPr>
              <a:t>ranked </a:t>
            </a:r>
            <a:r>
              <a:rPr sz="1000" spc="10" dirty="0">
                <a:solidFill>
                  <a:srgbClr val="045899"/>
                </a:solidFill>
                <a:latin typeface="Avenir"/>
                <a:cs typeface="Avenir"/>
              </a:rPr>
              <a:t>by </a:t>
            </a:r>
            <a:r>
              <a:rPr sz="1000" spc="20" dirty="0">
                <a:solidFill>
                  <a:srgbClr val="045899"/>
                </a:solidFill>
                <a:latin typeface="Avenir"/>
                <a:cs typeface="Avenir"/>
              </a:rPr>
              <a:t>alphabetical</a:t>
            </a:r>
            <a:r>
              <a:rPr sz="1000" spc="204" dirty="0">
                <a:solidFill>
                  <a:srgbClr val="045899"/>
                </a:solidFill>
                <a:latin typeface="Avenir"/>
                <a:cs typeface="Avenir"/>
              </a:rPr>
              <a:t> </a:t>
            </a:r>
            <a:r>
              <a:rPr sz="1000" dirty="0">
                <a:solidFill>
                  <a:srgbClr val="045899"/>
                </a:solidFill>
                <a:latin typeface="Avenir"/>
                <a:cs typeface="Avenir"/>
              </a:rPr>
              <a:t>order.</a:t>
            </a:r>
            <a:endParaRPr sz="1000" dirty="0">
              <a:latin typeface="Avenir"/>
              <a:cs typeface="Avenir"/>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26</a:t>
            </a:fld>
            <a:endParaRPr dirty="0"/>
          </a:p>
        </p:txBody>
      </p:sp>
      <p:sp>
        <p:nvSpPr>
          <p:cNvPr id="10" name="object 10"/>
          <p:cNvSpPr txBox="1"/>
          <p:nvPr/>
        </p:nvSpPr>
        <p:spPr>
          <a:xfrm>
            <a:off x="7550911" y="7373300"/>
            <a:ext cx="1801495" cy="153888"/>
          </a:xfrm>
          <a:prstGeom prst="rect">
            <a:avLst/>
          </a:prstGeom>
        </p:spPr>
        <p:txBody>
          <a:bodyPr vert="horz" wrap="square" lIns="0" tIns="0" rIns="0" bIns="0" rtlCol="0">
            <a:spAutoFit/>
          </a:bodyPr>
          <a:lstStyle/>
          <a:p>
            <a:pPr marL="12700" algn="r">
              <a:lnSpc>
                <a:spcPts val="1210"/>
              </a:lnSpc>
            </a:pPr>
            <a:r>
              <a:rPr sz="1000" spc="25" dirty="0">
                <a:solidFill>
                  <a:srgbClr val="42888E"/>
                </a:solidFill>
                <a:latin typeface="Avenir"/>
                <a:cs typeface="Arial"/>
              </a:rPr>
              <a:t>Pathophysiology</a:t>
            </a:r>
            <a:endParaRPr sz="1000" dirty="0">
              <a:latin typeface="Avenir"/>
              <a:cs typeface="Arial"/>
            </a:endParaRPr>
          </a:p>
        </p:txBody>
      </p:sp>
      <p:sp>
        <p:nvSpPr>
          <p:cNvPr id="7" name="object 7"/>
          <p:cNvSpPr txBox="1"/>
          <p:nvPr/>
        </p:nvSpPr>
        <p:spPr>
          <a:xfrm>
            <a:off x="7704272" y="1584452"/>
            <a:ext cx="1439727" cy="671830"/>
          </a:xfrm>
          <a:prstGeom prst="rect">
            <a:avLst/>
          </a:prstGeom>
        </p:spPr>
        <p:txBody>
          <a:bodyPr vert="horz" wrap="square" lIns="0" tIns="35560" rIns="0" bIns="0" rtlCol="0">
            <a:spAutoFit/>
          </a:bodyPr>
          <a:lstStyle/>
          <a:p>
            <a:pPr marL="12700" marR="5080" indent="69850">
              <a:lnSpc>
                <a:spcPts val="2400"/>
              </a:lnSpc>
              <a:spcBef>
                <a:spcPts val="280"/>
              </a:spcBef>
            </a:pPr>
            <a:r>
              <a:rPr sz="2200" b="1" spc="40" dirty="0">
                <a:solidFill>
                  <a:srgbClr val="FFFFFF"/>
                </a:solidFill>
                <a:latin typeface="Avenir Black"/>
                <a:cs typeface="Avenir Black"/>
              </a:rPr>
              <a:t>Level</a:t>
            </a:r>
            <a:r>
              <a:rPr lang="en-US" sz="2200" b="1" spc="40" dirty="0">
                <a:solidFill>
                  <a:srgbClr val="FFFFFF"/>
                </a:solidFill>
                <a:latin typeface="Avenir Black"/>
                <a:cs typeface="Avenir Black"/>
              </a:rPr>
              <a:t> </a:t>
            </a:r>
            <a:r>
              <a:rPr sz="2200" b="1" spc="55" dirty="0">
                <a:solidFill>
                  <a:srgbClr val="FFFFFF"/>
                </a:solidFill>
                <a:latin typeface="Avenir Black"/>
                <a:cs typeface="Avenir Black"/>
              </a:rPr>
              <a:t>of  Evidence</a:t>
            </a:r>
            <a:endParaRPr sz="2200" dirty="0">
              <a:latin typeface="Avenir Black"/>
              <a:cs typeface="Avenir Black"/>
            </a:endParaRPr>
          </a:p>
        </p:txBody>
      </p:sp>
      <p:sp>
        <p:nvSpPr>
          <p:cNvPr id="11" name="TextBox 10"/>
          <p:cNvSpPr txBox="1"/>
          <p:nvPr/>
        </p:nvSpPr>
        <p:spPr>
          <a:xfrm>
            <a:off x="8306435" y="6809601"/>
            <a:ext cx="1523365" cy="276999"/>
          </a:xfrm>
          <a:prstGeom prst="rect">
            <a:avLst/>
          </a:prstGeom>
          <a:noFill/>
        </p:spPr>
        <p:txBody>
          <a:bodyPr wrap="square" rtlCol="0">
            <a:spAutoFit/>
          </a:bodyPr>
          <a:lstStyle/>
          <a:p>
            <a:pPr marL="0" lvl="8"/>
            <a:r>
              <a:rPr lang="en-US" sz="1200" spc="30" dirty="0">
                <a:solidFill>
                  <a:srgbClr val="045899"/>
                </a:solidFill>
                <a:latin typeface="Avenir"/>
                <a:cs typeface="Avenir"/>
              </a:rPr>
              <a:t>Bornstein 2016</a:t>
            </a:r>
            <a:endParaRPr lang="en-US" sz="1200" b="1" dirty="0">
              <a:latin typeface="Avenir Book" charset="0"/>
              <a:ea typeface="Avenir Book" charset="0"/>
              <a:cs typeface="Avenir Book"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25220" y="1064260"/>
            <a:ext cx="8975980" cy="636270"/>
          </a:xfrm>
          <a:prstGeom prst="rect">
            <a:avLst/>
          </a:prstGeom>
        </p:spPr>
        <p:txBody>
          <a:bodyPr vert="horz" wrap="square" lIns="0" tIns="0" rIns="0" bIns="0" rtlCol="0">
            <a:spAutoFit/>
          </a:bodyPr>
          <a:lstStyle/>
          <a:p>
            <a:pPr marL="12700" marR="5080">
              <a:lnSpc>
                <a:spcPts val="2400"/>
              </a:lnSpc>
            </a:pPr>
            <a:r>
              <a:rPr spc="45" dirty="0"/>
              <a:t>NORMAL </a:t>
            </a:r>
            <a:r>
              <a:rPr dirty="0"/>
              <a:t>PAIN </a:t>
            </a:r>
            <a:r>
              <a:rPr spc="50" dirty="0"/>
              <a:t>TRANSMISSION </a:t>
            </a:r>
            <a:r>
              <a:rPr spc="35" dirty="0"/>
              <a:t>VS. </a:t>
            </a:r>
            <a:r>
              <a:rPr spc="45" dirty="0"/>
              <a:t>PROPOSED </a:t>
            </a:r>
            <a:r>
              <a:rPr spc="55" dirty="0"/>
              <a:t>MECHANISMS  </a:t>
            </a:r>
            <a:r>
              <a:rPr spc="25" dirty="0"/>
              <a:t>OF </a:t>
            </a:r>
            <a:r>
              <a:rPr spc="15" dirty="0"/>
              <a:t>ALTERED </a:t>
            </a:r>
            <a:r>
              <a:rPr dirty="0"/>
              <a:t>PAIN </a:t>
            </a:r>
            <a:r>
              <a:rPr spc="50" dirty="0"/>
              <a:t>TRANSMISSION </a:t>
            </a:r>
            <a:r>
              <a:rPr spc="25" dirty="0"/>
              <a:t>IN</a:t>
            </a:r>
            <a:r>
              <a:rPr spc="434" dirty="0"/>
              <a:t> </a:t>
            </a:r>
            <a:r>
              <a:rPr spc="30" dirty="0"/>
              <a:t>VULVODYNIA</a:t>
            </a:r>
          </a:p>
        </p:txBody>
      </p:sp>
      <p:sp>
        <p:nvSpPr>
          <p:cNvPr id="5" name="object 5"/>
          <p:cNvSpPr/>
          <p:nvPr/>
        </p:nvSpPr>
        <p:spPr>
          <a:xfrm>
            <a:off x="713231" y="2148839"/>
            <a:ext cx="4201668" cy="3986784"/>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713231" y="2148839"/>
            <a:ext cx="4201795" cy="3987165"/>
          </a:xfrm>
          <a:custGeom>
            <a:avLst/>
            <a:gdLst/>
            <a:ahLst/>
            <a:cxnLst/>
            <a:rect l="l" t="t" r="r" b="b"/>
            <a:pathLst>
              <a:path w="4201795" h="3987165">
                <a:moveTo>
                  <a:pt x="0" y="3986784"/>
                </a:moveTo>
                <a:lnTo>
                  <a:pt x="4201668" y="3986784"/>
                </a:lnTo>
                <a:lnTo>
                  <a:pt x="4201668" y="0"/>
                </a:lnTo>
                <a:lnTo>
                  <a:pt x="0" y="0"/>
                </a:lnTo>
                <a:lnTo>
                  <a:pt x="0" y="3986784"/>
                </a:lnTo>
                <a:close/>
              </a:path>
            </a:pathLst>
          </a:custGeom>
          <a:ln w="12700">
            <a:solidFill>
              <a:srgbClr val="045899"/>
            </a:solidFill>
          </a:ln>
        </p:spPr>
        <p:txBody>
          <a:bodyPr wrap="square" lIns="0" tIns="0" rIns="0" bIns="0" rtlCol="0"/>
          <a:lstStyle/>
          <a:p>
            <a:endParaRPr dirty="0"/>
          </a:p>
        </p:txBody>
      </p:sp>
      <p:sp>
        <p:nvSpPr>
          <p:cNvPr id="7" name="object 7"/>
          <p:cNvSpPr/>
          <p:nvPr/>
        </p:nvSpPr>
        <p:spPr>
          <a:xfrm>
            <a:off x="5193791" y="2148839"/>
            <a:ext cx="4224527" cy="4005072"/>
          </a:xfrm>
          <a:prstGeom prst="rect">
            <a:avLst/>
          </a:prstGeom>
          <a:blipFill>
            <a:blip r:embed="rId5" cstate="print"/>
            <a:stretch>
              <a:fillRect/>
            </a:stretch>
          </a:blipFill>
        </p:spPr>
        <p:txBody>
          <a:bodyPr wrap="square" lIns="0" tIns="0" rIns="0" bIns="0" rtlCol="0"/>
          <a:lstStyle/>
          <a:p>
            <a:endParaRPr dirty="0"/>
          </a:p>
        </p:txBody>
      </p:sp>
      <p:sp>
        <p:nvSpPr>
          <p:cNvPr id="8" name="object 8"/>
          <p:cNvSpPr/>
          <p:nvPr/>
        </p:nvSpPr>
        <p:spPr>
          <a:xfrm>
            <a:off x="5193791" y="2148839"/>
            <a:ext cx="4224655" cy="4005579"/>
          </a:xfrm>
          <a:custGeom>
            <a:avLst/>
            <a:gdLst/>
            <a:ahLst/>
            <a:cxnLst/>
            <a:rect l="l" t="t" r="r" b="b"/>
            <a:pathLst>
              <a:path w="4224655" h="4005579">
                <a:moveTo>
                  <a:pt x="0" y="4005072"/>
                </a:moveTo>
                <a:lnTo>
                  <a:pt x="4224527" y="4005072"/>
                </a:lnTo>
                <a:lnTo>
                  <a:pt x="4224527" y="0"/>
                </a:lnTo>
                <a:lnTo>
                  <a:pt x="0" y="0"/>
                </a:lnTo>
                <a:lnTo>
                  <a:pt x="0" y="4005072"/>
                </a:lnTo>
                <a:close/>
              </a:path>
            </a:pathLst>
          </a:custGeom>
          <a:ln w="12700">
            <a:solidFill>
              <a:srgbClr val="045899"/>
            </a:solidFill>
          </a:ln>
        </p:spPr>
        <p:txBody>
          <a:bodyPr wrap="square" lIns="0" tIns="0" rIns="0" bIns="0" rtlCol="0"/>
          <a:lstStyle/>
          <a:p>
            <a:endParaRPr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27</a:t>
            </a:fld>
            <a:endParaRPr dirty="0"/>
          </a:p>
        </p:txBody>
      </p:sp>
      <p:sp>
        <p:nvSpPr>
          <p:cNvPr id="10" name="object 10"/>
          <p:cNvSpPr txBox="1"/>
          <p:nvPr/>
        </p:nvSpPr>
        <p:spPr>
          <a:xfrm>
            <a:off x="7550911" y="7373300"/>
            <a:ext cx="1801495" cy="153888"/>
          </a:xfrm>
          <a:prstGeom prst="rect">
            <a:avLst/>
          </a:prstGeom>
        </p:spPr>
        <p:txBody>
          <a:bodyPr vert="horz" wrap="square" lIns="0" tIns="0" rIns="0" bIns="0" rtlCol="0">
            <a:spAutoFit/>
          </a:bodyPr>
          <a:lstStyle/>
          <a:p>
            <a:pPr marL="12700" algn="r">
              <a:lnSpc>
                <a:spcPts val="1210"/>
              </a:lnSpc>
            </a:pPr>
            <a:r>
              <a:rPr sz="1000" spc="25" dirty="0">
                <a:solidFill>
                  <a:srgbClr val="42888E"/>
                </a:solidFill>
                <a:latin typeface="Avenir"/>
                <a:cs typeface="Arial"/>
              </a:rPr>
              <a:t>Pathophysiology</a:t>
            </a:r>
            <a:endParaRPr sz="1000" dirty="0">
              <a:latin typeface="Avenir"/>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40" dirty="0"/>
              <a:t>NEUROPROLIFERATION</a:t>
            </a:r>
          </a:p>
        </p:txBody>
      </p:sp>
      <p:sp>
        <p:nvSpPr>
          <p:cNvPr id="9" name="Text Placeholder 8"/>
          <p:cNvSpPr>
            <a:spLocks noGrp="1"/>
          </p:cNvSpPr>
          <p:nvPr>
            <p:ph sz="half" idx="2"/>
          </p:nvPr>
        </p:nvSpPr>
        <p:spPr>
          <a:xfrm>
            <a:off x="1596644" y="2098547"/>
            <a:ext cx="7090156" cy="4521834"/>
          </a:xfrm>
        </p:spPr>
        <p:txBody>
          <a:bodyPr/>
          <a:lstStyle/>
          <a:p>
            <a:pPr marL="914400"/>
            <a:r>
              <a:rPr lang="en-US" sz="1500" dirty="0"/>
              <a:t>One possible pathophysiologic mechanism of vestibulodynia is neuroproliferation (Bornstein 1997, Bornstein 2008). </a:t>
            </a:r>
          </a:p>
          <a:p>
            <a:pPr marL="914400"/>
            <a:endParaRPr lang="en-US" sz="1500" dirty="0"/>
          </a:p>
          <a:p>
            <a:pPr marL="914400"/>
            <a:endParaRPr lang="en-US" sz="1500" dirty="0"/>
          </a:p>
          <a:p>
            <a:pPr marL="914400"/>
            <a:r>
              <a:rPr lang="en-US" sz="1500" dirty="0"/>
              <a:t>Subepithelial and intraepithelial nerve fibers have been detected in patients with vestibulodynia. </a:t>
            </a:r>
          </a:p>
          <a:p>
            <a:pPr marL="914400"/>
            <a:endParaRPr lang="en-US" sz="1500" dirty="0"/>
          </a:p>
          <a:p>
            <a:pPr marL="914400"/>
            <a:endParaRPr lang="en-US" sz="1500" dirty="0"/>
          </a:p>
          <a:p>
            <a:pPr marL="914400"/>
            <a:r>
              <a:rPr lang="en-US" sz="1500" dirty="0"/>
              <a:t>Branching of the nerve fibers within the epithelium is rarely seen.</a:t>
            </a:r>
          </a:p>
          <a:p>
            <a:endParaRPr lang="en-US" dirty="0"/>
          </a:p>
          <a:p>
            <a:endParaRPr lang="en-US"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28</a:t>
            </a:fld>
            <a:endParaRPr dirty="0"/>
          </a:p>
        </p:txBody>
      </p:sp>
      <p:sp>
        <p:nvSpPr>
          <p:cNvPr id="8" name="object 8"/>
          <p:cNvSpPr txBox="1"/>
          <p:nvPr/>
        </p:nvSpPr>
        <p:spPr>
          <a:xfrm>
            <a:off x="7550911" y="7373300"/>
            <a:ext cx="1801495" cy="153888"/>
          </a:xfrm>
          <a:prstGeom prst="rect">
            <a:avLst/>
          </a:prstGeom>
        </p:spPr>
        <p:txBody>
          <a:bodyPr vert="horz" wrap="square" lIns="0" tIns="0" rIns="0" bIns="0" rtlCol="0">
            <a:spAutoFit/>
          </a:bodyPr>
          <a:lstStyle/>
          <a:p>
            <a:pPr marL="12700" algn="r">
              <a:lnSpc>
                <a:spcPts val="1210"/>
              </a:lnSpc>
            </a:pPr>
            <a:r>
              <a:rPr sz="1000" spc="25" dirty="0">
                <a:solidFill>
                  <a:srgbClr val="42888E"/>
                </a:solidFill>
                <a:latin typeface="Avenir"/>
                <a:cs typeface="Arial"/>
              </a:rPr>
              <a:t>Pathophysiology</a:t>
            </a:r>
            <a:endParaRPr sz="1000" dirty="0">
              <a:latin typeface="Avenir"/>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25220" y="795528"/>
            <a:ext cx="8807958" cy="574002"/>
          </a:xfrm>
          <a:prstGeom prst="rect">
            <a:avLst/>
          </a:prstGeom>
        </p:spPr>
        <p:txBody>
          <a:bodyPr vert="horz" wrap="square" lIns="0" tIns="233171" rIns="0" bIns="0" rtlCol="0">
            <a:spAutoFit/>
          </a:bodyPr>
          <a:lstStyle/>
          <a:p>
            <a:pPr marL="12700">
              <a:lnSpc>
                <a:spcPct val="100000"/>
              </a:lnSpc>
            </a:pPr>
            <a:r>
              <a:rPr lang="en-US" spc="40" dirty="0"/>
              <a:t>MAST CELLS</a:t>
            </a:r>
            <a:endParaRPr spc="40" dirty="0"/>
          </a:p>
        </p:txBody>
      </p:sp>
      <p:sp>
        <p:nvSpPr>
          <p:cNvPr id="9" name="Text Placeholder 8"/>
          <p:cNvSpPr>
            <a:spLocks noGrp="1"/>
          </p:cNvSpPr>
          <p:nvPr>
            <p:ph sz="half" idx="2"/>
          </p:nvPr>
        </p:nvSpPr>
        <p:spPr>
          <a:xfrm>
            <a:off x="1596644" y="2098547"/>
            <a:ext cx="7090156" cy="2769989"/>
          </a:xfrm>
        </p:spPr>
        <p:txBody>
          <a:bodyPr/>
          <a:lstStyle/>
          <a:p>
            <a:r>
              <a:rPr lang="en-US" dirty="0"/>
              <a:t>In vestibulodynia, there is frequently an increase in mast cell number and activity. </a:t>
            </a:r>
          </a:p>
          <a:p>
            <a:endParaRPr lang="en-US" dirty="0"/>
          </a:p>
          <a:p>
            <a:r>
              <a:rPr lang="en-US" dirty="0"/>
              <a:t>Mast cells show degranulation. </a:t>
            </a:r>
          </a:p>
          <a:p>
            <a:endParaRPr lang="en-US" dirty="0"/>
          </a:p>
          <a:p>
            <a:r>
              <a:rPr lang="en-US" dirty="0"/>
              <a:t>The discharged granules contain</a:t>
            </a:r>
            <a:r>
              <a:rPr lang="fi-FI" dirty="0"/>
              <a:t> tryptase, histamine, serotonin,</a:t>
            </a:r>
            <a:r>
              <a:rPr lang="en-US" dirty="0"/>
              <a:t> bradykinin, heparanase, nerve growth factor, etc. </a:t>
            </a:r>
          </a:p>
          <a:p>
            <a:endParaRPr lang="en-US" dirty="0"/>
          </a:p>
          <a:p>
            <a:r>
              <a:rPr lang="en-US" dirty="0"/>
              <a:t>Some of these enzymes may participate in the pathogenesis of vestibulodynia (Bornstein 2004).</a:t>
            </a:r>
          </a:p>
          <a:p>
            <a:endParaRPr lang="en-US" dirty="0"/>
          </a:p>
          <a:p>
            <a:endParaRPr lang="en-US"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29</a:t>
            </a:fld>
            <a:endParaRPr dirty="0"/>
          </a:p>
        </p:txBody>
      </p:sp>
      <p:sp>
        <p:nvSpPr>
          <p:cNvPr id="8" name="object 8"/>
          <p:cNvSpPr txBox="1"/>
          <p:nvPr/>
        </p:nvSpPr>
        <p:spPr>
          <a:xfrm>
            <a:off x="7550911" y="7373300"/>
            <a:ext cx="1801495" cy="153888"/>
          </a:xfrm>
          <a:prstGeom prst="rect">
            <a:avLst/>
          </a:prstGeom>
        </p:spPr>
        <p:txBody>
          <a:bodyPr vert="horz" wrap="square" lIns="0" tIns="0" rIns="0" bIns="0" rtlCol="0">
            <a:spAutoFit/>
          </a:bodyPr>
          <a:lstStyle/>
          <a:p>
            <a:pPr marL="12700" algn="r">
              <a:lnSpc>
                <a:spcPts val="1210"/>
              </a:lnSpc>
            </a:pPr>
            <a:r>
              <a:rPr sz="1000" spc="25" dirty="0">
                <a:solidFill>
                  <a:srgbClr val="42888E"/>
                </a:solidFill>
                <a:latin typeface="Avenir"/>
                <a:cs typeface="Arial"/>
              </a:rPr>
              <a:t>Pathophysiology</a:t>
            </a:r>
            <a:endParaRPr sz="1000" dirty="0">
              <a:latin typeface="Avenir"/>
              <a:cs typeface="Arial"/>
            </a:endParaRPr>
          </a:p>
        </p:txBody>
      </p:sp>
    </p:spTree>
    <p:extLst>
      <p:ext uri="{BB962C8B-B14F-4D97-AF65-F5344CB8AC3E}">
        <p14:creationId xmlns:p14="http://schemas.microsoft.com/office/powerpoint/2010/main" val="462184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10058400" cy="7772400"/>
          </a:xfrm>
          <a:prstGeom prst="rect">
            <a:avLst/>
          </a:prstGeom>
        </p:spPr>
        <p:txBody>
          <a:bodyPr vert="horz" wrap="square" lIns="0" tIns="0" rIns="0" bIns="0" rtlCol="0">
            <a:spAutoFit/>
          </a:bodyPr>
          <a:lstStyle/>
          <a:p>
            <a:pPr>
              <a:lnSpc>
                <a:spcPct val="100000"/>
              </a:lnSpc>
            </a:pPr>
            <a:endParaRPr sz="3400" dirty="0">
              <a:latin typeface="Times New Roman"/>
              <a:cs typeface="Times New Roman"/>
            </a:endParaRPr>
          </a:p>
          <a:p>
            <a:pPr>
              <a:lnSpc>
                <a:spcPct val="100000"/>
              </a:lnSpc>
            </a:pPr>
            <a:endParaRPr sz="3400" dirty="0">
              <a:latin typeface="Times New Roman"/>
              <a:cs typeface="Times New Roman"/>
            </a:endParaRPr>
          </a:p>
          <a:p>
            <a:pPr>
              <a:lnSpc>
                <a:spcPct val="100000"/>
              </a:lnSpc>
            </a:pPr>
            <a:endParaRPr sz="3400" dirty="0">
              <a:latin typeface="Times New Roman"/>
              <a:cs typeface="Times New Roman"/>
            </a:endParaRPr>
          </a:p>
          <a:p>
            <a:pPr>
              <a:lnSpc>
                <a:spcPct val="100000"/>
              </a:lnSpc>
            </a:pPr>
            <a:endParaRPr sz="3400" dirty="0">
              <a:latin typeface="Times New Roman"/>
              <a:cs typeface="Times New Roman"/>
            </a:endParaRPr>
          </a:p>
          <a:p>
            <a:pPr>
              <a:lnSpc>
                <a:spcPct val="100000"/>
              </a:lnSpc>
              <a:spcBef>
                <a:spcPts val="5"/>
              </a:spcBef>
            </a:pPr>
            <a:endParaRPr sz="4800" dirty="0">
              <a:latin typeface="Times New Roman"/>
              <a:cs typeface="Times New Roman"/>
            </a:endParaRPr>
          </a:p>
          <a:p>
            <a:pPr algn="ctr">
              <a:lnSpc>
                <a:spcPct val="100000"/>
              </a:lnSpc>
            </a:pPr>
            <a:r>
              <a:rPr sz="3400" dirty="0">
                <a:solidFill>
                  <a:srgbClr val="FFFFFF"/>
                </a:solidFill>
                <a:latin typeface="Avenir-Roman"/>
                <a:cs typeface="Avenir-Roman"/>
              </a:rPr>
              <a:t>Section #:</a:t>
            </a:r>
            <a:r>
              <a:rPr sz="3400" spc="-100" dirty="0">
                <a:solidFill>
                  <a:srgbClr val="FFFFFF"/>
                </a:solidFill>
                <a:latin typeface="Avenir-Roman"/>
                <a:cs typeface="Avenir-Roman"/>
              </a:rPr>
              <a:t> </a:t>
            </a:r>
            <a:r>
              <a:rPr sz="3400" dirty="0">
                <a:solidFill>
                  <a:srgbClr val="FFFFFF"/>
                </a:solidFill>
                <a:latin typeface="Avenir-Roman"/>
                <a:cs typeface="Avenir-Roman"/>
              </a:rPr>
              <a:t>Title</a:t>
            </a:r>
            <a:endParaRPr sz="3400" dirty="0">
              <a:latin typeface="Avenir-Roman"/>
              <a:cs typeface="Avenir-Roman"/>
            </a:endParaRPr>
          </a:p>
          <a:p>
            <a:pPr>
              <a:lnSpc>
                <a:spcPct val="100000"/>
              </a:lnSpc>
              <a:spcBef>
                <a:spcPts val="40"/>
              </a:spcBef>
            </a:pPr>
            <a:endParaRPr sz="4100" dirty="0">
              <a:latin typeface="Times New Roman"/>
              <a:cs typeface="Times New Roman"/>
            </a:endParaRPr>
          </a:p>
          <a:p>
            <a:pPr marL="7620" algn="ctr">
              <a:lnSpc>
                <a:spcPct val="100000"/>
              </a:lnSpc>
            </a:pPr>
            <a:r>
              <a:rPr sz="2400" spc="50" dirty="0">
                <a:solidFill>
                  <a:srgbClr val="045899"/>
                </a:solidFill>
                <a:latin typeface="Avenir-Roman"/>
                <a:cs typeface="Avenir-Roman"/>
              </a:rPr>
              <a:t>Contents </a:t>
            </a:r>
            <a:r>
              <a:rPr sz="1800" dirty="0">
                <a:solidFill>
                  <a:srgbClr val="045899"/>
                </a:solidFill>
                <a:latin typeface="Avenir-Roman"/>
                <a:cs typeface="Avenir-Roman"/>
              </a:rPr>
              <a:t>•</a:t>
            </a:r>
            <a:r>
              <a:rPr sz="1800" spc="254" dirty="0">
                <a:solidFill>
                  <a:srgbClr val="045899"/>
                </a:solidFill>
                <a:latin typeface="Avenir-Roman"/>
                <a:cs typeface="Avenir-Roman"/>
              </a:rPr>
              <a:t> </a:t>
            </a:r>
            <a:r>
              <a:rPr sz="2400" spc="60" dirty="0">
                <a:solidFill>
                  <a:srgbClr val="045899"/>
                </a:solidFill>
                <a:latin typeface="Avenir-Roman"/>
                <a:cs typeface="Avenir-Roman"/>
              </a:rPr>
              <a:t>Contents</a:t>
            </a:r>
            <a:endParaRPr sz="2400" dirty="0">
              <a:latin typeface="Avenir-Roman"/>
              <a:cs typeface="Avenir-Roman"/>
            </a:endParaRPr>
          </a:p>
        </p:txBody>
      </p:sp>
      <p:sp>
        <p:nvSpPr>
          <p:cNvPr id="3" name="object 3"/>
          <p:cNvSpPr/>
          <p:nvPr/>
        </p:nvSpPr>
        <p:spPr>
          <a:xfrm>
            <a:off x="0" y="0"/>
            <a:ext cx="10058400" cy="7772400"/>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3264408"/>
            <a:ext cx="10058400" cy="4508500"/>
          </a:xfrm>
          <a:custGeom>
            <a:avLst/>
            <a:gdLst/>
            <a:ahLst/>
            <a:cxnLst/>
            <a:rect l="l" t="t" r="r" b="b"/>
            <a:pathLst>
              <a:path w="10058400" h="4508500">
                <a:moveTo>
                  <a:pt x="0" y="4507992"/>
                </a:moveTo>
                <a:lnTo>
                  <a:pt x="10058400" y="4507992"/>
                </a:lnTo>
                <a:lnTo>
                  <a:pt x="10058400" y="0"/>
                </a:lnTo>
                <a:lnTo>
                  <a:pt x="0" y="0"/>
                </a:lnTo>
                <a:lnTo>
                  <a:pt x="0" y="4507992"/>
                </a:lnTo>
                <a:close/>
              </a:path>
            </a:pathLst>
          </a:custGeom>
          <a:solidFill>
            <a:srgbClr val="FFFFFF"/>
          </a:solidFill>
        </p:spPr>
        <p:txBody>
          <a:bodyPr wrap="square" lIns="0" tIns="0" rIns="0" bIns="0" rtlCol="0"/>
          <a:lstStyle/>
          <a:p>
            <a:endParaRPr dirty="0"/>
          </a:p>
        </p:txBody>
      </p:sp>
      <p:sp>
        <p:nvSpPr>
          <p:cNvPr id="5" name="object 5"/>
          <p:cNvSpPr/>
          <p:nvPr/>
        </p:nvSpPr>
        <p:spPr>
          <a:xfrm>
            <a:off x="0" y="2668016"/>
            <a:ext cx="10058400" cy="621791"/>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a:spLocks noGrp="1"/>
          </p:cNvSpPr>
          <p:nvPr>
            <p:ph type="ctrTitle"/>
          </p:nvPr>
        </p:nvSpPr>
        <p:spPr>
          <a:xfrm>
            <a:off x="1911852" y="2687717"/>
            <a:ext cx="6234694" cy="523220"/>
          </a:xfrm>
          <a:prstGeom prst="rect">
            <a:avLst/>
          </a:prstGeom>
        </p:spPr>
        <p:txBody>
          <a:bodyPr vert="horz" wrap="square" lIns="0" tIns="0" rIns="0" bIns="0" rtlCol="0">
            <a:spAutoFit/>
          </a:bodyPr>
          <a:lstStyle/>
          <a:p>
            <a:pPr marL="12700" algn="ctr">
              <a:lnSpc>
                <a:spcPct val="100000"/>
              </a:lnSpc>
            </a:pPr>
            <a:r>
              <a:rPr dirty="0"/>
              <a:t>Historical</a:t>
            </a:r>
            <a:r>
              <a:rPr spc="-100" dirty="0"/>
              <a:t> </a:t>
            </a:r>
            <a:r>
              <a:rPr dirty="0"/>
              <a:t>Perspective</a:t>
            </a:r>
          </a:p>
        </p:txBody>
      </p:sp>
      <p:sp>
        <p:nvSpPr>
          <p:cNvPr id="7" name="object 7"/>
          <p:cNvSpPr txBox="1"/>
          <p:nvPr/>
        </p:nvSpPr>
        <p:spPr>
          <a:xfrm>
            <a:off x="2274133" y="3810000"/>
            <a:ext cx="5518150" cy="399415"/>
          </a:xfrm>
          <a:prstGeom prst="rect">
            <a:avLst/>
          </a:prstGeom>
        </p:spPr>
        <p:txBody>
          <a:bodyPr vert="horz" wrap="square" lIns="0" tIns="0" rIns="0" bIns="0" rtlCol="0">
            <a:spAutoFit/>
          </a:bodyPr>
          <a:lstStyle/>
          <a:p>
            <a:pPr marL="12700">
              <a:lnSpc>
                <a:spcPct val="100000"/>
              </a:lnSpc>
            </a:pPr>
            <a:r>
              <a:rPr sz="2400" spc="45" dirty="0">
                <a:solidFill>
                  <a:srgbClr val="045899"/>
                </a:solidFill>
                <a:latin typeface="Avenir-Roman"/>
                <a:cs typeface="Avenir-Roman"/>
              </a:rPr>
              <a:t>Early </a:t>
            </a:r>
            <a:r>
              <a:rPr sz="2400" spc="55" dirty="0">
                <a:solidFill>
                  <a:srgbClr val="045899"/>
                </a:solidFill>
                <a:latin typeface="Avenir-Roman"/>
                <a:cs typeface="Avenir-Roman"/>
              </a:rPr>
              <a:t>Descriptions </a:t>
            </a:r>
            <a:r>
              <a:rPr sz="1800" dirty="0">
                <a:solidFill>
                  <a:srgbClr val="045899"/>
                </a:solidFill>
                <a:latin typeface="Avenir-Roman"/>
                <a:cs typeface="Avenir-Roman"/>
              </a:rPr>
              <a:t>• </a:t>
            </a:r>
            <a:r>
              <a:rPr sz="2400" spc="45" dirty="0">
                <a:solidFill>
                  <a:srgbClr val="045899"/>
                </a:solidFill>
                <a:latin typeface="Avenir-Roman"/>
                <a:cs typeface="Avenir-Roman"/>
              </a:rPr>
              <a:t>Current</a:t>
            </a:r>
            <a:r>
              <a:rPr sz="2400" spc="434" dirty="0">
                <a:solidFill>
                  <a:srgbClr val="045899"/>
                </a:solidFill>
                <a:latin typeface="Avenir-Roman"/>
                <a:cs typeface="Avenir-Roman"/>
              </a:rPr>
              <a:t> </a:t>
            </a:r>
            <a:r>
              <a:rPr sz="2400" spc="60" dirty="0">
                <a:solidFill>
                  <a:srgbClr val="045899"/>
                </a:solidFill>
                <a:latin typeface="Avenir-Roman"/>
                <a:cs typeface="Avenir-Roman"/>
              </a:rPr>
              <a:t>Definition</a:t>
            </a:r>
            <a:endParaRPr sz="2400" dirty="0">
              <a:latin typeface="Avenir-Roman"/>
              <a:cs typeface="Avenir-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264408"/>
            <a:ext cx="10058400" cy="4508500"/>
          </a:xfrm>
          <a:custGeom>
            <a:avLst/>
            <a:gdLst/>
            <a:ahLst/>
            <a:cxnLst/>
            <a:rect l="l" t="t" r="r" b="b"/>
            <a:pathLst>
              <a:path w="10058400" h="4508500">
                <a:moveTo>
                  <a:pt x="0" y="4507992"/>
                </a:moveTo>
                <a:lnTo>
                  <a:pt x="10058400" y="4507992"/>
                </a:lnTo>
                <a:lnTo>
                  <a:pt x="10058400" y="0"/>
                </a:lnTo>
                <a:lnTo>
                  <a:pt x="0" y="0"/>
                </a:lnTo>
                <a:lnTo>
                  <a:pt x="0" y="4507992"/>
                </a:lnTo>
                <a:close/>
              </a:path>
            </a:pathLst>
          </a:custGeom>
          <a:solidFill>
            <a:srgbClr val="FFFFFF"/>
          </a:solidFill>
        </p:spPr>
        <p:txBody>
          <a:bodyPr wrap="square" lIns="0" tIns="0" rIns="0" bIns="0" rtlCol="0"/>
          <a:lstStyle/>
          <a:p>
            <a:endParaRPr dirty="0"/>
          </a:p>
        </p:txBody>
      </p:sp>
      <p:sp>
        <p:nvSpPr>
          <p:cNvPr id="3" name="object 3"/>
          <p:cNvSpPr/>
          <p:nvPr/>
        </p:nvSpPr>
        <p:spPr>
          <a:xfrm>
            <a:off x="0" y="2668016"/>
            <a:ext cx="10058400" cy="621791"/>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body" idx="1"/>
          </p:nvPr>
        </p:nvSpPr>
        <p:spPr>
          <a:prstGeom prst="rect">
            <a:avLst/>
          </a:prstGeom>
        </p:spPr>
        <p:txBody>
          <a:bodyPr vert="horz" wrap="square" lIns="0" tIns="0" rIns="0" bIns="0" rtlCol="0">
            <a:spAutoFit/>
          </a:bodyPr>
          <a:lstStyle/>
          <a:p>
            <a:pPr marL="7620" algn="ctr">
              <a:lnSpc>
                <a:spcPct val="100000"/>
              </a:lnSpc>
            </a:pPr>
            <a:r>
              <a:rPr spc="45" dirty="0"/>
              <a:t>Disorders known </a:t>
            </a:r>
            <a:r>
              <a:rPr spc="30" dirty="0"/>
              <a:t>to </a:t>
            </a:r>
            <a:r>
              <a:rPr spc="45" dirty="0"/>
              <a:t>cause </a:t>
            </a:r>
            <a:r>
              <a:rPr spc="50" dirty="0"/>
              <a:t>vulvar </a:t>
            </a:r>
            <a:r>
              <a:rPr spc="45" dirty="0"/>
              <a:t>pain </a:t>
            </a:r>
            <a:r>
              <a:rPr spc="50" dirty="0"/>
              <a:t>(rule-out</a:t>
            </a:r>
            <a:r>
              <a:rPr spc="565" dirty="0"/>
              <a:t> </a:t>
            </a:r>
            <a:r>
              <a:rPr spc="60" dirty="0"/>
              <a:t>diagnoses)</a:t>
            </a:r>
          </a:p>
          <a:p>
            <a:pPr marL="7620">
              <a:lnSpc>
                <a:spcPct val="100000"/>
              </a:lnSpc>
              <a:spcBef>
                <a:spcPts val="5"/>
              </a:spcBef>
            </a:pPr>
            <a:endParaRPr sz="2500" dirty="0">
              <a:latin typeface="Times New Roman"/>
              <a:cs typeface="Times New Roman"/>
            </a:endParaRPr>
          </a:p>
          <a:p>
            <a:pPr marL="7620" algn="ctr">
              <a:lnSpc>
                <a:spcPct val="100000"/>
              </a:lnSpc>
            </a:pPr>
            <a:r>
              <a:rPr lang="en-US" spc="60" dirty="0"/>
              <a:t>v</a:t>
            </a:r>
            <a:r>
              <a:rPr spc="60" dirty="0"/>
              <a:t>s.</a:t>
            </a:r>
          </a:p>
          <a:p>
            <a:pPr marL="7620">
              <a:lnSpc>
                <a:spcPct val="100000"/>
              </a:lnSpc>
              <a:spcBef>
                <a:spcPts val="5"/>
              </a:spcBef>
            </a:pPr>
            <a:endParaRPr sz="2500" dirty="0">
              <a:latin typeface="Times New Roman"/>
              <a:cs typeface="Times New Roman"/>
            </a:endParaRPr>
          </a:p>
          <a:p>
            <a:pPr marL="7620" algn="ctr">
              <a:lnSpc>
                <a:spcPct val="100000"/>
              </a:lnSpc>
            </a:pPr>
            <a:r>
              <a:rPr spc="50" dirty="0"/>
              <a:t>Vulvodynia</a:t>
            </a:r>
          </a:p>
        </p:txBody>
      </p:sp>
      <p:sp>
        <p:nvSpPr>
          <p:cNvPr id="5" name="object 5"/>
          <p:cNvSpPr txBox="1">
            <a:spLocks noGrp="1"/>
          </p:cNvSpPr>
          <p:nvPr>
            <p:ph type="title"/>
          </p:nvPr>
        </p:nvSpPr>
        <p:spPr>
          <a:xfrm>
            <a:off x="1928084" y="2687717"/>
            <a:ext cx="6202680" cy="523220"/>
          </a:xfrm>
          <a:prstGeom prst="rect">
            <a:avLst/>
          </a:prstGeom>
        </p:spPr>
        <p:txBody>
          <a:bodyPr vert="horz" wrap="square" lIns="0" tIns="0" rIns="0" bIns="0" rtlCol="0">
            <a:spAutoFit/>
          </a:bodyPr>
          <a:lstStyle/>
          <a:p>
            <a:pPr marL="12700" algn="ctr">
              <a:lnSpc>
                <a:spcPct val="100000"/>
              </a:lnSpc>
            </a:pPr>
            <a:r>
              <a:rPr sz="3400" spc="-15" dirty="0">
                <a:solidFill>
                  <a:srgbClr val="FFFFFF"/>
                </a:solidFill>
              </a:rPr>
              <a:t>Differential</a:t>
            </a:r>
            <a:r>
              <a:rPr sz="3400" spc="-50" dirty="0">
                <a:solidFill>
                  <a:srgbClr val="FFFFFF"/>
                </a:solidFill>
              </a:rPr>
              <a:t> </a:t>
            </a:r>
            <a:r>
              <a:rPr sz="3400" dirty="0">
                <a:solidFill>
                  <a:srgbClr val="FFFFFF"/>
                </a:solidFill>
              </a:rPr>
              <a:t>Diagnosis</a:t>
            </a:r>
            <a:endParaRPr sz="3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6644" y="2022424"/>
            <a:ext cx="3710304" cy="4902835"/>
          </a:xfrm>
          <a:prstGeom prst="rect">
            <a:avLst/>
          </a:prstGeom>
        </p:spPr>
        <p:txBody>
          <a:bodyPr vert="horz" wrap="square" lIns="0" tIns="0" rIns="0" bIns="0" rtlCol="0">
            <a:spAutoFit/>
          </a:bodyPr>
          <a:lstStyle/>
          <a:p>
            <a:pPr marL="12700" marR="418465">
              <a:lnSpc>
                <a:spcPct val="133300"/>
              </a:lnSpc>
            </a:pPr>
            <a:r>
              <a:rPr sz="1500" b="1" spc="30" dirty="0">
                <a:solidFill>
                  <a:srgbClr val="045899"/>
                </a:solidFill>
                <a:latin typeface="Avenir Black"/>
                <a:cs typeface="Avenir Black"/>
              </a:rPr>
              <a:t>Postulated </a:t>
            </a:r>
            <a:r>
              <a:rPr sz="1500" b="1" spc="25" dirty="0">
                <a:solidFill>
                  <a:srgbClr val="045899"/>
                </a:solidFill>
                <a:latin typeface="Avenir Black"/>
                <a:cs typeface="Avenir Black"/>
              </a:rPr>
              <a:t>risk </a:t>
            </a:r>
            <a:r>
              <a:rPr sz="1500" b="1" spc="30" dirty="0">
                <a:solidFill>
                  <a:srgbClr val="045899"/>
                </a:solidFill>
                <a:latin typeface="Avenir Black"/>
                <a:cs typeface="Avenir Black"/>
              </a:rPr>
              <a:t>factors </a:t>
            </a:r>
            <a:r>
              <a:rPr sz="1500" b="1" spc="25" dirty="0">
                <a:solidFill>
                  <a:srgbClr val="045899"/>
                </a:solidFill>
                <a:latin typeface="Avenir Black"/>
                <a:cs typeface="Avenir Black"/>
              </a:rPr>
              <a:t>reported </a:t>
            </a:r>
            <a:r>
              <a:rPr sz="1500" b="1" spc="35" dirty="0">
                <a:solidFill>
                  <a:srgbClr val="045899"/>
                </a:solidFill>
                <a:latin typeface="Avenir Black"/>
                <a:cs typeface="Avenir Black"/>
              </a:rPr>
              <a:t>in  </a:t>
            </a:r>
            <a:r>
              <a:rPr sz="1500" b="1" spc="20" dirty="0">
                <a:solidFill>
                  <a:srgbClr val="045899"/>
                </a:solidFill>
                <a:latin typeface="Avenir Black"/>
                <a:cs typeface="Avenir Black"/>
              </a:rPr>
              <a:t>the </a:t>
            </a:r>
            <a:r>
              <a:rPr sz="1500" b="1" spc="25" dirty="0">
                <a:solidFill>
                  <a:srgbClr val="045899"/>
                </a:solidFill>
                <a:latin typeface="Avenir Black"/>
                <a:cs typeface="Avenir Black"/>
              </a:rPr>
              <a:t>literature </a:t>
            </a:r>
            <a:r>
              <a:rPr sz="1500" b="1" spc="15" dirty="0">
                <a:solidFill>
                  <a:srgbClr val="045899"/>
                </a:solidFill>
                <a:latin typeface="Avenir Black"/>
                <a:cs typeface="Avenir Black"/>
              </a:rPr>
              <a:t>to</a:t>
            </a:r>
            <a:r>
              <a:rPr sz="1500" b="1" spc="130" dirty="0">
                <a:solidFill>
                  <a:srgbClr val="045899"/>
                </a:solidFill>
                <a:latin typeface="Avenir Black"/>
                <a:cs typeface="Avenir Black"/>
              </a:rPr>
              <a:t> </a:t>
            </a:r>
            <a:r>
              <a:rPr sz="1500" b="1" spc="35" dirty="0">
                <a:solidFill>
                  <a:srgbClr val="045899"/>
                </a:solidFill>
                <a:latin typeface="Avenir Black"/>
                <a:cs typeface="Avenir Black"/>
              </a:rPr>
              <a:t>date:</a:t>
            </a:r>
            <a:endParaRPr sz="1500" dirty="0">
              <a:latin typeface="Avenir Black"/>
              <a:cs typeface="Avenir Black"/>
            </a:endParaRPr>
          </a:p>
          <a:p>
            <a:pPr marL="12700" marR="1626235">
              <a:lnSpc>
                <a:spcPct val="266700"/>
              </a:lnSpc>
            </a:pPr>
            <a:r>
              <a:rPr sz="1500" spc="25" dirty="0">
                <a:solidFill>
                  <a:srgbClr val="045899"/>
                </a:solidFill>
                <a:latin typeface="Avenir"/>
                <a:cs typeface="Avenir"/>
              </a:rPr>
              <a:t>Vulvovaginal </a:t>
            </a:r>
            <a:r>
              <a:rPr sz="1500" spc="35" dirty="0">
                <a:solidFill>
                  <a:srgbClr val="045899"/>
                </a:solidFill>
                <a:latin typeface="Avenir"/>
                <a:cs typeface="Avenir"/>
              </a:rPr>
              <a:t>infection  </a:t>
            </a:r>
            <a:r>
              <a:rPr sz="1500" spc="25" dirty="0">
                <a:solidFill>
                  <a:srgbClr val="045899"/>
                </a:solidFill>
                <a:latin typeface="Avenir"/>
                <a:cs typeface="Avenir"/>
              </a:rPr>
              <a:t>Oral </a:t>
            </a:r>
            <a:r>
              <a:rPr sz="1500" spc="30" dirty="0">
                <a:solidFill>
                  <a:srgbClr val="045899"/>
                </a:solidFill>
                <a:latin typeface="Avenir"/>
                <a:cs typeface="Avenir"/>
              </a:rPr>
              <a:t>contraceptive </a:t>
            </a:r>
            <a:r>
              <a:rPr sz="1500" spc="35" dirty="0">
                <a:solidFill>
                  <a:srgbClr val="045899"/>
                </a:solidFill>
                <a:latin typeface="Avenir"/>
                <a:cs typeface="Avenir"/>
              </a:rPr>
              <a:t>use  </a:t>
            </a:r>
            <a:r>
              <a:rPr sz="1500" spc="30" dirty="0">
                <a:solidFill>
                  <a:srgbClr val="045899"/>
                </a:solidFill>
                <a:latin typeface="Avenir"/>
                <a:cs typeface="Avenir"/>
              </a:rPr>
              <a:t>Genetic</a:t>
            </a:r>
            <a:r>
              <a:rPr sz="1500" spc="-30" dirty="0">
                <a:solidFill>
                  <a:srgbClr val="045899"/>
                </a:solidFill>
                <a:latin typeface="Avenir"/>
                <a:cs typeface="Avenir"/>
              </a:rPr>
              <a:t> </a:t>
            </a:r>
            <a:r>
              <a:rPr sz="1500" spc="35" dirty="0">
                <a:solidFill>
                  <a:srgbClr val="045899"/>
                </a:solidFill>
                <a:latin typeface="Avenir"/>
                <a:cs typeface="Avenir"/>
              </a:rPr>
              <a:t>variability</a:t>
            </a:r>
            <a:endParaRPr sz="1500" dirty="0">
              <a:latin typeface="Avenir"/>
              <a:cs typeface="Avenir"/>
            </a:endParaRPr>
          </a:p>
          <a:p>
            <a:pPr>
              <a:lnSpc>
                <a:spcPct val="100000"/>
              </a:lnSpc>
              <a:spcBef>
                <a:spcPts val="40"/>
              </a:spcBef>
            </a:pPr>
            <a:endParaRPr sz="2050" dirty="0">
              <a:latin typeface="Times New Roman"/>
              <a:cs typeface="Times New Roman"/>
            </a:endParaRPr>
          </a:p>
          <a:p>
            <a:pPr marL="12700" marR="302260">
              <a:lnSpc>
                <a:spcPct val="133300"/>
              </a:lnSpc>
            </a:pPr>
            <a:r>
              <a:rPr sz="1500" spc="30" dirty="0">
                <a:solidFill>
                  <a:srgbClr val="045899"/>
                </a:solidFill>
                <a:latin typeface="Avenir"/>
                <a:cs typeface="Avenir"/>
              </a:rPr>
              <a:t>Dysmenorrhea</a:t>
            </a:r>
            <a:r>
              <a:rPr lang="en-US" sz="1500" spc="30" dirty="0">
                <a:solidFill>
                  <a:srgbClr val="045899"/>
                </a:solidFill>
                <a:latin typeface="Avenir"/>
                <a:cs typeface="Avenir"/>
              </a:rPr>
              <a:t>, </a:t>
            </a:r>
            <a:r>
              <a:rPr lang="en-US" sz="1500" spc="25" dirty="0">
                <a:solidFill>
                  <a:srgbClr val="045899"/>
                </a:solidFill>
                <a:latin typeface="Avenir"/>
                <a:cs typeface="Avenir"/>
              </a:rPr>
              <a:t>c</a:t>
            </a:r>
            <a:r>
              <a:rPr sz="1500" spc="25" dirty="0">
                <a:solidFill>
                  <a:srgbClr val="045899"/>
                </a:solidFill>
                <a:latin typeface="Avenir"/>
                <a:cs typeface="Avenir"/>
              </a:rPr>
              <a:t>hronic pain </a:t>
            </a:r>
            <a:r>
              <a:rPr sz="1500" spc="15" dirty="0">
                <a:solidFill>
                  <a:srgbClr val="045899"/>
                </a:solidFill>
                <a:latin typeface="Avenir"/>
                <a:cs typeface="Avenir"/>
              </a:rPr>
              <a:t>in </a:t>
            </a:r>
            <a:r>
              <a:rPr sz="1500" spc="35" dirty="0">
                <a:solidFill>
                  <a:srgbClr val="045899"/>
                </a:solidFill>
                <a:latin typeface="Avenir"/>
                <a:cs typeface="Avenir"/>
              </a:rPr>
              <a:t>other  </a:t>
            </a:r>
            <a:r>
              <a:rPr sz="1500" spc="20" dirty="0">
                <a:solidFill>
                  <a:srgbClr val="045899"/>
                </a:solidFill>
                <a:latin typeface="Avenir"/>
                <a:cs typeface="Avenir"/>
              </a:rPr>
              <a:t>areas </a:t>
            </a:r>
            <a:r>
              <a:rPr sz="1500" spc="15" dirty="0">
                <a:solidFill>
                  <a:srgbClr val="045899"/>
                </a:solidFill>
                <a:latin typeface="Avenir"/>
                <a:cs typeface="Avenir"/>
              </a:rPr>
              <a:t>of </a:t>
            </a:r>
            <a:r>
              <a:rPr sz="1500" spc="20" dirty="0">
                <a:solidFill>
                  <a:srgbClr val="045899"/>
                </a:solidFill>
                <a:latin typeface="Avenir"/>
                <a:cs typeface="Avenir"/>
              </a:rPr>
              <a:t>the</a:t>
            </a:r>
            <a:r>
              <a:rPr sz="1500" spc="114" dirty="0">
                <a:solidFill>
                  <a:srgbClr val="045899"/>
                </a:solidFill>
                <a:latin typeface="Avenir"/>
                <a:cs typeface="Avenir"/>
              </a:rPr>
              <a:t> </a:t>
            </a:r>
            <a:r>
              <a:rPr sz="1500" spc="35" dirty="0">
                <a:solidFill>
                  <a:srgbClr val="045899"/>
                </a:solidFill>
                <a:latin typeface="Avenir"/>
                <a:cs typeface="Avenir"/>
              </a:rPr>
              <a:t>body</a:t>
            </a:r>
            <a:endParaRPr sz="1500" dirty="0">
              <a:latin typeface="Avenir"/>
              <a:cs typeface="Avenir"/>
            </a:endParaRPr>
          </a:p>
          <a:p>
            <a:pPr>
              <a:lnSpc>
                <a:spcPct val="100000"/>
              </a:lnSpc>
              <a:spcBef>
                <a:spcPts val="40"/>
              </a:spcBef>
            </a:pPr>
            <a:endParaRPr sz="2050" dirty="0">
              <a:latin typeface="Times New Roman"/>
              <a:cs typeface="Times New Roman"/>
            </a:endParaRPr>
          </a:p>
          <a:p>
            <a:pPr marL="12700" marR="108585">
              <a:lnSpc>
                <a:spcPct val="133300"/>
              </a:lnSpc>
            </a:pPr>
            <a:r>
              <a:rPr sz="1500" spc="30" dirty="0">
                <a:solidFill>
                  <a:srgbClr val="045899"/>
                </a:solidFill>
                <a:latin typeface="Avenir"/>
                <a:cs typeface="Avenir"/>
              </a:rPr>
              <a:t>Autoimmune disease</a:t>
            </a:r>
            <a:r>
              <a:rPr lang="en-US" sz="1500" spc="30" dirty="0">
                <a:solidFill>
                  <a:srgbClr val="045899"/>
                </a:solidFill>
                <a:latin typeface="Avenir"/>
                <a:cs typeface="Avenir"/>
              </a:rPr>
              <a:t>, </a:t>
            </a:r>
            <a:r>
              <a:rPr lang="en-US" sz="1500" spc="25" dirty="0">
                <a:solidFill>
                  <a:srgbClr val="045899"/>
                </a:solidFill>
                <a:latin typeface="Avenir"/>
                <a:cs typeface="Avenir"/>
              </a:rPr>
              <a:t>a</a:t>
            </a:r>
            <a:r>
              <a:rPr sz="1500" spc="25" dirty="0">
                <a:solidFill>
                  <a:srgbClr val="045899"/>
                </a:solidFill>
                <a:latin typeface="Avenir"/>
                <a:cs typeface="Avenir"/>
              </a:rPr>
              <a:t>ltered </a:t>
            </a:r>
            <a:r>
              <a:rPr sz="1500" spc="35" dirty="0">
                <a:solidFill>
                  <a:srgbClr val="045899"/>
                </a:solidFill>
                <a:latin typeface="Avenir"/>
                <a:cs typeface="Avenir"/>
              </a:rPr>
              <a:t>immuno-  </a:t>
            </a:r>
            <a:r>
              <a:rPr sz="1500" spc="30" dirty="0">
                <a:solidFill>
                  <a:srgbClr val="045899"/>
                </a:solidFill>
                <a:latin typeface="Avenir"/>
                <a:cs typeface="Avenir"/>
              </a:rPr>
              <a:t>inflammatory</a:t>
            </a:r>
            <a:r>
              <a:rPr sz="1500" spc="10" dirty="0">
                <a:solidFill>
                  <a:srgbClr val="045899"/>
                </a:solidFill>
                <a:latin typeface="Avenir"/>
                <a:cs typeface="Avenir"/>
              </a:rPr>
              <a:t> </a:t>
            </a:r>
            <a:r>
              <a:rPr sz="1500" spc="30" dirty="0">
                <a:solidFill>
                  <a:srgbClr val="045899"/>
                </a:solidFill>
                <a:latin typeface="Avenir"/>
                <a:cs typeface="Avenir"/>
              </a:rPr>
              <a:t>response</a:t>
            </a:r>
            <a:endParaRPr sz="1500" dirty="0">
              <a:latin typeface="Avenir"/>
              <a:cs typeface="Avenir"/>
            </a:endParaRPr>
          </a:p>
          <a:p>
            <a:pPr>
              <a:lnSpc>
                <a:spcPct val="100000"/>
              </a:lnSpc>
            </a:pPr>
            <a:endParaRPr sz="1500" dirty="0">
              <a:latin typeface="Times New Roman"/>
              <a:cs typeface="Times New Roman"/>
            </a:endParaRPr>
          </a:p>
          <a:p>
            <a:pPr marL="12700">
              <a:lnSpc>
                <a:spcPct val="100000"/>
              </a:lnSpc>
              <a:spcBef>
                <a:spcPts val="1275"/>
              </a:spcBef>
            </a:pPr>
            <a:r>
              <a:rPr sz="1500" spc="25" dirty="0">
                <a:solidFill>
                  <a:srgbClr val="045899"/>
                </a:solidFill>
                <a:latin typeface="Avenir"/>
                <a:cs typeface="Avenir"/>
              </a:rPr>
              <a:t>Allergies</a:t>
            </a:r>
            <a:r>
              <a:rPr lang="en-US" sz="1500" spc="25" dirty="0">
                <a:solidFill>
                  <a:srgbClr val="045899"/>
                </a:solidFill>
                <a:latin typeface="Avenir"/>
                <a:cs typeface="Avenir"/>
              </a:rPr>
              <a:t>, </a:t>
            </a:r>
            <a:r>
              <a:rPr lang="en-US" sz="1500" spc="20" dirty="0">
                <a:solidFill>
                  <a:srgbClr val="045899"/>
                </a:solidFill>
                <a:latin typeface="Avenir"/>
                <a:cs typeface="Avenir"/>
              </a:rPr>
              <a:t>v</a:t>
            </a:r>
            <a:r>
              <a:rPr sz="1500" spc="20" dirty="0">
                <a:solidFill>
                  <a:srgbClr val="045899"/>
                </a:solidFill>
                <a:latin typeface="Avenir"/>
                <a:cs typeface="Avenir"/>
              </a:rPr>
              <a:t>ulvar </a:t>
            </a:r>
            <a:r>
              <a:rPr sz="1500" spc="30" dirty="0">
                <a:solidFill>
                  <a:srgbClr val="045899"/>
                </a:solidFill>
                <a:latin typeface="Avenir"/>
                <a:cs typeface="Avenir"/>
              </a:rPr>
              <a:t>dermatologic</a:t>
            </a:r>
            <a:r>
              <a:rPr sz="1500" spc="225" dirty="0">
                <a:solidFill>
                  <a:srgbClr val="045899"/>
                </a:solidFill>
                <a:latin typeface="Avenir"/>
                <a:cs typeface="Avenir"/>
              </a:rPr>
              <a:t> </a:t>
            </a:r>
            <a:r>
              <a:rPr sz="1500" spc="30" dirty="0">
                <a:solidFill>
                  <a:srgbClr val="045899"/>
                </a:solidFill>
                <a:latin typeface="Avenir"/>
                <a:cs typeface="Avenir"/>
              </a:rPr>
              <a:t>disorders</a:t>
            </a:r>
            <a:endParaRPr sz="1500" dirty="0">
              <a:latin typeface="Avenir"/>
              <a:cs typeface="Avenir"/>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31</a:t>
            </a:fld>
            <a:endParaRPr dirty="0"/>
          </a:p>
        </p:txBody>
      </p:sp>
      <p:sp>
        <p:nvSpPr>
          <p:cNvPr id="6" name="object 6"/>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
        <p:nvSpPr>
          <p:cNvPr id="3" name="object 3"/>
          <p:cNvSpPr txBox="1"/>
          <p:nvPr/>
        </p:nvSpPr>
        <p:spPr>
          <a:xfrm>
            <a:off x="5754496" y="2022424"/>
            <a:ext cx="3688715" cy="4892108"/>
          </a:xfrm>
          <a:prstGeom prst="rect">
            <a:avLst/>
          </a:prstGeom>
        </p:spPr>
        <p:txBody>
          <a:bodyPr vert="horz" wrap="square" lIns="0" tIns="0" rIns="0" bIns="0" rtlCol="0">
            <a:spAutoFit/>
          </a:bodyPr>
          <a:lstStyle/>
          <a:p>
            <a:pPr marL="12700" marR="98425">
              <a:lnSpc>
                <a:spcPct val="133300"/>
              </a:lnSpc>
            </a:pPr>
            <a:r>
              <a:rPr sz="1500" spc="25" dirty="0">
                <a:solidFill>
                  <a:srgbClr val="045899"/>
                </a:solidFill>
                <a:latin typeface="Avenir"/>
                <a:cs typeface="Avenir"/>
              </a:rPr>
              <a:t>Early </a:t>
            </a:r>
            <a:r>
              <a:rPr sz="1500" spc="20" dirty="0">
                <a:solidFill>
                  <a:srgbClr val="045899"/>
                </a:solidFill>
                <a:latin typeface="Avenir"/>
                <a:cs typeface="Avenir"/>
              </a:rPr>
              <a:t>age </a:t>
            </a:r>
            <a:r>
              <a:rPr sz="1500" spc="15" dirty="0">
                <a:solidFill>
                  <a:srgbClr val="045899"/>
                </a:solidFill>
                <a:latin typeface="Avenir"/>
                <a:cs typeface="Avenir"/>
              </a:rPr>
              <a:t>of </a:t>
            </a:r>
            <a:r>
              <a:rPr sz="1500" spc="25" dirty="0">
                <a:solidFill>
                  <a:srgbClr val="045899"/>
                </a:solidFill>
                <a:latin typeface="Avenir"/>
                <a:cs typeface="Avenir"/>
              </a:rPr>
              <a:t>first intercourse</a:t>
            </a:r>
            <a:r>
              <a:rPr lang="en-US" sz="1500" spc="25" dirty="0">
                <a:solidFill>
                  <a:srgbClr val="045899"/>
                </a:solidFill>
                <a:latin typeface="Avenir"/>
                <a:cs typeface="Avenir"/>
              </a:rPr>
              <a:t>, p</a:t>
            </a:r>
            <a:r>
              <a:rPr sz="1500" spc="25" dirty="0">
                <a:solidFill>
                  <a:srgbClr val="045899"/>
                </a:solidFill>
                <a:latin typeface="Avenir"/>
                <a:cs typeface="Avenir"/>
              </a:rPr>
              <a:t>ain </a:t>
            </a:r>
            <a:r>
              <a:rPr sz="1500" spc="35" dirty="0">
                <a:solidFill>
                  <a:srgbClr val="045899"/>
                </a:solidFill>
                <a:latin typeface="Avenir"/>
                <a:cs typeface="Avenir"/>
              </a:rPr>
              <a:t>with  </a:t>
            </a:r>
            <a:r>
              <a:rPr sz="1500" spc="25" dirty="0">
                <a:solidFill>
                  <a:srgbClr val="045899"/>
                </a:solidFill>
                <a:latin typeface="Avenir"/>
                <a:cs typeface="Avenir"/>
              </a:rPr>
              <a:t>first intercourse</a:t>
            </a:r>
            <a:r>
              <a:rPr lang="en-US" sz="1500" spc="25" dirty="0">
                <a:solidFill>
                  <a:srgbClr val="045899"/>
                </a:solidFill>
                <a:latin typeface="Avenir"/>
                <a:cs typeface="Avenir"/>
              </a:rPr>
              <a:t>, p</a:t>
            </a:r>
            <a:r>
              <a:rPr sz="1500" spc="25" dirty="0">
                <a:solidFill>
                  <a:srgbClr val="045899"/>
                </a:solidFill>
                <a:latin typeface="Avenir"/>
                <a:cs typeface="Avenir"/>
              </a:rPr>
              <a:t>ain </a:t>
            </a:r>
            <a:r>
              <a:rPr sz="1500" spc="30" dirty="0">
                <a:solidFill>
                  <a:srgbClr val="045899"/>
                </a:solidFill>
                <a:latin typeface="Avenir"/>
                <a:cs typeface="Avenir"/>
              </a:rPr>
              <a:t>with/after</a:t>
            </a:r>
            <a:r>
              <a:rPr lang="en-US" sz="1500" spc="280" dirty="0">
                <a:solidFill>
                  <a:srgbClr val="045899"/>
                </a:solidFill>
                <a:latin typeface="Avenir"/>
                <a:cs typeface="Avenir"/>
              </a:rPr>
              <a:t> </a:t>
            </a:r>
            <a:r>
              <a:rPr sz="1500" spc="35" dirty="0">
                <a:solidFill>
                  <a:srgbClr val="045899"/>
                </a:solidFill>
                <a:latin typeface="Avenir"/>
                <a:cs typeface="Avenir"/>
              </a:rPr>
              <a:t>sex</a:t>
            </a:r>
            <a:endParaRPr sz="1500" dirty="0">
              <a:latin typeface="Avenir"/>
              <a:cs typeface="Avenir"/>
            </a:endParaRPr>
          </a:p>
          <a:p>
            <a:pPr marL="12700" marR="2277745">
              <a:lnSpc>
                <a:spcPct val="266700"/>
              </a:lnSpc>
            </a:pPr>
            <a:r>
              <a:rPr sz="1500" spc="25" dirty="0">
                <a:solidFill>
                  <a:srgbClr val="045899"/>
                </a:solidFill>
                <a:latin typeface="Avenir"/>
                <a:cs typeface="Avenir"/>
              </a:rPr>
              <a:t>Early </a:t>
            </a:r>
            <a:r>
              <a:rPr sz="1500" spc="30" dirty="0">
                <a:solidFill>
                  <a:srgbClr val="045899"/>
                </a:solidFill>
                <a:latin typeface="Avenir"/>
                <a:cs typeface="Avenir"/>
              </a:rPr>
              <a:t>menarche  </a:t>
            </a:r>
            <a:r>
              <a:rPr sz="1500" spc="35" dirty="0">
                <a:solidFill>
                  <a:srgbClr val="045899"/>
                </a:solidFill>
                <a:latin typeface="Avenir"/>
                <a:cs typeface="Avenir"/>
              </a:rPr>
              <a:t>Nulliparity</a:t>
            </a:r>
            <a:endParaRPr sz="1500" dirty="0">
              <a:latin typeface="Avenir"/>
              <a:cs typeface="Avenir"/>
            </a:endParaRPr>
          </a:p>
          <a:p>
            <a:pPr>
              <a:lnSpc>
                <a:spcPct val="100000"/>
              </a:lnSpc>
            </a:pPr>
            <a:endParaRPr sz="1500" dirty="0">
              <a:latin typeface="Times New Roman"/>
              <a:cs typeface="Times New Roman"/>
            </a:endParaRPr>
          </a:p>
          <a:p>
            <a:pPr marL="12700">
              <a:lnSpc>
                <a:spcPct val="100000"/>
              </a:lnSpc>
              <a:spcBef>
                <a:spcPts val="1275"/>
              </a:spcBef>
            </a:pPr>
            <a:r>
              <a:rPr sz="1500" spc="30" dirty="0">
                <a:solidFill>
                  <a:srgbClr val="045899"/>
                </a:solidFill>
                <a:latin typeface="Avenir"/>
                <a:cs typeface="Avenir"/>
              </a:rPr>
              <a:t>Childhood </a:t>
            </a:r>
            <a:r>
              <a:rPr sz="1500" spc="25" dirty="0">
                <a:solidFill>
                  <a:srgbClr val="045899"/>
                </a:solidFill>
                <a:latin typeface="Avenir"/>
                <a:cs typeface="Avenir"/>
              </a:rPr>
              <a:t>enuresis</a:t>
            </a:r>
            <a:r>
              <a:rPr lang="en-US" sz="1500" spc="25" dirty="0">
                <a:solidFill>
                  <a:srgbClr val="045899"/>
                </a:solidFill>
                <a:latin typeface="Avenir"/>
                <a:cs typeface="Avenir"/>
              </a:rPr>
              <a:t>, n</a:t>
            </a:r>
            <a:r>
              <a:rPr sz="1500" spc="30" dirty="0">
                <a:solidFill>
                  <a:srgbClr val="045899"/>
                </a:solidFill>
                <a:latin typeface="Avenir"/>
                <a:cs typeface="Avenir"/>
              </a:rPr>
              <a:t>octurnal</a:t>
            </a:r>
            <a:r>
              <a:rPr sz="1500" spc="180" dirty="0">
                <a:solidFill>
                  <a:srgbClr val="045899"/>
                </a:solidFill>
                <a:latin typeface="Avenir"/>
                <a:cs typeface="Avenir"/>
              </a:rPr>
              <a:t> </a:t>
            </a:r>
            <a:r>
              <a:rPr sz="1500" spc="35" dirty="0">
                <a:solidFill>
                  <a:srgbClr val="045899"/>
                </a:solidFill>
                <a:latin typeface="Avenir"/>
                <a:cs typeface="Avenir"/>
              </a:rPr>
              <a:t>urination</a:t>
            </a:r>
            <a:r>
              <a:rPr lang="en-US" sz="1500" dirty="0">
                <a:latin typeface="Avenir"/>
                <a:cs typeface="Avenir"/>
              </a:rPr>
              <a:t>, </a:t>
            </a:r>
            <a:r>
              <a:rPr sz="1500" spc="30" dirty="0">
                <a:solidFill>
                  <a:srgbClr val="045899"/>
                </a:solidFill>
                <a:latin typeface="Avenir"/>
                <a:cs typeface="Avenir"/>
              </a:rPr>
              <a:t>Urinary burning</a:t>
            </a:r>
            <a:r>
              <a:rPr lang="en-US" sz="1500" spc="30" dirty="0">
                <a:solidFill>
                  <a:srgbClr val="045899"/>
                </a:solidFill>
                <a:latin typeface="Avenir"/>
                <a:cs typeface="Avenir"/>
              </a:rPr>
              <a:t>, </a:t>
            </a:r>
            <a:r>
              <a:rPr lang="en-US" sz="1500" spc="25" dirty="0">
                <a:solidFill>
                  <a:srgbClr val="045899"/>
                </a:solidFill>
                <a:latin typeface="Avenir"/>
                <a:cs typeface="Avenir"/>
              </a:rPr>
              <a:t>p</a:t>
            </a:r>
            <a:r>
              <a:rPr sz="1500" spc="25" dirty="0">
                <a:solidFill>
                  <a:srgbClr val="045899"/>
                </a:solidFill>
                <a:latin typeface="Avenir"/>
                <a:cs typeface="Avenir"/>
              </a:rPr>
              <a:t>ain with</a:t>
            </a:r>
            <a:r>
              <a:rPr sz="1500" spc="270" dirty="0">
                <a:solidFill>
                  <a:srgbClr val="045899"/>
                </a:solidFill>
                <a:latin typeface="Avenir"/>
                <a:cs typeface="Avenir"/>
              </a:rPr>
              <a:t> </a:t>
            </a:r>
            <a:r>
              <a:rPr sz="1500" spc="35" dirty="0">
                <a:solidFill>
                  <a:srgbClr val="045899"/>
                </a:solidFill>
                <a:latin typeface="Avenir"/>
                <a:cs typeface="Avenir"/>
              </a:rPr>
              <a:t>wiping</a:t>
            </a:r>
            <a:endParaRPr sz="1500" dirty="0">
              <a:latin typeface="Avenir"/>
              <a:cs typeface="Avenir"/>
            </a:endParaRPr>
          </a:p>
          <a:p>
            <a:pPr>
              <a:lnSpc>
                <a:spcPct val="100000"/>
              </a:lnSpc>
            </a:pPr>
            <a:endParaRPr sz="1500" dirty="0">
              <a:latin typeface="Times New Roman"/>
              <a:cs typeface="Times New Roman"/>
            </a:endParaRPr>
          </a:p>
          <a:p>
            <a:pPr marL="12700">
              <a:lnSpc>
                <a:spcPct val="100000"/>
              </a:lnSpc>
              <a:spcBef>
                <a:spcPts val="1275"/>
              </a:spcBef>
            </a:pPr>
            <a:r>
              <a:rPr sz="1500" spc="25" dirty="0">
                <a:solidFill>
                  <a:srgbClr val="045899"/>
                </a:solidFill>
                <a:latin typeface="Avenir"/>
                <a:cs typeface="Avenir"/>
              </a:rPr>
              <a:t>Pain with bike</a:t>
            </a:r>
            <a:r>
              <a:rPr sz="1500" spc="85" dirty="0">
                <a:solidFill>
                  <a:srgbClr val="045899"/>
                </a:solidFill>
                <a:latin typeface="Avenir"/>
                <a:cs typeface="Avenir"/>
              </a:rPr>
              <a:t> </a:t>
            </a:r>
            <a:r>
              <a:rPr sz="1500" spc="35" dirty="0">
                <a:solidFill>
                  <a:srgbClr val="045899"/>
                </a:solidFill>
                <a:latin typeface="Avenir"/>
                <a:cs typeface="Avenir"/>
              </a:rPr>
              <a:t>riding</a:t>
            </a:r>
            <a:endParaRPr sz="1500" dirty="0">
              <a:latin typeface="Avenir"/>
              <a:cs typeface="Avenir"/>
            </a:endParaRPr>
          </a:p>
          <a:p>
            <a:pPr>
              <a:lnSpc>
                <a:spcPct val="100000"/>
              </a:lnSpc>
              <a:spcBef>
                <a:spcPts val="40"/>
              </a:spcBef>
            </a:pPr>
            <a:endParaRPr sz="2050" dirty="0">
              <a:latin typeface="Times New Roman"/>
              <a:cs typeface="Times New Roman"/>
            </a:endParaRPr>
          </a:p>
          <a:p>
            <a:pPr marL="12700" marR="649605">
              <a:lnSpc>
                <a:spcPct val="133300"/>
              </a:lnSpc>
            </a:pPr>
            <a:r>
              <a:rPr sz="1500" spc="25" dirty="0">
                <a:solidFill>
                  <a:srgbClr val="045899"/>
                </a:solidFill>
                <a:latin typeface="Avenir"/>
                <a:cs typeface="Avenir"/>
              </a:rPr>
              <a:t>Difficulty </a:t>
            </a:r>
            <a:r>
              <a:rPr sz="1500" spc="15" dirty="0">
                <a:solidFill>
                  <a:srgbClr val="045899"/>
                </a:solidFill>
                <a:latin typeface="Avenir"/>
                <a:cs typeface="Avenir"/>
              </a:rPr>
              <a:t>or </a:t>
            </a:r>
            <a:r>
              <a:rPr sz="1500" spc="25" dirty="0">
                <a:solidFill>
                  <a:srgbClr val="045899"/>
                </a:solidFill>
                <a:latin typeface="Avenir"/>
                <a:cs typeface="Avenir"/>
              </a:rPr>
              <a:t>severe pain with </a:t>
            </a:r>
            <a:r>
              <a:rPr sz="1500" spc="35" dirty="0">
                <a:solidFill>
                  <a:srgbClr val="045899"/>
                </a:solidFill>
                <a:latin typeface="Avenir"/>
                <a:cs typeface="Avenir"/>
              </a:rPr>
              <a:t>first  </a:t>
            </a:r>
            <a:r>
              <a:rPr sz="1500" spc="25" dirty="0">
                <a:solidFill>
                  <a:srgbClr val="045899"/>
                </a:solidFill>
                <a:latin typeface="Avenir"/>
                <a:cs typeface="Avenir"/>
              </a:rPr>
              <a:t>tampon</a:t>
            </a:r>
            <a:r>
              <a:rPr sz="1500" spc="-5" dirty="0">
                <a:solidFill>
                  <a:srgbClr val="045899"/>
                </a:solidFill>
                <a:latin typeface="Avenir"/>
                <a:cs typeface="Avenir"/>
              </a:rPr>
              <a:t> </a:t>
            </a:r>
            <a:r>
              <a:rPr sz="1500" spc="35" dirty="0">
                <a:solidFill>
                  <a:srgbClr val="045899"/>
                </a:solidFill>
                <a:latin typeface="Avenir"/>
                <a:cs typeface="Avenir"/>
              </a:rPr>
              <a:t>use</a:t>
            </a:r>
            <a:endParaRPr sz="1500" dirty="0">
              <a:latin typeface="Avenir"/>
              <a:cs typeface="Avenir"/>
            </a:endParaRPr>
          </a:p>
          <a:p>
            <a:pPr>
              <a:lnSpc>
                <a:spcPct val="100000"/>
              </a:lnSpc>
            </a:pPr>
            <a:endParaRPr sz="1500" dirty="0">
              <a:latin typeface="Times New Roman"/>
              <a:cs typeface="Times New Roman"/>
            </a:endParaRPr>
          </a:p>
          <a:p>
            <a:pPr marL="12700">
              <a:lnSpc>
                <a:spcPct val="100000"/>
              </a:lnSpc>
              <a:spcBef>
                <a:spcPts val="1275"/>
              </a:spcBef>
            </a:pPr>
            <a:r>
              <a:rPr sz="1500" spc="30" dirty="0">
                <a:solidFill>
                  <a:srgbClr val="045899"/>
                </a:solidFill>
                <a:latin typeface="Avenir"/>
                <a:cs typeface="Avenir"/>
              </a:rPr>
              <a:t>Adverse </a:t>
            </a:r>
            <a:r>
              <a:rPr sz="1500" spc="25" dirty="0">
                <a:solidFill>
                  <a:srgbClr val="045899"/>
                </a:solidFill>
                <a:latin typeface="Avenir"/>
                <a:cs typeface="Avenir"/>
              </a:rPr>
              <a:t>life</a:t>
            </a:r>
            <a:r>
              <a:rPr sz="1500" spc="20" dirty="0">
                <a:solidFill>
                  <a:srgbClr val="045899"/>
                </a:solidFill>
                <a:latin typeface="Avenir"/>
                <a:cs typeface="Avenir"/>
              </a:rPr>
              <a:t> </a:t>
            </a:r>
            <a:r>
              <a:rPr sz="1500" spc="35" dirty="0">
                <a:solidFill>
                  <a:srgbClr val="045899"/>
                </a:solidFill>
                <a:latin typeface="Avenir"/>
                <a:cs typeface="Avenir"/>
              </a:rPr>
              <a:t>experiences</a:t>
            </a:r>
            <a:endParaRPr sz="1500" dirty="0">
              <a:latin typeface="Avenir"/>
              <a:cs typeface="Avenir"/>
            </a:endParaRPr>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45" dirty="0"/>
              <a:t>POSSIBLE </a:t>
            </a:r>
            <a:r>
              <a:rPr spc="40" dirty="0"/>
              <a:t>RISK </a:t>
            </a:r>
            <a:r>
              <a:rPr spc="25" dirty="0"/>
              <a:t>FACTORS </a:t>
            </a:r>
            <a:r>
              <a:rPr spc="35" dirty="0"/>
              <a:t>FOR</a:t>
            </a:r>
            <a:r>
              <a:rPr spc="335" dirty="0"/>
              <a:t> </a:t>
            </a:r>
            <a:r>
              <a:rPr spc="30" dirty="0"/>
              <a:t>VULVODYNIA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45" dirty="0"/>
              <a:t>RULE-OUT</a:t>
            </a:r>
            <a:r>
              <a:rPr spc="30" dirty="0"/>
              <a:t> </a:t>
            </a:r>
            <a:r>
              <a:rPr spc="55" dirty="0"/>
              <a:t>DIAGNOSES</a:t>
            </a:r>
          </a:p>
        </p:txBody>
      </p:sp>
      <p:sp>
        <p:nvSpPr>
          <p:cNvPr id="5" name="object 5"/>
          <p:cNvSpPr txBox="1"/>
          <p:nvPr/>
        </p:nvSpPr>
        <p:spPr>
          <a:xfrm>
            <a:off x="627380" y="7368855"/>
            <a:ext cx="1830070"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Haefner 2007, Bornstein</a:t>
            </a:r>
            <a:r>
              <a:rPr sz="1000" spc="40" dirty="0">
                <a:solidFill>
                  <a:srgbClr val="045899"/>
                </a:solidFill>
                <a:latin typeface="Avenir"/>
                <a:cs typeface="Avenir"/>
              </a:rPr>
              <a:t> </a:t>
            </a:r>
            <a:r>
              <a:rPr sz="1000" spc="25" dirty="0">
                <a:solidFill>
                  <a:srgbClr val="045899"/>
                </a:solidFill>
                <a:latin typeface="Avenir"/>
                <a:cs typeface="Avenir"/>
              </a:rPr>
              <a:t>2016</a:t>
            </a:r>
            <a:endParaRPr sz="1000" dirty="0">
              <a:latin typeface="Avenir"/>
              <a:cs typeface="Avenir"/>
            </a:endParaRPr>
          </a:p>
        </p:txBody>
      </p:sp>
      <p:sp>
        <p:nvSpPr>
          <p:cNvPr id="6" name="object 6"/>
          <p:cNvSpPr/>
          <p:nvPr/>
        </p:nvSpPr>
        <p:spPr>
          <a:xfrm>
            <a:off x="5130800" y="2432323"/>
            <a:ext cx="0" cy="155575"/>
          </a:xfrm>
          <a:custGeom>
            <a:avLst/>
            <a:gdLst/>
            <a:ahLst/>
            <a:cxnLst/>
            <a:rect l="l" t="t" r="r" b="b"/>
            <a:pathLst>
              <a:path h="155575">
                <a:moveTo>
                  <a:pt x="0" y="0"/>
                </a:moveTo>
                <a:lnTo>
                  <a:pt x="0" y="155448"/>
                </a:lnTo>
              </a:path>
            </a:pathLst>
          </a:custGeom>
          <a:ln w="25400">
            <a:solidFill>
              <a:srgbClr val="045899"/>
            </a:solidFill>
          </a:ln>
        </p:spPr>
        <p:txBody>
          <a:bodyPr wrap="square" lIns="0" tIns="0" rIns="0" bIns="0" rtlCol="0"/>
          <a:lstStyle/>
          <a:p>
            <a:endParaRPr dirty="0"/>
          </a:p>
        </p:txBody>
      </p:sp>
      <p:sp>
        <p:nvSpPr>
          <p:cNvPr id="7" name="object 7"/>
          <p:cNvSpPr/>
          <p:nvPr/>
        </p:nvSpPr>
        <p:spPr>
          <a:xfrm>
            <a:off x="6740144" y="2588765"/>
            <a:ext cx="0" cy="250190"/>
          </a:xfrm>
          <a:custGeom>
            <a:avLst/>
            <a:gdLst/>
            <a:ahLst/>
            <a:cxnLst/>
            <a:rect l="l" t="t" r="r" b="b"/>
            <a:pathLst>
              <a:path h="250189">
                <a:moveTo>
                  <a:pt x="0" y="0"/>
                </a:moveTo>
                <a:lnTo>
                  <a:pt x="0" y="249938"/>
                </a:lnTo>
              </a:path>
            </a:pathLst>
          </a:custGeom>
          <a:ln w="25400">
            <a:solidFill>
              <a:srgbClr val="045899"/>
            </a:solidFill>
          </a:ln>
        </p:spPr>
        <p:txBody>
          <a:bodyPr wrap="square" lIns="0" tIns="0" rIns="0" bIns="0" rtlCol="0"/>
          <a:lstStyle/>
          <a:p>
            <a:endParaRPr dirty="0"/>
          </a:p>
        </p:txBody>
      </p:sp>
      <p:sp>
        <p:nvSpPr>
          <p:cNvPr id="8" name="object 8"/>
          <p:cNvSpPr/>
          <p:nvPr/>
        </p:nvSpPr>
        <p:spPr>
          <a:xfrm>
            <a:off x="5172963" y="3849623"/>
            <a:ext cx="0" cy="137160"/>
          </a:xfrm>
          <a:custGeom>
            <a:avLst/>
            <a:gdLst/>
            <a:ahLst/>
            <a:cxnLst/>
            <a:rect l="l" t="t" r="r" b="b"/>
            <a:pathLst>
              <a:path h="137160">
                <a:moveTo>
                  <a:pt x="0" y="0"/>
                </a:moveTo>
                <a:lnTo>
                  <a:pt x="0" y="137160"/>
                </a:lnTo>
              </a:path>
            </a:pathLst>
          </a:custGeom>
          <a:ln w="25400">
            <a:solidFill>
              <a:srgbClr val="045899"/>
            </a:solidFill>
          </a:ln>
        </p:spPr>
        <p:txBody>
          <a:bodyPr wrap="square" lIns="0" tIns="0" rIns="0" bIns="0" rtlCol="0"/>
          <a:lstStyle/>
          <a:p>
            <a:endParaRPr dirty="0"/>
          </a:p>
        </p:txBody>
      </p:sp>
      <p:sp>
        <p:nvSpPr>
          <p:cNvPr id="9" name="object 9"/>
          <p:cNvSpPr/>
          <p:nvPr/>
        </p:nvSpPr>
        <p:spPr>
          <a:xfrm>
            <a:off x="5172963" y="4553711"/>
            <a:ext cx="0" cy="892810"/>
          </a:xfrm>
          <a:custGeom>
            <a:avLst/>
            <a:gdLst/>
            <a:ahLst/>
            <a:cxnLst/>
            <a:rect l="l" t="t" r="r" b="b"/>
            <a:pathLst>
              <a:path h="892810">
                <a:moveTo>
                  <a:pt x="0" y="0"/>
                </a:moveTo>
                <a:lnTo>
                  <a:pt x="0" y="892553"/>
                </a:lnTo>
              </a:path>
            </a:pathLst>
          </a:custGeom>
          <a:ln w="25400">
            <a:solidFill>
              <a:srgbClr val="045899"/>
            </a:solidFill>
          </a:ln>
        </p:spPr>
        <p:txBody>
          <a:bodyPr wrap="square" lIns="0" tIns="0" rIns="0" bIns="0" rtlCol="0"/>
          <a:lstStyle/>
          <a:p>
            <a:endParaRPr dirty="0"/>
          </a:p>
        </p:txBody>
      </p:sp>
      <p:sp>
        <p:nvSpPr>
          <p:cNvPr id="10" name="object 10"/>
          <p:cNvSpPr/>
          <p:nvPr/>
        </p:nvSpPr>
        <p:spPr>
          <a:xfrm>
            <a:off x="8296655" y="3849623"/>
            <a:ext cx="0" cy="137160"/>
          </a:xfrm>
          <a:custGeom>
            <a:avLst/>
            <a:gdLst/>
            <a:ahLst/>
            <a:cxnLst/>
            <a:rect l="l" t="t" r="r" b="b"/>
            <a:pathLst>
              <a:path h="137160">
                <a:moveTo>
                  <a:pt x="0" y="0"/>
                </a:moveTo>
                <a:lnTo>
                  <a:pt x="0" y="137160"/>
                </a:lnTo>
              </a:path>
            </a:pathLst>
          </a:custGeom>
          <a:ln w="25400">
            <a:solidFill>
              <a:srgbClr val="045899"/>
            </a:solidFill>
          </a:ln>
        </p:spPr>
        <p:txBody>
          <a:bodyPr wrap="square" lIns="0" tIns="0" rIns="0" bIns="0" rtlCol="0"/>
          <a:lstStyle/>
          <a:p>
            <a:endParaRPr dirty="0"/>
          </a:p>
        </p:txBody>
      </p:sp>
      <p:sp>
        <p:nvSpPr>
          <p:cNvPr id="11" name="object 11"/>
          <p:cNvSpPr/>
          <p:nvPr/>
        </p:nvSpPr>
        <p:spPr>
          <a:xfrm flipH="1">
            <a:off x="8296653" y="4984825"/>
            <a:ext cx="45719" cy="189663"/>
          </a:xfrm>
          <a:custGeom>
            <a:avLst/>
            <a:gdLst/>
            <a:ahLst/>
            <a:cxnLst/>
            <a:rect l="l" t="t" r="r" b="b"/>
            <a:pathLst>
              <a:path h="137160">
                <a:moveTo>
                  <a:pt x="0" y="0"/>
                </a:moveTo>
                <a:lnTo>
                  <a:pt x="0" y="136652"/>
                </a:lnTo>
              </a:path>
            </a:pathLst>
          </a:custGeom>
          <a:ln w="25400">
            <a:solidFill>
              <a:srgbClr val="045899"/>
            </a:solidFill>
          </a:ln>
        </p:spPr>
        <p:txBody>
          <a:bodyPr wrap="square" lIns="0" tIns="0" rIns="0" bIns="0" rtlCol="0"/>
          <a:lstStyle/>
          <a:p>
            <a:endParaRPr dirty="0"/>
          </a:p>
        </p:txBody>
      </p:sp>
      <p:sp>
        <p:nvSpPr>
          <p:cNvPr id="12" name="object 12"/>
          <p:cNvSpPr/>
          <p:nvPr/>
        </p:nvSpPr>
        <p:spPr>
          <a:xfrm>
            <a:off x="2173731" y="2588765"/>
            <a:ext cx="0" cy="250190"/>
          </a:xfrm>
          <a:custGeom>
            <a:avLst/>
            <a:gdLst/>
            <a:ahLst/>
            <a:cxnLst/>
            <a:rect l="l" t="t" r="r" b="b"/>
            <a:pathLst>
              <a:path h="250189">
                <a:moveTo>
                  <a:pt x="0" y="0"/>
                </a:moveTo>
                <a:lnTo>
                  <a:pt x="0" y="249938"/>
                </a:lnTo>
              </a:path>
            </a:pathLst>
          </a:custGeom>
          <a:ln w="25400">
            <a:solidFill>
              <a:srgbClr val="045899"/>
            </a:solidFill>
          </a:ln>
        </p:spPr>
        <p:txBody>
          <a:bodyPr wrap="square" lIns="0" tIns="0" rIns="0" bIns="0" rtlCol="0"/>
          <a:lstStyle/>
          <a:p>
            <a:endParaRPr dirty="0"/>
          </a:p>
        </p:txBody>
      </p:sp>
      <p:sp>
        <p:nvSpPr>
          <p:cNvPr id="13" name="object 13"/>
          <p:cNvSpPr/>
          <p:nvPr/>
        </p:nvSpPr>
        <p:spPr>
          <a:xfrm>
            <a:off x="2173731" y="3332479"/>
            <a:ext cx="0" cy="654685"/>
          </a:xfrm>
          <a:custGeom>
            <a:avLst/>
            <a:gdLst/>
            <a:ahLst/>
            <a:cxnLst/>
            <a:rect l="l" t="t" r="r" b="b"/>
            <a:pathLst>
              <a:path h="654685">
                <a:moveTo>
                  <a:pt x="0" y="0"/>
                </a:moveTo>
                <a:lnTo>
                  <a:pt x="0" y="654303"/>
                </a:lnTo>
              </a:path>
            </a:pathLst>
          </a:custGeom>
          <a:ln w="25400">
            <a:solidFill>
              <a:srgbClr val="045899"/>
            </a:solidFill>
          </a:ln>
        </p:spPr>
        <p:txBody>
          <a:bodyPr wrap="square" lIns="0" tIns="0" rIns="0" bIns="0" rtlCol="0"/>
          <a:lstStyle/>
          <a:p>
            <a:endParaRPr dirty="0"/>
          </a:p>
        </p:txBody>
      </p:sp>
      <p:sp>
        <p:nvSpPr>
          <p:cNvPr id="14" name="object 14"/>
          <p:cNvSpPr/>
          <p:nvPr/>
        </p:nvSpPr>
        <p:spPr>
          <a:xfrm>
            <a:off x="2161039" y="2601467"/>
            <a:ext cx="4590415" cy="0"/>
          </a:xfrm>
          <a:custGeom>
            <a:avLst/>
            <a:gdLst/>
            <a:ahLst/>
            <a:cxnLst/>
            <a:rect l="l" t="t" r="r" b="b"/>
            <a:pathLst>
              <a:path w="4590415">
                <a:moveTo>
                  <a:pt x="4590300" y="0"/>
                </a:moveTo>
                <a:lnTo>
                  <a:pt x="0" y="0"/>
                </a:lnTo>
              </a:path>
            </a:pathLst>
          </a:custGeom>
          <a:ln w="25400">
            <a:solidFill>
              <a:srgbClr val="045899"/>
            </a:solidFill>
          </a:ln>
        </p:spPr>
        <p:txBody>
          <a:bodyPr wrap="square" lIns="0" tIns="0" rIns="0" bIns="0" rtlCol="0"/>
          <a:lstStyle/>
          <a:p>
            <a:endParaRPr dirty="0"/>
          </a:p>
        </p:txBody>
      </p:sp>
      <p:sp>
        <p:nvSpPr>
          <p:cNvPr id="15" name="object 15"/>
          <p:cNvSpPr/>
          <p:nvPr/>
        </p:nvSpPr>
        <p:spPr>
          <a:xfrm>
            <a:off x="6662420" y="5440684"/>
            <a:ext cx="0" cy="370840"/>
          </a:xfrm>
          <a:custGeom>
            <a:avLst/>
            <a:gdLst/>
            <a:ahLst/>
            <a:cxnLst/>
            <a:rect l="l" t="t" r="r" b="b"/>
            <a:pathLst>
              <a:path h="370839">
                <a:moveTo>
                  <a:pt x="0" y="0"/>
                </a:moveTo>
                <a:lnTo>
                  <a:pt x="0" y="370834"/>
                </a:lnTo>
              </a:path>
            </a:pathLst>
          </a:custGeom>
          <a:ln w="25400">
            <a:solidFill>
              <a:srgbClr val="045899"/>
            </a:solidFill>
          </a:ln>
        </p:spPr>
        <p:txBody>
          <a:bodyPr wrap="square" lIns="0" tIns="0" rIns="0" bIns="0" rtlCol="0"/>
          <a:lstStyle/>
          <a:p>
            <a:endParaRPr dirty="0"/>
          </a:p>
        </p:txBody>
      </p:sp>
      <p:sp>
        <p:nvSpPr>
          <p:cNvPr id="16" name="object 16"/>
          <p:cNvSpPr/>
          <p:nvPr/>
        </p:nvSpPr>
        <p:spPr>
          <a:xfrm>
            <a:off x="3708400" y="5422403"/>
            <a:ext cx="0" cy="389255"/>
          </a:xfrm>
          <a:custGeom>
            <a:avLst/>
            <a:gdLst/>
            <a:ahLst/>
            <a:cxnLst/>
            <a:rect l="l" t="t" r="r" b="b"/>
            <a:pathLst>
              <a:path h="389254">
                <a:moveTo>
                  <a:pt x="0" y="0"/>
                </a:moveTo>
                <a:lnTo>
                  <a:pt x="0" y="389116"/>
                </a:lnTo>
              </a:path>
            </a:pathLst>
          </a:custGeom>
          <a:ln w="25400">
            <a:solidFill>
              <a:srgbClr val="045899"/>
            </a:solidFill>
          </a:ln>
        </p:spPr>
        <p:txBody>
          <a:bodyPr wrap="square" lIns="0" tIns="0" rIns="0" bIns="0" rtlCol="0"/>
          <a:lstStyle/>
          <a:p>
            <a:endParaRPr dirty="0"/>
          </a:p>
        </p:txBody>
      </p:sp>
      <p:sp>
        <p:nvSpPr>
          <p:cNvPr id="17" name="object 17"/>
          <p:cNvSpPr/>
          <p:nvPr/>
        </p:nvSpPr>
        <p:spPr>
          <a:xfrm>
            <a:off x="3710928" y="5435091"/>
            <a:ext cx="2969895" cy="0"/>
          </a:xfrm>
          <a:custGeom>
            <a:avLst/>
            <a:gdLst/>
            <a:ahLst/>
            <a:cxnLst/>
            <a:rect l="l" t="t" r="r" b="b"/>
            <a:pathLst>
              <a:path w="2969895">
                <a:moveTo>
                  <a:pt x="2969768" y="0"/>
                </a:moveTo>
                <a:lnTo>
                  <a:pt x="0" y="0"/>
                </a:lnTo>
              </a:path>
            </a:pathLst>
          </a:custGeom>
          <a:ln w="25400">
            <a:solidFill>
              <a:srgbClr val="045899"/>
            </a:solidFill>
          </a:ln>
        </p:spPr>
        <p:txBody>
          <a:bodyPr wrap="square" lIns="0" tIns="0" rIns="0" bIns="0" rtlCol="0"/>
          <a:lstStyle/>
          <a:p>
            <a:endParaRPr dirty="0"/>
          </a:p>
        </p:txBody>
      </p:sp>
      <p:sp>
        <p:nvSpPr>
          <p:cNvPr id="18" name="object 18"/>
          <p:cNvSpPr/>
          <p:nvPr/>
        </p:nvSpPr>
        <p:spPr>
          <a:xfrm>
            <a:off x="4762500" y="2838704"/>
            <a:ext cx="3968750" cy="1010919"/>
          </a:xfrm>
          <a:custGeom>
            <a:avLst/>
            <a:gdLst/>
            <a:ahLst/>
            <a:cxnLst/>
            <a:rect l="l" t="t" r="r" b="b"/>
            <a:pathLst>
              <a:path w="3968750" h="1010920">
                <a:moveTo>
                  <a:pt x="0" y="1010920"/>
                </a:moveTo>
                <a:lnTo>
                  <a:pt x="3968496" y="1010920"/>
                </a:lnTo>
                <a:lnTo>
                  <a:pt x="3968496" y="0"/>
                </a:lnTo>
                <a:lnTo>
                  <a:pt x="0" y="0"/>
                </a:lnTo>
                <a:lnTo>
                  <a:pt x="0" y="1010920"/>
                </a:lnTo>
                <a:close/>
              </a:path>
            </a:pathLst>
          </a:custGeom>
          <a:solidFill>
            <a:srgbClr val="42888E"/>
          </a:solidFill>
        </p:spPr>
        <p:txBody>
          <a:bodyPr wrap="square" lIns="0" tIns="0" rIns="0" bIns="0" rtlCol="0"/>
          <a:lstStyle/>
          <a:p>
            <a:endParaRPr dirty="0"/>
          </a:p>
        </p:txBody>
      </p:sp>
      <p:sp>
        <p:nvSpPr>
          <p:cNvPr id="19" name="object 19"/>
          <p:cNvSpPr txBox="1"/>
          <p:nvPr/>
        </p:nvSpPr>
        <p:spPr>
          <a:xfrm>
            <a:off x="4864100" y="2953003"/>
            <a:ext cx="3736340" cy="783590"/>
          </a:xfrm>
          <a:prstGeom prst="rect">
            <a:avLst/>
          </a:prstGeom>
        </p:spPr>
        <p:txBody>
          <a:bodyPr vert="horz" wrap="square" lIns="0" tIns="0" rIns="0" bIns="0" rtlCol="0">
            <a:spAutoFit/>
          </a:bodyPr>
          <a:lstStyle/>
          <a:p>
            <a:pPr marL="12700" marR="5080">
              <a:lnSpc>
                <a:spcPct val="100000"/>
              </a:lnSpc>
            </a:pPr>
            <a:r>
              <a:rPr sz="1000" spc="10" dirty="0">
                <a:solidFill>
                  <a:srgbClr val="FFFFFF"/>
                </a:solidFill>
                <a:latin typeface="Avenir"/>
                <a:cs typeface="Avenir"/>
              </a:rPr>
              <a:t>No </a:t>
            </a:r>
            <a:r>
              <a:rPr sz="1000" spc="20" dirty="0">
                <a:solidFill>
                  <a:srgbClr val="FFFFFF"/>
                </a:solidFill>
                <a:latin typeface="Avenir"/>
                <a:cs typeface="Avenir"/>
              </a:rPr>
              <a:t>visible findings except possible erythema. </a:t>
            </a:r>
            <a:r>
              <a:rPr sz="1000" spc="25" dirty="0">
                <a:solidFill>
                  <a:srgbClr val="FFFFFF"/>
                </a:solidFill>
                <a:latin typeface="Avenir"/>
                <a:cs typeface="Avenir"/>
              </a:rPr>
              <a:t>Hyperalgesia  </a:t>
            </a:r>
            <a:r>
              <a:rPr sz="1000" spc="20" dirty="0">
                <a:solidFill>
                  <a:srgbClr val="FFFFFF"/>
                </a:solidFill>
                <a:latin typeface="Avenir"/>
                <a:cs typeface="Avenir"/>
              </a:rPr>
              <a:t>(painful stimuli induce sensitivity). Allodynia </a:t>
            </a:r>
            <a:r>
              <a:rPr sz="1000" spc="25" dirty="0">
                <a:solidFill>
                  <a:srgbClr val="FFFFFF"/>
                </a:solidFill>
                <a:latin typeface="Avenir"/>
                <a:cs typeface="Avenir"/>
              </a:rPr>
              <a:t>(non-painful  </a:t>
            </a:r>
            <a:r>
              <a:rPr sz="1000" spc="20" dirty="0">
                <a:solidFill>
                  <a:srgbClr val="FFFFFF"/>
                </a:solidFill>
                <a:latin typeface="Avenir"/>
                <a:cs typeface="Avenir"/>
              </a:rPr>
              <a:t>stimuli induces pain). </a:t>
            </a:r>
            <a:r>
              <a:rPr sz="1000" spc="15" dirty="0">
                <a:solidFill>
                  <a:srgbClr val="FFFFFF"/>
                </a:solidFill>
                <a:latin typeface="Avenir"/>
                <a:cs typeface="Avenir"/>
              </a:rPr>
              <a:t>Pain can be: </a:t>
            </a:r>
            <a:r>
              <a:rPr sz="1000" spc="20" dirty="0">
                <a:solidFill>
                  <a:srgbClr val="FFFFFF"/>
                </a:solidFill>
                <a:latin typeface="Avenir"/>
                <a:cs typeface="Avenir"/>
              </a:rPr>
              <a:t>primary </a:t>
            </a:r>
            <a:r>
              <a:rPr sz="1000" spc="10" dirty="0">
                <a:solidFill>
                  <a:srgbClr val="FFFFFF"/>
                </a:solidFill>
                <a:latin typeface="Avenir"/>
                <a:cs typeface="Avenir"/>
              </a:rPr>
              <a:t>or </a:t>
            </a:r>
            <a:r>
              <a:rPr sz="1000" spc="25" dirty="0">
                <a:solidFill>
                  <a:srgbClr val="FFFFFF"/>
                </a:solidFill>
                <a:latin typeface="Avenir"/>
                <a:cs typeface="Avenir"/>
              </a:rPr>
              <a:t>secondary;  </a:t>
            </a:r>
            <a:r>
              <a:rPr sz="1000" spc="20" dirty="0">
                <a:solidFill>
                  <a:srgbClr val="FFFFFF"/>
                </a:solidFill>
                <a:latin typeface="Avenir"/>
                <a:cs typeface="Avenir"/>
              </a:rPr>
              <a:t>spontaneous </a:t>
            </a:r>
            <a:r>
              <a:rPr sz="1000" spc="10" dirty="0">
                <a:solidFill>
                  <a:srgbClr val="FFFFFF"/>
                </a:solidFill>
                <a:latin typeface="Avenir"/>
                <a:cs typeface="Avenir"/>
              </a:rPr>
              <a:t>or </a:t>
            </a:r>
            <a:r>
              <a:rPr sz="1000" spc="20" dirty="0">
                <a:solidFill>
                  <a:srgbClr val="FFFFFF"/>
                </a:solidFill>
                <a:latin typeface="Avenir"/>
                <a:cs typeface="Avenir"/>
              </a:rPr>
              <a:t>provoked; intermittent, persistent, </a:t>
            </a:r>
            <a:r>
              <a:rPr sz="1000" spc="25" dirty="0">
                <a:solidFill>
                  <a:srgbClr val="FFFFFF"/>
                </a:solidFill>
                <a:latin typeface="Avenir"/>
                <a:cs typeface="Avenir"/>
              </a:rPr>
              <a:t>constant,  </a:t>
            </a:r>
            <a:r>
              <a:rPr sz="1000" spc="20" dirty="0">
                <a:solidFill>
                  <a:srgbClr val="FFFFFF"/>
                </a:solidFill>
                <a:latin typeface="Avenir"/>
                <a:cs typeface="Avenir"/>
              </a:rPr>
              <a:t>immediate,</a:t>
            </a:r>
            <a:r>
              <a:rPr sz="1000" spc="-25" dirty="0">
                <a:solidFill>
                  <a:srgbClr val="FFFFFF"/>
                </a:solidFill>
                <a:latin typeface="Avenir"/>
                <a:cs typeface="Avenir"/>
              </a:rPr>
              <a:t> </a:t>
            </a:r>
            <a:r>
              <a:rPr sz="1000" spc="25" dirty="0">
                <a:solidFill>
                  <a:srgbClr val="FFFFFF"/>
                </a:solidFill>
                <a:latin typeface="Avenir"/>
                <a:cs typeface="Avenir"/>
              </a:rPr>
              <a:t>delayed</a:t>
            </a:r>
            <a:endParaRPr sz="1000" dirty="0">
              <a:latin typeface="Avenir"/>
              <a:cs typeface="Avenir"/>
            </a:endParaRPr>
          </a:p>
        </p:txBody>
      </p:sp>
      <p:sp>
        <p:nvSpPr>
          <p:cNvPr id="20" name="object 20"/>
          <p:cNvSpPr/>
          <p:nvPr/>
        </p:nvSpPr>
        <p:spPr>
          <a:xfrm>
            <a:off x="6952488" y="3986784"/>
            <a:ext cx="2688590" cy="1038351"/>
          </a:xfrm>
          <a:custGeom>
            <a:avLst/>
            <a:gdLst/>
            <a:ahLst/>
            <a:cxnLst/>
            <a:rect l="l" t="t" r="r" b="b"/>
            <a:pathLst>
              <a:path w="2688590" h="1152525">
                <a:moveTo>
                  <a:pt x="0" y="1152144"/>
                </a:moveTo>
                <a:lnTo>
                  <a:pt x="2688336" y="1152144"/>
                </a:lnTo>
                <a:lnTo>
                  <a:pt x="2688336" y="0"/>
                </a:lnTo>
                <a:lnTo>
                  <a:pt x="0" y="0"/>
                </a:lnTo>
                <a:lnTo>
                  <a:pt x="0" y="1152144"/>
                </a:lnTo>
                <a:close/>
              </a:path>
            </a:pathLst>
          </a:custGeom>
          <a:solidFill>
            <a:srgbClr val="42888E"/>
          </a:solidFill>
        </p:spPr>
        <p:txBody>
          <a:bodyPr wrap="square" lIns="0" tIns="0" rIns="0" bIns="0" rtlCol="0"/>
          <a:lstStyle/>
          <a:p>
            <a:endParaRPr dirty="0"/>
          </a:p>
        </p:txBody>
      </p:sp>
      <p:sp>
        <p:nvSpPr>
          <p:cNvPr id="21" name="object 21"/>
          <p:cNvSpPr txBox="1"/>
          <p:nvPr/>
        </p:nvSpPr>
        <p:spPr>
          <a:xfrm>
            <a:off x="7054088" y="4101084"/>
            <a:ext cx="2586990" cy="769441"/>
          </a:xfrm>
          <a:prstGeom prst="rect">
            <a:avLst/>
          </a:prstGeom>
        </p:spPr>
        <p:txBody>
          <a:bodyPr vert="horz" wrap="square" lIns="0" tIns="0" rIns="0" bIns="0" rtlCol="0">
            <a:spAutoFit/>
          </a:bodyPr>
          <a:lstStyle/>
          <a:p>
            <a:pPr marL="12700" marR="5080">
              <a:lnSpc>
                <a:spcPct val="100000"/>
              </a:lnSpc>
            </a:pPr>
            <a:r>
              <a:rPr sz="1000" spc="15" dirty="0">
                <a:solidFill>
                  <a:srgbClr val="FFFFFF"/>
                </a:solidFill>
                <a:latin typeface="Avenir"/>
                <a:cs typeface="Avenir"/>
              </a:rPr>
              <a:t>Pain </a:t>
            </a:r>
            <a:r>
              <a:rPr sz="1000" spc="20" dirty="0">
                <a:solidFill>
                  <a:srgbClr val="FFFFFF"/>
                </a:solidFill>
                <a:latin typeface="Avenir"/>
                <a:cs typeface="Avenir"/>
              </a:rPr>
              <a:t>throughout </a:t>
            </a:r>
            <a:r>
              <a:rPr sz="1000" spc="15" dirty="0">
                <a:solidFill>
                  <a:srgbClr val="FFFFFF"/>
                </a:solidFill>
                <a:latin typeface="Avenir"/>
                <a:cs typeface="Avenir"/>
              </a:rPr>
              <a:t>the entire </a:t>
            </a:r>
            <a:r>
              <a:rPr sz="1000" spc="25" dirty="0">
                <a:solidFill>
                  <a:srgbClr val="FFFFFF"/>
                </a:solidFill>
                <a:latin typeface="Avenir"/>
                <a:cs typeface="Avenir"/>
              </a:rPr>
              <a:t>vulva  </a:t>
            </a:r>
            <a:r>
              <a:rPr sz="1000" spc="20" dirty="0">
                <a:solidFill>
                  <a:srgbClr val="FFFFFF"/>
                </a:solidFill>
                <a:latin typeface="Avenir"/>
                <a:cs typeface="Avenir"/>
              </a:rPr>
              <a:t>though </a:t>
            </a:r>
            <a:r>
              <a:rPr sz="1000" spc="15" dirty="0">
                <a:solidFill>
                  <a:srgbClr val="FFFFFF"/>
                </a:solidFill>
                <a:latin typeface="Avenir"/>
                <a:cs typeface="Avenir"/>
              </a:rPr>
              <a:t>some </a:t>
            </a:r>
            <a:r>
              <a:rPr sz="1000" spc="20" dirty="0">
                <a:solidFill>
                  <a:srgbClr val="FFFFFF"/>
                </a:solidFill>
                <a:latin typeface="Avenir"/>
                <a:cs typeface="Avenir"/>
              </a:rPr>
              <a:t>parts </a:t>
            </a:r>
            <a:r>
              <a:rPr sz="1000" spc="15" dirty="0">
                <a:solidFill>
                  <a:srgbClr val="FFFFFF"/>
                </a:solidFill>
                <a:latin typeface="Avenir"/>
                <a:cs typeface="Avenir"/>
              </a:rPr>
              <a:t>may </a:t>
            </a:r>
            <a:r>
              <a:rPr sz="1000" spc="10" dirty="0">
                <a:solidFill>
                  <a:srgbClr val="FFFFFF"/>
                </a:solidFill>
                <a:latin typeface="Avenir"/>
                <a:cs typeface="Avenir"/>
              </a:rPr>
              <a:t>be more </a:t>
            </a:r>
            <a:r>
              <a:rPr sz="1000" spc="25" dirty="0">
                <a:solidFill>
                  <a:srgbClr val="FFFFFF"/>
                </a:solidFill>
                <a:latin typeface="Avenir"/>
                <a:cs typeface="Avenir"/>
              </a:rPr>
              <a:t>painful</a:t>
            </a:r>
            <a:r>
              <a:rPr lang="en-US" sz="1000" spc="25" dirty="0">
                <a:solidFill>
                  <a:srgbClr val="FFFFFF"/>
                </a:solidFill>
                <a:latin typeface="Avenir"/>
                <a:cs typeface="Avenir"/>
              </a:rPr>
              <a:t> </a:t>
            </a:r>
            <a:r>
              <a:rPr sz="1000" spc="15" dirty="0">
                <a:solidFill>
                  <a:srgbClr val="FFFFFF"/>
                </a:solidFill>
                <a:latin typeface="Avenir"/>
                <a:cs typeface="Avenir"/>
              </a:rPr>
              <a:t>than </a:t>
            </a:r>
            <a:r>
              <a:rPr sz="1000" spc="20" dirty="0">
                <a:solidFill>
                  <a:srgbClr val="FFFFFF"/>
                </a:solidFill>
                <a:latin typeface="Avenir"/>
                <a:cs typeface="Avenir"/>
              </a:rPr>
              <a:t>others. Provocation </a:t>
            </a:r>
            <a:r>
              <a:rPr sz="1000" spc="25" dirty="0">
                <a:solidFill>
                  <a:srgbClr val="FFFFFF"/>
                </a:solidFill>
                <a:latin typeface="Avenir"/>
                <a:cs typeface="Avenir"/>
              </a:rPr>
              <a:t>typically </a:t>
            </a:r>
            <a:r>
              <a:rPr sz="1000" spc="20" dirty="0">
                <a:solidFill>
                  <a:srgbClr val="FFFFFF"/>
                </a:solidFill>
                <a:latin typeface="Avenir"/>
                <a:cs typeface="Avenir"/>
              </a:rPr>
              <a:t>exacerbates symptoms. </a:t>
            </a:r>
            <a:r>
              <a:rPr sz="1000" spc="15" dirty="0">
                <a:solidFill>
                  <a:srgbClr val="FFFFFF"/>
                </a:solidFill>
                <a:latin typeface="Avenir"/>
                <a:cs typeface="Avenir"/>
              </a:rPr>
              <a:t>Pain</a:t>
            </a:r>
            <a:r>
              <a:rPr sz="1000" spc="75" dirty="0">
                <a:solidFill>
                  <a:srgbClr val="FFFFFF"/>
                </a:solidFill>
                <a:latin typeface="Avenir"/>
                <a:cs typeface="Avenir"/>
              </a:rPr>
              <a:t> </a:t>
            </a:r>
            <a:r>
              <a:rPr sz="1000" spc="25" dirty="0">
                <a:solidFill>
                  <a:srgbClr val="FFFFFF"/>
                </a:solidFill>
                <a:latin typeface="Avenir"/>
                <a:cs typeface="Avenir"/>
              </a:rPr>
              <a:t>may</a:t>
            </a:r>
            <a:r>
              <a:rPr lang="en-US" sz="1000" dirty="0">
                <a:latin typeface="Avenir"/>
                <a:cs typeface="Avenir"/>
              </a:rPr>
              <a:t> </a:t>
            </a:r>
            <a:r>
              <a:rPr sz="1000" spc="10" dirty="0">
                <a:solidFill>
                  <a:srgbClr val="FFFFFF"/>
                </a:solidFill>
                <a:latin typeface="Avenir"/>
                <a:cs typeface="Avenir"/>
              </a:rPr>
              <a:t>be </a:t>
            </a:r>
            <a:r>
              <a:rPr sz="1000" spc="20" dirty="0">
                <a:solidFill>
                  <a:srgbClr val="FFFFFF"/>
                </a:solidFill>
                <a:latin typeface="Avenir"/>
                <a:cs typeface="Avenir"/>
              </a:rPr>
              <a:t>described </a:t>
            </a:r>
            <a:r>
              <a:rPr sz="1000" spc="10" dirty="0">
                <a:solidFill>
                  <a:srgbClr val="FFFFFF"/>
                </a:solidFill>
                <a:latin typeface="Avenir"/>
                <a:cs typeface="Avenir"/>
              </a:rPr>
              <a:t>as </a:t>
            </a:r>
            <a:r>
              <a:rPr sz="1000" spc="20" dirty="0">
                <a:solidFill>
                  <a:srgbClr val="FFFFFF"/>
                </a:solidFill>
                <a:latin typeface="Avenir"/>
                <a:cs typeface="Avenir"/>
              </a:rPr>
              <a:t>burning, </a:t>
            </a:r>
            <a:r>
              <a:rPr sz="1000" spc="25" dirty="0">
                <a:solidFill>
                  <a:srgbClr val="FFFFFF"/>
                </a:solidFill>
                <a:latin typeface="Avenir"/>
                <a:cs typeface="Avenir"/>
              </a:rPr>
              <a:t>stabbing,</a:t>
            </a:r>
            <a:r>
              <a:rPr lang="en-US" sz="1000" spc="25" dirty="0">
                <a:solidFill>
                  <a:srgbClr val="FFFFFF"/>
                </a:solidFill>
                <a:latin typeface="Avenir"/>
                <a:cs typeface="Avenir"/>
              </a:rPr>
              <a:t> </a:t>
            </a:r>
            <a:r>
              <a:rPr sz="1000" spc="20" dirty="0">
                <a:solidFill>
                  <a:srgbClr val="FFFFFF"/>
                </a:solidFill>
                <a:latin typeface="Avenir"/>
                <a:cs typeface="Avenir"/>
              </a:rPr>
              <a:t>stinging,</a:t>
            </a:r>
            <a:r>
              <a:rPr sz="1000" spc="-30" dirty="0">
                <a:solidFill>
                  <a:srgbClr val="FFFFFF"/>
                </a:solidFill>
                <a:latin typeface="Avenir"/>
                <a:cs typeface="Avenir"/>
              </a:rPr>
              <a:t> </a:t>
            </a:r>
            <a:r>
              <a:rPr sz="1000" spc="25" dirty="0">
                <a:solidFill>
                  <a:srgbClr val="FFFFFF"/>
                </a:solidFill>
                <a:latin typeface="Avenir"/>
                <a:cs typeface="Avenir"/>
              </a:rPr>
              <a:t>etc.</a:t>
            </a:r>
            <a:endParaRPr sz="1000" dirty="0">
              <a:latin typeface="Avenir"/>
              <a:cs typeface="Avenir"/>
            </a:endParaRPr>
          </a:p>
        </p:txBody>
      </p:sp>
      <p:sp>
        <p:nvSpPr>
          <p:cNvPr id="22" name="object 22"/>
          <p:cNvSpPr/>
          <p:nvPr/>
        </p:nvSpPr>
        <p:spPr>
          <a:xfrm>
            <a:off x="3821176" y="3986784"/>
            <a:ext cx="2707005" cy="567055"/>
          </a:xfrm>
          <a:custGeom>
            <a:avLst/>
            <a:gdLst/>
            <a:ahLst/>
            <a:cxnLst/>
            <a:rect l="l" t="t" r="r" b="b"/>
            <a:pathLst>
              <a:path w="2707004" h="567054">
                <a:moveTo>
                  <a:pt x="0" y="566927"/>
                </a:moveTo>
                <a:lnTo>
                  <a:pt x="2706624" y="566927"/>
                </a:lnTo>
                <a:lnTo>
                  <a:pt x="2706624" y="0"/>
                </a:lnTo>
                <a:lnTo>
                  <a:pt x="0" y="0"/>
                </a:lnTo>
                <a:lnTo>
                  <a:pt x="0" y="566927"/>
                </a:lnTo>
                <a:close/>
              </a:path>
            </a:pathLst>
          </a:custGeom>
          <a:solidFill>
            <a:srgbClr val="42888E"/>
          </a:solidFill>
        </p:spPr>
        <p:txBody>
          <a:bodyPr wrap="square" lIns="0" tIns="0" rIns="0" bIns="0" rtlCol="0"/>
          <a:lstStyle/>
          <a:p>
            <a:endParaRPr dirty="0"/>
          </a:p>
        </p:txBody>
      </p:sp>
      <p:sp>
        <p:nvSpPr>
          <p:cNvPr id="23" name="object 23"/>
          <p:cNvSpPr txBox="1"/>
          <p:nvPr/>
        </p:nvSpPr>
        <p:spPr>
          <a:xfrm>
            <a:off x="3922776" y="4101084"/>
            <a:ext cx="2486660" cy="326390"/>
          </a:xfrm>
          <a:prstGeom prst="rect">
            <a:avLst/>
          </a:prstGeom>
        </p:spPr>
        <p:txBody>
          <a:bodyPr vert="horz" wrap="square" lIns="0" tIns="0" rIns="0" bIns="0" rtlCol="0">
            <a:spAutoFit/>
          </a:bodyPr>
          <a:lstStyle/>
          <a:p>
            <a:pPr marL="12700" marR="5080">
              <a:lnSpc>
                <a:spcPct val="100000"/>
              </a:lnSpc>
            </a:pPr>
            <a:r>
              <a:rPr sz="1000" spc="15" dirty="0">
                <a:solidFill>
                  <a:srgbClr val="FFFFFF"/>
                </a:solidFill>
                <a:latin typeface="Avenir"/>
                <a:cs typeface="Avenir"/>
              </a:rPr>
              <a:t>Pain </a:t>
            </a:r>
            <a:r>
              <a:rPr sz="1000" spc="10" dirty="0">
                <a:solidFill>
                  <a:srgbClr val="FFFFFF"/>
                </a:solidFill>
                <a:latin typeface="Avenir"/>
                <a:cs typeface="Avenir"/>
              </a:rPr>
              <a:t>is </a:t>
            </a:r>
            <a:r>
              <a:rPr sz="1000" spc="20" dirty="0">
                <a:solidFill>
                  <a:srgbClr val="FFFFFF"/>
                </a:solidFill>
                <a:latin typeface="Avenir"/>
                <a:cs typeface="Avenir"/>
              </a:rPr>
              <a:t>localized </a:t>
            </a:r>
            <a:r>
              <a:rPr sz="1000" spc="10" dirty="0">
                <a:solidFill>
                  <a:srgbClr val="FFFFFF"/>
                </a:solidFill>
                <a:latin typeface="Avenir"/>
                <a:cs typeface="Avenir"/>
              </a:rPr>
              <a:t>to </a:t>
            </a:r>
            <a:r>
              <a:rPr sz="1000" spc="15" dirty="0">
                <a:solidFill>
                  <a:srgbClr val="FFFFFF"/>
                </a:solidFill>
                <a:latin typeface="Avenir"/>
                <a:cs typeface="Avenir"/>
              </a:rPr>
              <a:t>one part </a:t>
            </a:r>
            <a:r>
              <a:rPr sz="1000" spc="10" dirty="0">
                <a:solidFill>
                  <a:srgbClr val="FFFFFF"/>
                </a:solidFill>
                <a:latin typeface="Avenir"/>
                <a:cs typeface="Avenir"/>
              </a:rPr>
              <a:t>of </a:t>
            </a:r>
            <a:r>
              <a:rPr sz="1000" spc="15" dirty="0">
                <a:solidFill>
                  <a:srgbClr val="FFFFFF"/>
                </a:solidFill>
                <a:latin typeface="Avenir"/>
                <a:cs typeface="Avenir"/>
              </a:rPr>
              <a:t>the </a:t>
            </a:r>
            <a:r>
              <a:rPr sz="1000" spc="25" dirty="0">
                <a:solidFill>
                  <a:srgbClr val="FFFFFF"/>
                </a:solidFill>
                <a:latin typeface="Avenir"/>
                <a:cs typeface="Avenir"/>
              </a:rPr>
              <a:t>vulva  </a:t>
            </a:r>
            <a:r>
              <a:rPr sz="1000" spc="20" dirty="0">
                <a:solidFill>
                  <a:srgbClr val="FFFFFF"/>
                </a:solidFill>
                <a:latin typeface="Avenir"/>
                <a:cs typeface="Avenir"/>
              </a:rPr>
              <a:t>(vestibule, clitoris, labia,</a:t>
            </a:r>
            <a:r>
              <a:rPr sz="1000" spc="65" dirty="0">
                <a:solidFill>
                  <a:srgbClr val="FFFFFF"/>
                </a:solidFill>
                <a:latin typeface="Avenir"/>
                <a:cs typeface="Avenir"/>
              </a:rPr>
              <a:t> </a:t>
            </a:r>
            <a:r>
              <a:rPr sz="1000" spc="25" dirty="0">
                <a:solidFill>
                  <a:srgbClr val="FFFFFF"/>
                </a:solidFill>
                <a:latin typeface="Avenir"/>
                <a:cs typeface="Avenir"/>
              </a:rPr>
              <a:t>etc.)</a:t>
            </a:r>
            <a:endParaRPr sz="1000" dirty="0">
              <a:latin typeface="Avenir"/>
              <a:cs typeface="Avenir"/>
            </a:endParaRPr>
          </a:p>
        </p:txBody>
      </p:sp>
      <p:sp>
        <p:nvSpPr>
          <p:cNvPr id="24" name="object 24"/>
          <p:cNvSpPr/>
          <p:nvPr/>
        </p:nvSpPr>
        <p:spPr>
          <a:xfrm>
            <a:off x="2308860" y="5811520"/>
            <a:ext cx="2799080" cy="1189990"/>
          </a:xfrm>
          <a:custGeom>
            <a:avLst/>
            <a:gdLst/>
            <a:ahLst/>
            <a:cxnLst/>
            <a:rect l="l" t="t" r="r" b="b"/>
            <a:pathLst>
              <a:path w="2799079" h="1189990">
                <a:moveTo>
                  <a:pt x="0" y="1189761"/>
                </a:moveTo>
                <a:lnTo>
                  <a:pt x="2799080" y="1189761"/>
                </a:lnTo>
                <a:lnTo>
                  <a:pt x="2799080" y="0"/>
                </a:lnTo>
                <a:lnTo>
                  <a:pt x="0" y="0"/>
                </a:lnTo>
                <a:lnTo>
                  <a:pt x="0" y="1189761"/>
                </a:lnTo>
                <a:close/>
              </a:path>
            </a:pathLst>
          </a:custGeom>
          <a:solidFill>
            <a:srgbClr val="42888E"/>
          </a:solidFill>
        </p:spPr>
        <p:txBody>
          <a:bodyPr wrap="square" lIns="0" tIns="0" rIns="0" bIns="0" rtlCol="0"/>
          <a:lstStyle/>
          <a:p>
            <a:endParaRPr dirty="0"/>
          </a:p>
        </p:txBody>
      </p:sp>
      <p:sp>
        <p:nvSpPr>
          <p:cNvPr id="25" name="object 25"/>
          <p:cNvSpPr txBox="1"/>
          <p:nvPr/>
        </p:nvSpPr>
        <p:spPr>
          <a:xfrm>
            <a:off x="2410460" y="5925820"/>
            <a:ext cx="2589530" cy="783590"/>
          </a:xfrm>
          <a:prstGeom prst="rect">
            <a:avLst/>
          </a:prstGeom>
        </p:spPr>
        <p:txBody>
          <a:bodyPr vert="horz" wrap="square" lIns="0" tIns="0" rIns="0" bIns="0" rtlCol="0">
            <a:spAutoFit/>
          </a:bodyPr>
          <a:lstStyle/>
          <a:p>
            <a:pPr marL="12700" marR="5080">
              <a:lnSpc>
                <a:spcPct val="100000"/>
              </a:lnSpc>
            </a:pPr>
            <a:r>
              <a:rPr sz="1000" spc="20" dirty="0">
                <a:solidFill>
                  <a:srgbClr val="FFFFFF"/>
                </a:solidFill>
                <a:latin typeface="Avenir"/>
                <a:cs typeface="Avenir"/>
              </a:rPr>
              <a:t>Clitorodynia </a:t>
            </a:r>
            <a:r>
              <a:rPr sz="1000" dirty="0">
                <a:solidFill>
                  <a:srgbClr val="FFFFFF"/>
                </a:solidFill>
                <a:latin typeface="Avenir"/>
                <a:cs typeface="Avenir"/>
              </a:rPr>
              <a:t>- </a:t>
            </a:r>
            <a:r>
              <a:rPr sz="1000" spc="15" dirty="0">
                <a:solidFill>
                  <a:srgbClr val="FFFFFF"/>
                </a:solidFill>
                <a:latin typeface="Avenir"/>
                <a:cs typeface="Avenir"/>
              </a:rPr>
              <a:t>pain </a:t>
            </a:r>
            <a:r>
              <a:rPr sz="1000" spc="20" dirty="0">
                <a:solidFill>
                  <a:srgbClr val="FFFFFF"/>
                </a:solidFill>
                <a:latin typeface="Avenir"/>
                <a:cs typeface="Avenir"/>
              </a:rPr>
              <a:t>confined </a:t>
            </a:r>
            <a:r>
              <a:rPr sz="1000" spc="10" dirty="0">
                <a:solidFill>
                  <a:srgbClr val="FFFFFF"/>
                </a:solidFill>
                <a:latin typeface="Avenir"/>
                <a:cs typeface="Avenir"/>
              </a:rPr>
              <a:t>to </a:t>
            </a:r>
            <a:r>
              <a:rPr sz="1000" spc="15" dirty="0">
                <a:solidFill>
                  <a:srgbClr val="FFFFFF"/>
                </a:solidFill>
                <a:latin typeface="Avenir"/>
                <a:cs typeface="Avenir"/>
              </a:rPr>
              <a:t>the </a:t>
            </a:r>
            <a:r>
              <a:rPr sz="1000" spc="25" dirty="0">
                <a:solidFill>
                  <a:srgbClr val="FFFFFF"/>
                </a:solidFill>
                <a:latin typeface="Avenir"/>
                <a:cs typeface="Avenir"/>
              </a:rPr>
              <a:t>clitoris.  </a:t>
            </a:r>
            <a:r>
              <a:rPr sz="1000" spc="15" dirty="0">
                <a:solidFill>
                  <a:srgbClr val="FFFFFF"/>
                </a:solidFill>
                <a:latin typeface="Avenir"/>
                <a:cs typeface="Avenir"/>
              </a:rPr>
              <a:t>Can </a:t>
            </a:r>
            <a:r>
              <a:rPr sz="1000" spc="10" dirty="0">
                <a:solidFill>
                  <a:srgbClr val="FFFFFF"/>
                </a:solidFill>
                <a:latin typeface="Avenir"/>
                <a:cs typeface="Avenir"/>
              </a:rPr>
              <a:t>be </a:t>
            </a:r>
            <a:r>
              <a:rPr sz="1000" spc="20" dirty="0">
                <a:solidFill>
                  <a:srgbClr val="FFFFFF"/>
                </a:solidFill>
                <a:latin typeface="Avenir"/>
                <a:cs typeface="Avenir"/>
              </a:rPr>
              <a:t>described </a:t>
            </a:r>
            <a:r>
              <a:rPr sz="1000" spc="10" dirty="0">
                <a:solidFill>
                  <a:srgbClr val="FFFFFF"/>
                </a:solidFill>
                <a:latin typeface="Avenir"/>
                <a:cs typeface="Avenir"/>
              </a:rPr>
              <a:t>as </a:t>
            </a:r>
            <a:r>
              <a:rPr sz="1000" spc="20" dirty="0">
                <a:solidFill>
                  <a:srgbClr val="FFFFFF"/>
                </a:solidFill>
                <a:latin typeface="Avenir"/>
                <a:cs typeface="Avenir"/>
              </a:rPr>
              <a:t>burning </a:t>
            </a:r>
            <a:r>
              <a:rPr sz="1000" spc="10" dirty="0">
                <a:solidFill>
                  <a:srgbClr val="FFFFFF"/>
                </a:solidFill>
                <a:latin typeface="Avenir"/>
                <a:cs typeface="Avenir"/>
              </a:rPr>
              <a:t>or </a:t>
            </a:r>
            <a:r>
              <a:rPr sz="1000" spc="25" dirty="0">
                <a:solidFill>
                  <a:srgbClr val="FFFFFF"/>
                </a:solidFill>
                <a:latin typeface="Avenir"/>
                <a:cs typeface="Avenir"/>
              </a:rPr>
              <a:t>stabbing  </a:t>
            </a:r>
            <a:r>
              <a:rPr sz="1000" spc="15" dirty="0">
                <a:solidFill>
                  <a:srgbClr val="FFFFFF"/>
                </a:solidFill>
                <a:latin typeface="Avenir"/>
                <a:cs typeface="Avenir"/>
              </a:rPr>
              <a:t>pain </a:t>
            </a:r>
            <a:r>
              <a:rPr sz="1000" spc="10" dirty="0">
                <a:solidFill>
                  <a:srgbClr val="FFFFFF"/>
                </a:solidFill>
                <a:latin typeface="Avenir"/>
                <a:cs typeface="Avenir"/>
              </a:rPr>
              <a:t>or </a:t>
            </a:r>
            <a:r>
              <a:rPr sz="1000" spc="15" dirty="0">
                <a:solidFill>
                  <a:srgbClr val="FFFFFF"/>
                </a:solidFill>
                <a:latin typeface="Avenir"/>
                <a:cs typeface="Avenir"/>
              </a:rPr>
              <a:t>less </a:t>
            </a:r>
            <a:r>
              <a:rPr sz="1000" spc="20" dirty="0">
                <a:solidFill>
                  <a:srgbClr val="FFFFFF"/>
                </a:solidFill>
                <a:latin typeface="Avenir"/>
                <a:cs typeface="Avenir"/>
              </a:rPr>
              <a:t>commonly persistent arousal  </a:t>
            </a:r>
            <a:r>
              <a:rPr sz="1000" spc="15" dirty="0">
                <a:solidFill>
                  <a:srgbClr val="FFFFFF"/>
                </a:solidFill>
                <a:latin typeface="Avenir"/>
                <a:cs typeface="Avenir"/>
              </a:rPr>
              <a:t>(AKA </a:t>
            </a:r>
            <a:r>
              <a:rPr sz="1000" spc="20" dirty="0">
                <a:solidFill>
                  <a:srgbClr val="FFFFFF"/>
                </a:solidFill>
                <a:latin typeface="Avenir"/>
                <a:cs typeface="Avenir"/>
              </a:rPr>
              <a:t>persistent genital </a:t>
            </a:r>
            <a:r>
              <a:rPr sz="1000" spc="15" dirty="0">
                <a:solidFill>
                  <a:srgbClr val="FFFFFF"/>
                </a:solidFill>
                <a:latin typeface="Avenir"/>
                <a:cs typeface="Avenir"/>
              </a:rPr>
              <a:t>arousal disorder </a:t>
            </a:r>
            <a:r>
              <a:rPr sz="1000" dirty="0">
                <a:solidFill>
                  <a:srgbClr val="FFFFFF"/>
                </a:solidFill>
                <a:latin typeface="Avenir"/>
                <a:cs typeface="Avenir"/>
              </a:rPr>
              <a:t>-  </a:t>
            </a:r>
            <a:r>
              <a:rPr sz="1000" spc="25" dirty="0">
                <a:solidFill>
                  <a:srgbClr val="FFFFFF"/>
                </a:solidFill>
                <a:latin typeface="Avenir"/>
                <a:cs typeface="Avenir"/>
              </a:rPr>
              <a:t>PGAD).</a:t>
            </a:r>
            <a:endParaRPr sz="1000" dirty="0">
              <a:latin typeface="Avenir"/>
              <a:cs typeface="Avenir"/>
            </a:endParaRPr>
          </a:p>
        </p:txBody>
      </p:sp>
      <p:sp>
        <p:nvSpPr>
          <p:cNvPr id="26" name="object 26"/>
          <p:cNvSpPr/>
          <p:nvPr/>
        </p:nvSpPr>
        <p:spPr>
          <a:xfrm>
            <a:off x="5272532" y="5811520"/>
            <a:ext cx="2780030" cy="1207135"/>
          </a:xfrm>
          <a:custGeom>
            <a:avLst/>
            <a:gdLst/>
            <a:ahLst/>
            <a:cxnLst/>
            <a:rect l="l" t="t" r="r" b="b"/>
            <a:pathLst>
              <a:path w="2780029" h="1207134">
                <a:moveTo>
                  <a:pt x="0" y="1207007"/>
                </a:moveTo>
                <a:lnTo>
                  <a:pt x="2779775" y="1207007"/>
                </a:lnTo>
                <a:lnTo>
                  <a:pt x="2779775" y="0"/>
                </a:lnTo>
                <a:lnTo>
                  <a:pt x="0" y="0"/>
                </a:lnTo>
                <a:lnTo>
                  <a:pt x="0" y="1207007"/>
                </a:lnTo>
                <a:close/>
              </a:path>
            </a:pathLst>
          </a:custGeom>
          <a:solidFill>
            <a:srgbClr val="42888E"/>
          </a:solidFill>
        </p:spPr>
        <p:txBody>
          <a:bodyPr wrap="square" lIns="0" tIns="0" rIns="0" bIns="0" rtlCol="0"/>
          <a:lstStyle/>
          <a:p>
            <a:endParaRPr dirty="0"/>
          </a:p>
        </p:txBody>
      </p:sp>
      <p:sp>
        <p:nvSpPr>
          <p:cNvPr id="27" name="object 27"/>
          <p:cNvSpPr txBox="1"/>
          <p:nvPr/>
        </p:nvSpPr>
        <p:spPr>
          <a:xfrm>
            <a:off x="5374132" y="5925820"/>
            <a:ext cx="2482850" cy="935990"/>
          </a:xfrm>
          <a:prstGeom prst="rect">
            <a:avLst/>
          </a:prstGeom>
        </p:spPr>
        <p:txBody>
          <a:bodyPr vert="horz" wrap="square" lIns="0" tIns="0" rIns="0" bIns="0" rtlCol="0">
            <a:spAutoFit/>
          </a:bodyPr>
          <a:lstStyle/>
          <a:p>
            <a:pPr marL="12700" marR="5080">
              <a:lnSpc>
                <a:spcPct val="100000"/>
              </a:lnSpc>
            </a:pPr>
            <a:r>
              <a:rPr sz="1000" spc="15" dirty="0">
                <a:solidFill>
                  <a:srgbClr val="FFFFFF"/>
                </a:solidFill>
                <a:latin typeface="Avenir"/>
                <a:cs typeface="Avenir"/>
              </a:rPr>
              <a:t>Vestibulodynia (AKA </a:t>
            </a:r>
            <a:r>
              <a:rPr sz="1000" spc="20" dirty="0">
                <a:solidFill>
                  <a:srgbClr val="FFFFFF"/>
                </a:solidFill>
                <a:latin typeface="Avenir"/>
                <a:cs typeface="Avenir"/>
              </a:rPr>
              <a:t>vulvar </a:t>
            </a:r>
            <a:r>
              <a:rPr sz="1000" spc="25" dirty="0">
                <a:solidFill>
                  <a:srgbClr val="FFFFFF"/>
                </a:solidFill>
                <a:latin typeface="Avenir"/>
                <a:cs typeface="Avenir"/>
              </a:rPr>
              <a:t>vestibulitis  </a:t>
            </a:r>
            <a:r>
              <a:rPr sz="1000" spc="20" dirty="0">
                <a:solidFill>
                  <a:srgbClr val="FFFFFF"/>
                </a:solidFill>
                <a:latin typeface="Avenir"/>
                <a:cs typeface="Avenir"/>
              </a:rPr>
              <a:t>(VVS) </a:t>
            </a:r>
            <a:r>
              <a:rPr sz="1000" spc="10" dirty="0">
                <a:solidFill>
                  <a:srgbClr val="FFFFFF"/>
                </a:solidFill>
                <a:latin typeface="Avenir"/>
                <a:cs typeface="Avenir"/>
              </a:rPr>
              <a:t>or </a:t>
            </a:r>
            <a:r>
              <a:rPr sz="1000" spc="15" dirty="0">
                <a:solidFill>
                  <a:srgbClr val="FFFFFF"/>
                </a:solidFill>
                <a:latin typeface="Avenir"/>
                <a:cs typeface="Avenir"/>
              </a:rPr>
              <a:t>provoked </a:t>
            </a:r>
            <a:r>
              <a:rPr sz="1000" spc="20" dirty="0">
                <a:solidFill>
                  <a:srgbClr val="FFFFFF"/>
                </a:solidFill>
                <a:latin typeface="Avenir"/>
                <a:cs typeface="Avenir"/>
              </a:rPr>
              <a:t>vestibulodynia </a:t>
            </a:r>
            <a:r>
              <a:rPr sz="1000" spc="25" dirty="0">
                <a:solidFill>
                  <a:srgbClr val="FFFFFF"/>
                </a:solidFill>
                <a:latin typeface="Avenir"/>
                <a:cs typeface="Avenir"/>
              </a:rPr>
              <a:t>(PVD).  </a:t>
            </a:r>
            <a:r>
              <a:rPr sz="1000" spc="20" dirty="0">
                <a:solidFill>
                  <a:srgbClr val="FFFFFF"/>
                </a:solidFill>
                <a:latin typeface="Avenir"/>
                <a:cs typeface="Avenir"/>
              </a:rPr>
              <a:t>Primary </a:t>
            </a:r>
            <a:r>
              <a:rPr sz="1000" spc="10" dirty="0">
                <a:solidFill>
                  <a:srgbClr val="FFFFFF"/>
                </a:solidFill>
                <a:latin typeface="Avenir"/>
                <a:cs typeface="Avenir"/>
              </a:rPr>
              <a:t>if </a:t>
            </a:r>
            <a:r>
              <a:rPr sz="1000" spc="15" dirty="0">
                <a:solidFill>
                  <a:srgbClr val="FFFFFF"/>
                </a:solidFill>
                <a:latin typeface="Avenir"/>
                <a:cs typeface="Avenir"/>
              </a:rPr>
              <a:t>pain </a:t>
            </a:r>
            <a:r>
              <a:rPr sz="1000" spc="20" dirty="0">
                <a:solidFill>
                  <a:srgbClr val="FFFFFF"/>
                </a:solidFill>
                <a:latin typeface="Avenir"/>
                <a:cs typeface="Avenir"/>
              </a:rPr>
              <a:t>began </a:t>
            </a:r>
            <a:r>
              <a:rPr sz="1000" spc="10" dirty="0">
                <a:solidFill>
                  <a:srgbClr val="FFFFFF"/>
                </a:solidFill>
                <a:latin typeface="Avenir"/>
                <a:cs typeface="Avenir"/>
              </a:rPr>
              <a:t>at </a:t>
            </a:r>
            <a:r>
              <a:rPr sz="1000" spc="20" dirty="0">
                <a:solidFill>
                  <a:srgbClr val="FFFFFF"/>
                </a:solidFill>
                <a:latin typeface="Avenir"/>
                <a:cs typeface="Avenir"/>
              </a:rPr>
              <a:t>first </a:t>
            </a:r>
            <a:r>
              <a:rPr sz="1000" spc="25" dirty="0">
                <a:solidFill>
                  <a:srgbClr val="FFFFFF"/>
                </a:solidFill>
                <a:latin typeface="Avenir"/>
                <a:cs typeface="Avenir"/>
              </a:rPr>
              <a:t>vaginal  </a:t>
            </a:r>
            <a:r>
              <a:rPr sz="1000" spc="20" dirty="0">
                <a:solidFill>
                  <a:srgbClr val="FFFFFF"/>
                </a:solidFill>
                <a:latin typeface="Avenir"/>
                <a:cs typeface="Avenir"/>
              </a:rPr>
              <a:t>penetration attempt. Secondary </a:t>
            </a:r>
            <a:r>
              <a:rPr sz="1000" spc="10" dirty="0">
                <a:solidFill>
                  <a:srgbClr val="FFFFFF"/>
                </a:solidFill>
                <a:latin typeface="Avenir"/>
                <a:cs typeface="Avenir"/>
              </a:rPr>
              <a:t>if </a:t>
            </a:r>
            <a:r>
              <a:rPr sz="1000" spc="25" dirty="0">
                <a:solidFill>
                  <a:srgbClr val="FFFFFF"/>
                </a:solidFill>
                <a:latin typeface="Avenir"/>
                <a:cs typeface="Avenir"/>
              </a:rPr>
              <a:t>pain  </a:t>
            </a:r>
            <a:r>
              <a:rPr sz="1000" spc="20" dirty="0">
                <a:solidFill>
                  <a:srgbClr val="FFFFFF"/>
                </a:solidFill>
                <a:latin typeface="Avenir"/>
                <a:cs typeface="Avenir"/>
              </a:rPr>
              <a:t>began after </a:t>
            </a:r>
            <a:r>
              <a:rPr sz="1000" dirty="0">
                <a:solidFill>
                  <a:srgbClr val="FFFFFF"/>
                </a:solidFill>
                <a:latin typeface="Avenir"/>
                <a:cs typeface="Avenir"/>
              </a:rPr>
              <a:t>a </a:t>
            </a:r>
            <a:r>
              <a:rPr sz="1000" spc="20" dirty="0">
                <a:solidFill>
                  <a:srgbClr val="FFFFFF"/>
                </a:solidFill>
                <a:latin typeface="Avenir"/>
                <a:cs typeface="Avenir"/>
              </a:rPr>
              <a:t>period </a:t>
            </a:r>
            <a:r>
              <a:rPr sz="1000" spc="10" dirty="0">
                <a:solidFill>
                  <a:srgbClr val="FFFFFF"/>
                </a:solidFill>
                <a:latin typeface="Avenir"/>
                <a:cs typeface="Avenir"/>
              </a:rPr>
              <a:t>of </a:t>
            </a:r>
            <a:r>
              <a:rPr sz="1000" spc="20" dirty="0">
                <a:solidFill>
                  <a:srgbClr val="FFFFFF"/>
                </a:solidFill>
                <a:latin typeface="Avenir"/>
                <a:cs typeface="Avenir"/>
              </a:rPr>
              <a:t>pain-free </a:t>
            </a:r>
            <a:r>
              <a:rPr sz="1000" spc="25" dirty="0">
                <a:solidFill>
                  <a:srgbClr val="FFFFFF"/>
                </a:solidFill>
                <a:latin typeface="Avenir"/>
                <a:cs typeface="Avenir"/>
              </a:rPr>
              <a:t>vaginal  penetration.</a:t>
            </a:r>
            <a:endParaRPr sz="1000" dirty="0">
              <a:latin typeface="Avenir"/>
              <a:cs typeface="Avenir"/>
            </a:endParaRPr>
          </a:p>
        </p:txBody>
      </p:sp>
      <p:sp>
        <p:nvSpPr>
          <p:cNvPr id="28" name="object 28"/>
          <p:cNvSpPr/>
          <p:nvPr/>
        </p:nvSpPr>
        <p:spPr>
          <a:xfrm>
            <a:off x="6952488" y="5173980"/>
            <a:ext cx="2688590" cy="388620"/>
          </a:xfrm>
          <a:custGeom>
            <a:avLst/>
            <a:gdLst/>
            <a:ahLst/>
            <a:cxnLst/>
            <a:rect l="l" t="t" r="r" b="b"/>
            <a:pathLst>
              <a:path w="2688590" h="388620">
                <a:moveTo>
                  <a:pt x="0" y="388620"/>
                </a:moveTo>
                <a:lnTo>
                  <a:pt x="2688336" y="388620"/>
                </a:lnTo>
                <a:lnTo>
                  <a:pt x="2688336" y="0"/>
                </a:lnTo>
                <a:lnTo>
                  <a:pt x="0" y="0"/>
                </a:lnTo>
                <a:lnTo>
                  <a:pt x="0" y="388620"/>
                </a:lnTo>
                <a:close/>
              </a:path>
            </a:pathLst>
          </a:custGeom>
          <a:solidFill>
            <a:srgbClr val="42888E"/>
          </a:solidFill>
        </p:spPr>
        <p:txBody>
          <a:bodyPr wrap="square" lIns="0" tIns="0" rIns="0" bIns="0" rtlCol="0"/>
          <a:lstStyle/>
          <a:p>
            <a:endParaRPr dirty="0"/>
          </a:p>
        </p:txBody>
      </p:sp>
      <p:sp>
        <p:nvSpPr>
          <p:cNvPr id="29" name="object 29"/>
          <p:cNvSpPr txBox="1"/>
          <p:nvPr/>
        </p:nvSpPr>
        <p:spPr>
          <a:xfrm>
            <a:off x="7575491" y="5288280"/>
            <a:ext cx="1445895" cy="173990"/>
          </a:xfrm>
          <a:prstGeom prst="rect">
            <a:avLst/>
          </a:prstGeom>
        </p:spPr>
        <p:txBody>
          <a:bodyPr vert="horz" wrap="square" lIns="0" tIns="0" rIns="0" bIns="0" rtlCol="0">
            <a:spAutoFit/>
          </a:bodyPr>
          <a:lstStyle/>
          <a:p>
            <a:pPr marL="12700">
              <a:lnSpc>
                <a:spcPct val="100000"/>
              </a:lnSpc>
            </a:pPr>
            <a:r>
              <a:rPr sz="1000" spc="20" dirty="0">
                <a:solidFill>
                  <a:srgbClr val="FFFFFF"/>
                </a:solidFill>
                <a:latin typeface="Avenir"/>
                <a:cs typeface="Avenir"/>
              </a:rPr>
              <a:t>Generalized</a:t>
            </a:r>
            <a:r>
              <a:rPr sz="1000" spc="-10" dirty="0">
                <a:solidFill>
                  <a:srgbClr val="FFFFFF"/>
                </a:solidFill>
                <a:latin typeface="Avenir"/>
                <a:cs typeface="Avenir"/>
              </a:rPr>
              <a:t> </a:t>
            </a:r>
            <a:r>
              <a:rPr sz="1000" spc="20" dirty="0">
                <a:solidFill>
                  <a:srgbClr val="FFFFFF"/>
                </a:solidFill>
                <a:latin typeface="Avenir"/>
                <a:cs typeface="Avenir"/>
              </a:rPr>
              <a:t>Vulvodynia</a:t>
            </a:r>
            <a:endParaRPr sz="1000" dirty="0">
              <a:latin typeface="Avenir"/>
              <a:cs typeface="Avenir"/>
            </a:endParaRPr>
          </a:p>
        </p:txBody>
      </p:sp>
      <p:sp>
        <p:nvSpPr>
          <p:cNvPr id="30" name="object 30"/>
          <p:cNvSpPr/>
          <p:nvPr/>
        </p:nvSpPr>
        <p:spPr>
          <a:xfrm>
            <a:off x="822960" y="3986784"/>
            <a:ext cx="2882056" cy="905510"/>
          </a:xfrm>
          <a:custGeom>
            <a:avLst/>
            <a:gdLst/>
            <a:ahLst/>
            <a:cxnLst/>
            <a:rect l="l" t="t" r="r" b="b"/>
            <a:pathLst>
              <a:path w="2703829" h="905510">
                <a:moveTo>
                  <a:pt x="0" y="905256"/>
                </a:moveTo>
                <a:lnTo>
                  <a:pt x="2703576" y="905256"/>
                </a:lnTo>
                <a:lnTo>
                  <a:pt x="2703576" y="0"/>
                </a:lnTo>
                <a:lnTo>
                  <a:pt x="0" y="0"/>
                </a:lnTo>
                <a:lnTo>
                  <a:pt x="0" y="905256"/>
                </a:lnTo>
                <a:close/>
              </a:path>
            </a:pathLst>
          </a:custGeom>
          <a:solidFill>
            <a:srgbClr val="045899"/>
          </a:solidFill>
        </p:spPr>
        <p:txBody>
          <a:bodyPr wrap="square" lIns="0" tIns="0" rIns="0" bIns="0" rtlCol="0"/>
          <a:lstStyle/>
          <a:p>
            <a:endParaRPr dirty="0"/>
          </a:p>
        </p:txBody>
      </p:sp>
      <p:sp>
        <p:nvSpPr>
          <p:cNvPr id="31" name="object 31"/>
          <p:cNvSpPr txBox="1"/>
          <p:nvPr/>
        </p:nvSpPr>
        <p:spPr>
          <a:xfrm>
            <a:off x="924560" y="4101084"/>
            <a:ext cx="2656840" cy="666849"/>
          </a:xfrm>
          <a:prstGeom prst="rect">
            <a:avLst/>
          </a:prstGeom>
        </p:spPr>
        <p:txBody>
          <a:bodyPr vert="horz" wrap="square" lIns="0" tIns="0" rIns="0" bIns="0" rtlCol="0">
            <a:spAutoFit/>
          </a:bodyPr>
          <a:lstStyle/>
          <a:p>
            <a:pPr marL="12700">
              <a:lnSpc>
                <a:spcPts val="1320"/>
              </a:lnSpc>
            </a:pPr>
            <a:r>
              <a:rPr sz="1200" spc="25" dirty="0">
                <a:solidFill>
                  <a:srgbClr val="FFFFFF"/>
                </a:solidFill>
                <a:latin typeface="Avenir"/>
                <a:cs typeface="Avenir"/>
              </a:rPr>
              <a:t>Infectious,</a:t>
            </a:r>
            <a:r>
              <a:rPr sz="1200" spc="-10" dirty="0">
                <a:solidFill>
                  <a:srgbClr val="FFFFFF"/>
                </a:solidFill>
                <a:latin typeface="Avenir"/>
                <a:cs typeface="Avenir"/>
              </a:rPr>
              <a:t> </a:t>
            </a:r>
            <a:r>
              <a:rPr sz="1200" spc="20" dirty="0">
                <a:solidFill>
                  <a:srgbClr val="FFFFFF"/>
                </a:solidFill>
                <a:latin typeface="Avenir"/>
                <a:cs typeface="Avenir"/>
              </a:rPr>
              <a:t>inflammatory,</a:t>
            </a:r>
            <a:r>
              <a:rPr lang="en-US" sz="1200" dirty="0">
                <a:latin typeface="Avenir"/>
                <a:cs typeface="Avenir"/>
              </a:rPr>
              <a:t> </a:t>
            </a:r>
            <a:r>
              <a:rPr sz="1200" spc="25" dirty="0">
                <a:solidFill>
                  <a:srgbClr val="FFFFFF"/>
                </a:solidFill>
                <a:latin typeface="Avenir"/>
                <a:cs typeface="Avenir"/>
              </a:rPr>
              <a:t>neoplastic, neurologic, </a:t>
            </a:r>
            <a:r>
              <a:rPr sz="1200" spc="30" dirty="0">
                <a:solidFill>
                  <a:srgbClr val="FFFFFF"/>
                </a:solidFill>
                <a:latin typeface="Avenir"/>
                <a:cs typeface="Avenir"/>
              </a:rPr>
              <a:t>traumatic,  </a:t>
            </a:r>
            <a:r>
              <a:rPr sz="1200" spc="25" dirty="0">
                <a:solidFill>
                  <a:srgbClr val="FFFFFF"/>
                </a:solidFill>
                <a:latin typeface="Avenir"/>
                <a:cs typeface="Avenir"/>
              </a:rPr>
              <a:t>iatrogenic, hormonal </a:t>
            </a:r>
            <a:r>
              <a:rPr sz="1200" spc="30" dirty="0">
                <a:solidFill>
                  <a:srgbClr val="FFFFFF"/>
                </a:solidFill>
                <a:latin typeface="Avenir"/>
                <a:cs typeface="Avenir"/>
              </a:rPr>
              <a:t>deficiencies  </a:t>
            </a:r>
            <a:r>
              <a:rPr sz="1200" spc="20" dirty="0">
                <a:solidFill>
                  <a:srgbClr val="FFFFFF"/>
                </a:solidFill>
                <a:latin typeface="Avenir"/>
                <a:cs typeface="Avenir"/>
              </a:rPr>
              <a:t>(treat</a:t>
            </a:r>
            <a:r>
              <a:rPr sz="1200" spc="-5" dirty="0">
                <a:solidFill>
                  <a:srgbClr val="FFFFFF"/>
                </a:solidFill>
                <a:latin typeface="Avenir"/>
                <a:cs typeface="Avenir"/>
              </a:rPr>
              <a:t> </a:t>
            </a:r>
            <a:r>
              <a:rPr sz="1200" spc="25" dirty="0">
                <a:solidFill>
                  <a:srgbClr val="FFFFFF"/>
                </a:solidFill>
                <a:latin typeface="Avenir"/>
                <a:cs typeface="Avenir"/>
              </a:rPr>
              <a:t>accordingly)</a:t>
            </a:r>
            <a:endParaRPr sz="1200" dirty="0">
              <a:latin typeface="Avenir"/>
              <a:cs typeface="Avenir"/>
            </a:endParaRPr>
          </a:p>
        </p:txBody>
      </p:sp>
      <p:sp>
        <p:nvSpPr>
          <p:cNvPr id="32" name="object 32"/>
          <p:cNvSpPr/>
          <p:nvPr/>
        </p:nvSpPr>
        <p:spPr>
          <a:xfrm>
            <a:off x="822960" y="2838704"/>
            <a:ext cx="2885440" cy="494030"/>
          </a:xfrm>
          <a:custGeom>
            <a:avLst/>
            <a:gdLst/>
            <a:ahLst/>
            <a:cxnLst/>
            <a:rect l="l" t="t" r="r" b="b"/>
            <a:pathLst>
              <a:path w="2707004" h="494029">
                <a:moveTo>
                  <a:pt x="0" y="493775"/>
                </a:moveTo>
                <a:lnTo>
                  <a:pt x="2706624" y="493775"/>
                </a:lnTo>
                <a:lnTo>
                  <a:pt x="2706624" y="0"/>
                </a:lnTo>
                <a:lnTo>
                  <a:pt x="0" y="0"/>
                </a:lnTo>
                <a:lnTo>
                  <a:pt x="0" y="493775"/>
                </a:lnTo>
                <a:close/>
              </a:path>
            </a:pathLst>
          </a:custGeom>
          <a:solidFill>
            <a:srgbClr val="045899"/>
          </a:solidFill>
        </p:spPr>
        <p:txBody>
          <a:bodyPr wrap="square" lIns="0" tIns="0" rIns="0" bIns="0" rtlCol="0"/>
          <a:lstStyle/>
          <a:p>
            <a:endParaRPr dirty="0"/>
          </a:p>
        </p:txBody>
      </p:sp>
      <p:sp>
        <p:nvSpPr>
          <p:cNvPr id="33" name="object 33"/>
          <p:cNvSpPr txBox="1"/>
          <p:nvPr/>
        </p:nvSpPr>
        <p:spPr>
          <a:xfrm>
            <a:off x="924560" y="2953003"/>
            <a:ext cx="2470150" cy="206375"/>
          </a:xfrm>
          <a:prstGeom prst="rect">
            <a:avLst/>
          </a:prstGeom>
        </p:spPr>
        <p:txBody>
          <a:bodyPr vert="horz" wrap="square" lIns="0" tIns="0" rIns="0" bIns="0" rtlCol="0">
            <a:spAutoFit/>
          </a:bodyPr>
          <a:lstStyle/>
          <a:p>
            <a:pPr marL="12700">
              <a:lnSpc>
                <a:spcPct val="100000"/>
              </a:lnSpc>
            </a:pPr>
            <a:r>
              <a:rPr sz="1200" spc="20" dirty="0">
                <a:solidFill>
                  <a:srgbClr val="FFFFFF"/>
                </a:solidFill>
                <a:latin typeface="Avenir"/>
                <a:cs typeface="Avenir"/>
              </a:rPr>
              <a:t>Visible </a:t>
            </a:r>
            <a:r>
              <a:rPr sz="1200" spc="25" dirty="0">
                <a:solidFill>
                  <a:srgbClr val="FFFFFF"/>
                </a:solidFill>
                <a:latin typeface="Avenir"/>
                <a:cs typeface="Avenir"/>
              </a:rPr>
              <a:t>and/or </a:t>
            </a:r>
            <a:r>
              <a:rPr sz="1200" spc="20" dirty="0">
                <a:solidFill>
                  <a:srgbClr val="FFFFFF"/>
                </a:solidFill>
                <a:latin typeface="Avenir"/>
                <a:cs typeface="Avenir"/>
              </a:rPr>
              <a:t>neurologic</a:t>
            </a:r>
            <a:r>
              <a:rPr sz="1200" spc="90" dirty="0">
                <a:solidFill>
                  <a:srgbClr val="FFFFFF"/>
                </a:solidFill>
                <a:latin typeface="Avenir"/>
                <a:cs typeface="Avenir"/>
              </a:rPr>
              <a:t> </a:t>
            </a:r>
            <a:r>
              <a:rPr sz="1200" spc="30" dirty="0">
                <a:solidFill>
                  <a:srgbClr val="FFFFFF"/>
                </a:solidFill>
                <a:latin typeface="Avenir"/>
                <a:cs typeface="Avenir"/>
              </a:rPr>
              <a:t>findings</a:t>
            </a:r>
            <a:endParaRPr sz="1200" dirty="0">
              <a:latin typeface="Avenir"/>
              <a:cs typeface="Avenir"/>
            </a:endParaRPr>
          </a:p>
        </p:txBody>
      </p:sp>
      <p:sp>
        <p:nvSpPr>
          <p:cNvPr id="34" name="object 34"/>
          <p:cNvSpPr/>
          <p:nvPr/>
        </p:nvSpPr>
        <p:spPr>
          <a:xfrm>
            <a:off x="0" y="1874520"/>
            <a:ext cx="10058400" cy="548639"/>
          </a:xfrm>
          <a:prstGeom prst="rect">
            <a:avLst/>
          </a:prstGeom>
          <a:blipFill>
            <a:blip r:embed="rId4" cstate="print"/>
            <a:stretch>
              <a:fillRect/>
            </a:stretch>
          </a:blipFill>
        </p:spPr>
        <p:txBody>
          <a:bodyPr wrap="square" lIns="0" tIns="0" rIns="0" bIns="0" rtlCol="0"/>
          <a:lstStyle/>
          <a:p>
            <a:endParaRPr dirty="0"/>
          </a:p>
        </p:txBody>
      </p:sp>
      <p:sp>
        <p:nvSpPr>
          <p:cNvPr id="35" name="object 35"/>
          <p:cNvSpPr txBox="1"/>
          <p:nvPr/>
        </p:nvSpPr>
        <p:spPr>
          <a:xfrm>
            <a:off x="3427704" y="2002534"/>
            <a:ext cx="3323749" cy="338554"/>
          </a:xfrm>
          <a:prstGeom prst="rect">
            <a:avLst/>
          </a:prstGeom>
        </p:spPr>
        <p:txBody>
          <a:bodyPr vert="horz" wrap="square" lIns="0" tIns="0" rIns="0" bIns="0" rtlCol="0">
            <a:spAutoFit/>
          </a:bodyPr>
          <a:lstStyle/>
          <a:p>
            <a:pPr marL="12700">
              <a:lnSpc>
                <a:spcPct val="100000"/>
              </a:lnSpc>
            </a:pPr>
            <a:r>
              <a:rPr sz="2200" spc="45" dirty="0">
                <a:solidFill>
                  <a:srgbClr val="FFFFFF"/>
                </a:solidFill>
                <a:latin typeface="Avenir Book"/>
                <a:cs typeface="Avenir Book"/>
              </a:rPr>
              <a:t>CHRONIC </a:t>
            </a:r>
            <a:r>
              <a:rPr sz="2200" spc="-10" dirty="0">
                <a:solidFill>
                  <a:srgbClr val="FFFFFF"/>
                </a:solidFill>
                <a:latin typeface="Avenir Book"/>
                <a:cs typeface="Avenir Book"/>
              </a:rPr>
              <a:t>VULVAR</a:t>
            </a:r>
            <a:r>
              <a:rPr sz="2200" spc="105" dirty="0">
                <a:solidFill>
                  <a:srgbClr val="FFFFFF"/>
                </a:solidFill>
                <a:latin typeface="Avenir Book"/>
                <a:cs typeface="Avenir Book"/>
              </a:rPr>
              <a:t> </a:t>
            </a:r>
            <a:r>
              <a:rPr sz="2200" spc="10" dirty="0">
                <a:solidFill>
                  <a:srgbClr val="FFFFFF"/>
                </a:solidFill>
                <a:latin typeface="Avenir Book"/>
                <a:cs typeface="Avenir Book"/>
              </a:rPr>
              <a:t>PAIN</a:t>
            </a:r>
            <a:endParaRPr sz="2200" dirty="0">
              <a:latin typeface="Avenir Book"/>
              <a:cs typeface="Avenir Book"/>
            </a:endParaRPr>
          </a:p>
        </p:txBody>
      </p:sp>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32</a:t>
            </a:fld>
            <a:endParaRPr dirty="0"/>
          </a:p>
        </p:txBody>
      </p:sp>
      <p:sp>
        <p:nvSpPr>
          <p:cNvPr id="37" name="object 37"/>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45" dirty="0"/>
              <a:t>RULE-OUT</a:t>
            </a:r>
            <a:r>
              <a:rPr spc="30" dirty="0"/>
              <a:t> </a:t>
            </a:r>
            <a:r>
              <a:rPr spc="55" dirty="0"/>
              <a:t>DIAGNOSES</a:t>
            </a:r>
          </a:p>
          <a:p>
            <a:pPr marL="12700">
              <a:lnSpc>
                <a:spcPts val="2520"/>
              </a:lnSpc>
            </a:pPr>
            <a:r>
              <a:rPr sz="1800" spc="45" dirty="0"/>
              <a:t>INFECTIOUS</a:t>
            </a:r>
            <a:r>
              <a:rPr sz="1800" spc="50" dirty="0"/>
              <a:t> </a:t>
            </a:r>
            <a:r>
              <a:rPr sz="1800" spc="55" dirty="0"/>
              <a:t>DISORDERS</a:t>
            </a:r>
          </a:p>
        </p:txBody>
      </p:sp>
      <p:sp>
        <p:nvSpPr>
          <p:cNvPr id="5" name="object 5"/>
          <p:cNvSpPr txBox="1"/>
          <p:nvPr/>
        </p:nvSpPr>
        <p:spPr>
          <a:xfrm>
            <a:off x="625221" y="1865376"/>
            <a:ext cx="9050528" cy="246221"/>
          </a:xfrm>
          <a:prstGeom prst="rect">
            <a:avLst/>
          </a:prstGeom>
        </p:spPr>
        <p:txBody>
          <a:bodyPr vert="horz" wrap="square" lIns="0" tIns="0" rIns="0" bIns="0" rtlCol="0">
            <a:spAutoFit/>
          </a:bodyPr>
          <a:lstStyle/>
          <a:p>
            <a:pPr marL="12700" algn="ctr">
              <a:lnSpc>
                <a:spcPct val="100000"/>
              </a:lnSpc>
            </a:pPr>
            <a:r>
              <a:rPr sz="1600" b="1" spc="30" dirty="0">
                <a:solidFill>
                  <a:srgbClr val="045899"/>
                </a:solidFill>
                <a:latin typeface="Avenir Black"/>
                <a:cs typeface="Avenir Black"/>
              </a:rPr>
              <a:t>Vulvovaginal</a:t>
            </a:r>
            <a:r>
              <a:rPr sz="1600" b="1" spc="-5" dirty="0">
                <a:solidFill>
                  <a:srgbClr val="045899"/>
                </a:solidFill>
                <a:latin typeface="Avenir Black"/>
                <a:cs typeface="Avenir Black"/>
              </a:rPr>
              <a:t> </a:t>
            </a:r>
            <a:r>
              <a:rPr sz="1600" b="1" spc="40" dirty="0">
                <a:solidFill>
                  <a:srgbClr val="045899"/>
                </a:solidFill>
                <a:latin typeface="Avenir Black"/>
                <a:cs typeface="Avenir Black"/>
              </a:rPr>
              <a:t>Candidiasis</a:t>
            </a:r>
            <a:endParaRPr sz="1600" dirty="0">
              <a:latin typeface="Avenir Black"/>
              <a:cs typeface="Avenir Black"/>
            </a:endParaRPr>
          </a:p>
        </p:txBody>
      </p:sp>
      <p:sp>
        <p:nvSpPr>
          <p:cNvPr id="6" name="object 6"/>
          <p:cNvSpPr/>
          <p:nvPr/>
        </p:nvSpPr>
        <p:spPr>
          <a:xfrm>
            <a:off x="1609344" y="2402992"/>
            <a:ext cx="3548087" cy="3548092"/>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5715000" y="2408059"/>
            <a:ext cx="3548093" cy="3548093"/>
          </a:xfrm>
          <a:prstGeom prst="rect">
            <a:avLst/>
          </a:prstGeom>
          <a:blipFill>
            <a:blip r:embed="rId5" cstate="print"/>
            <a:stretch>
              <a:fillRect/>
            </a:stretch>
          </a:blipFill>
        </p:spPr>
        <p:txBody>
          <a:bodyPr wrap="square" lIns="0" tIns="0" rIns="0" bIns="0" rtlCol="0"/>
          <a:lstStyle/>
          <a:p>
            <a:endParaRPr dirty="0"/>
          </a:p>
        </p:txBody>
      </p:sp>
      <p:sp>
        <p:nvSpPr>
          <p:cNvPr id="8" name="object 8"/>
          <p:cNvSpPr txBox="1"/>
          <p:nvPr/>
        </p:nvSpPr>
        <p:spPr>
          <a:xfrm>
            <a:off x="1596644" y="6099047"/>
            <a:ext cx="2764155"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Courtesy </a:t>
            </a:r>
            <a:r>
              <a:rPr sz="1000" spc="10" dirty="0">
                <a:solidFill>
                  <a:srgbClr val="045899"/>
                </a:solidFill>
                <a:latin typeface="Avenir"/>
                <a:cs typeface="Avenir"/>
              </a:rPr>
              <a:t>of </a:t>
            </a:r>
            <a:r>
              <a:rPr sz="1000" spc="15" dirty="0">
                <a:solidFill>
                  <a:srgbClr val="045899"/>
                </a:solidFill>
                <a:latin typeface="Avenir"/>
                <a:cs typeface="Avenir"/>
              </a:rPr>
              <a:t>CDC </a:t>
            </a:r>
            <a:r>
              <a:rPr sz="1000" spc="20" dirty="0">
                <a:solidFill>
                  <a:srgbClr val="045899"/>
                </a:solidFill>
                <a:latin typeface="Avenir"/>
                <a:cs typeface="Avenir"/>
              </a:rPr>
              <a:t>Public Health Image</a:t>
            </a:r>
            <a:r>
              <a:rPr sz="1000" spc="150" dirty="0">
                <a:solidFill>
                  <a:srgbClr val="045899"/>
                </a:solidFill>
                <a:latin typeface="Avenir"/>
                <a:cs typeface="Avenir"/>
              </a:rPr>
              <a:t> </a:t>
            </a:r>
            <a:r>
              <a:rPr sz="1000" spc="25" dirty="0">
                <a:solidFill>
                  <a:srgbClr val="045899"/>
                </a:solidFill>
                <a:latin typeface="Avenir"/>
                <a:cs typeface="Avenir"/>
              </a:rPr>
              <a:t>Library</a:t>
            </a:r>
            <a:endParaRPr sz="1000" dirty="0">
              <a:latin typeface="Avenir"/>
              <a:cs typeface="Avenir"/>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33</a:t>
            </a:fld>
            <a:endParaRPr dirty="0"/>
          </a:p>
        </p:txBody>
      </p:sp>
      <p:sp>
        <p:nvSpPr>
          <p:cNvPr id="12" name="object 12"/>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
        <p:nvSpPr>
          <p:cNvPr id="9" name="object 9"/>
          <p:cNvSpPr txBox="1"/>
          <p:nvPr/>
        </p:nvSpPr>
        <p:spPr>
          <a:xfrm>
            <a:off x="5702300" y="6099047"/>
            <a:ext cx="2077720"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Courtesy </a:t>
            </a:r>
            <a:r>
              <a:rPr sz="1000" spc="10" dirty="0">
                <a:solidFill>
                  <a:srgbClr val="045899"/>
                </a:solidFill>
                <a:latin typeface="Avenir"/>
                <a:cs typeface="Avenir"/>
              </a:rPr>
              <a:t>of </a:t>
            </a:r>
            <a:r>
              <a:rPr sz="1000" spc="-15" dirty="0">
                <a:solidFill>
                  <a:srgbClr val="045899"/>
                </a:solidFill>
                <a:latin typeface="Avenir"/>
                <a:cs typeface="Avenir"/>
              </a:rPr>
              <a:t>Dr. </a:t>
            </a:r>
            <a:r>
              <a:rPr sz="1000" spc="15" dirty="0">
                <a:solidFill>
                  <a:srgbClr val="045899"/>
                </a:solidFill>
                <a:latin typeface="Avenir"/>
                <a:cs typeface="Avenir"/>
              </a:rPr>
              <a:t>Andrew</a:t>
            </a:r>
            <a:r>
              <a:rPr sz="1000" spc="120" dirty="0">
                <a:solidFill>
                  <a:srgbClr val="045899"/>
                </a:solidFill>
                <a:latin typeface="Avenir"/>
                <a:cs typeface="Avenir"/>
              </a:rPr>
              <a:t> </a:t>
            </a:r>
            <a:r>
              <a:rPr sz="1000" spc="25" dirty="0">
                <a:solidFill>
                  <a:srgbClr val="045899"/>
                </a:solidFill>
                <a:latin typeface="Avenir"/>
                <a:cs typeface="Avenir"/>
              </a:rPr>
              <a:t>Goldstein</a:t>
            </a:r>
            <a:endParaRPr sz="1000" dirty="0">
              <a:latin typeface="Avenir"/>
              <a:cs typeface="Avenir"/>
            </a:endParaRPr>
          </a:p>
        </p:txBody>
      </p:sp>
      <p:sp>
        <p:nvSpPr>
          <p:cNvPr id="10" name="object 10"/>
          <p:cNvSpPr txBox="1"/>
          <p:nvPr/>
        </p:nvSpPr>
        <p:spPr>
          <a:xfrm>
            <a:off x="625220" y="6464808"/>
            <a:ext cx="9050528" cy="230832"/>
          </a:xfrm>
          <a:prstGeom prst="rect">
            <a:avLst/>
          </a:prstGeom>
        </p:spPr>
        <p:txBody>
          <a:bodyPr vert="horz" wrap="square" lIns="0" tIns="0" rIns="0" bIns="0" rtlCol="0">
            <a:spAutoFit/>
          </a:bodyPr>
          <a:lstStyle/>
          <a:p>
            <a:pPr marL="12700" marR="5080" algn="ctr">
              <a:lnSpc>
                <a:spcPct val="100000"/>
              </a:lnSpc>
            </a:pPr>
            <a:r>
              <a:rPr sz="1500" spc="20" dirty="0">
                <a:solidFill>
                  <a:srgbClr val="045899"/>
                </a:solidFill>
                <a:latin typeface="Avenir"/>
                <a:cs typeface="Avenir"/>
              </a:rPr>
              <a:t>For </a:t>
            </a:r>
            <a:r>
              <a:rPr sz="1500" spc="30" dirty="0">
                <a:solidFill>
                  <a:srgbClr val="045899"/>
                </a:solidFill>
                <a:latin typeface="Avenir"/>
                <a:cs typeface="Avenir"/>
              </a:rPr>
              <a:t>information </a:t>
            </a:r>
            <a:r>
              <a:rPr sz="1500" spc="15" dirty="0">
                <a:solidFill>
                  <a:srgbClr val="045899"/>
                </a:solidFill>
                <a:latin typeface="Avenir"/>
                <a:cs typeface="Avenir"/>
              </a:rPr>
              <a:t>on </a:t>
            </a:r>
            <a:r>
              <a:rPr sz="1500" spc="30" dirty="0">
                <a:solidFill>
                  <a:srgbClr val="045899"/>
                </a:solidFill>
                <a:latin typeface="Avenir"/>
                <a:cs typeface="Avenir"/>
              </a:rPr>
              <a:t>diagnosis </a:t>
            </a:r>
            <a:r>
              <a:rPr sz="1500" spc="35" dirty="0">
                <a:solidFill>
                  <a:srgbClr val="045899"/>
                </a:solidFill>
                <a:latin typeface="Avenir"/>
                <a:cs typeface="Avenir"/>
              </a:rPr>
              <a:t>and  </a:t>
            </a:r>
            <a:r>
              <a:rPr sz="1500" spc="25" dirty="0">
                <a:solidFill>
                  <a:srgbClr val="045899"/>
                </a:solidFill>
                <a:latin typeface="Avenir"/>
                <a:cs typeface="Avenir"/>
              </a:rPr>
              <a:t>treatment, </a:t>
            </a:r>
            <a:r>
              <a:rPr sz="1500" spc="20" dirty="0">
                <a:solidFill>
                  <a:srgbClr val="045899"/>
                </a:solidFill>
                <a:latin typeface="Avenir"/>
                <a:cs typeface="Avenir"/>
              </a:rPr>
              <a:t>see </a:t>
            </a:r>
            <a:r>
              <a:rPr sz="1500" spc="25" dirty="0">
                <a:solidFill>
                  <a:srgbClr val="045899"/>
                </a:solidFill>
                <a:latin typeface="Avenir"/>
                <a:cs typeface="Avenir"/>
              </a:rPr>
              <a:t>Ledger 2007 </a:t>
            </a:r>
            <a:r>
              <a:rPr sz="1500" spc="20" dirty="0">
                <a:solidFill>
                  <a:srgbClr val="045899"/>
                </a:solidFill>
                <a:latin typeface="Avenir"/>
                <a:cs typeface="Avenir"/>
              </a:rPr>
              <a:t>and </a:t>
            </a:r>
            <a:r>
              <a:rPr sz="1500" spc="35" dirty="0">
                <a:solidFill>
                  <a:srgbClr val="045899"/>
                </a:solidFill>
                <a:latin typeface="Avenir"/>
                <a:cs typeface="Avenir"/>
              </a:rPr>
              <a:t>Nyirjesy  2008.</a:t>
            </a:r>
            <a:endParaRPr sz="1500" dirty="0">
              <a:latin typeface="Avenir"/>
              <a:cs typeface="Aveni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45" dirty="0"/>
              <a:t>RULE-OUT</a:t>
            </a:r>
            <a:r>
              <a:rPr spc="30" dirty="0"/>
              <a:t> </a:t>
            </a:r>
            <a:r>
              <a:rPr spc="55" dirty="0"/>
              <a:t>DIAGNOSES</a:t>
            </a:r>
          </a:p>
          <a:p>
            <a:pPr marL="12700">
              <a:lnSpc>
                <a:spcPts val="2520"/>
              </a:lnSpc>
            </a:pPr>
            <a:r>
              <a:rPr sz="1800" spc="45" dirty="0"/>
              <a:t>INFECTIOUS</a:t>
            </a:r>
            <a:r>
              <a:rPr sz="1800" spc="50" dirty="0"/>
              <a:t> </a:t>
            </a:r>
            <a:r>
              <a:rPr sz="1800" spc="55" dirty="0"/>
              <a:t>DISORDERS</a:t>
            </a:r>
          </a:p>
        </p:txBody>
      </p:sp>
      <p:sp>
        <p:nvSpPr>
          <p:cNvPr id="3" name="object 3"/>
          <p:cNvSpPr txBox="1"/>
          <p:nvPr/>
        </p:nvSpPr>
        <p:spPr>
          <a:xfrm>
            <a:off x="1596644" y="1865375"/>
            <a:ext cx="1603756" cy="246221"/>
          </a:xfrm>
          <a:prstGeom prst="rect">
            <a:avLst/>
          </a:prstGeom>
        </p:spPr>
        <p:txBody>
          <a:bodyPr vert="horz" wrap="square" lIns="0" tIns="0" rIns="0" bIns="0" rtlCol="0">
            <a:spAutoFit/>
          </a:bodyPr>
          <a:lstStyle/>
          <a:p>
            <a:pPr marL="12700">
              <a:lnSpc>
                <a:spcPct val="100000"/>
              </a:lnSpc>
            </a:pPr>
            <a:r>
              <a:rPr sz="1600" b="1" spc="25" dirty="0">
                <a:solidFill>
                  <a:srgbClr val="045899"/>
                </a:solidFill>
                <a:latin typeface="Avenir Black"/>
                <a:cs typeface="Avenir Black"/>
              </a:rPr>
              <a:t>Trichomoniasis</a:t>
            </a:r>
            <a:endParaRPr sz="1600" dirty="0">
              <a:latin typeface="Avenir Black"/>
              <a:cs typeface="Avenir Black"/>
            </a:endParaRPr>
          </a:p>
        </p:txBody>
      </p:sp>
      <p:sp>
        <p:nvSpPr>
          <p:cNvPr id="4" name="object 4"/>
          <p:cNvSpPr txBox="1"/>
          <p:nvPr/>
        </p:nvSpPr>
        <p:spPr>
          <a:xfrm>
            <a:off x="1596644" y="5143500"/>
            <a:ext cx="2764155"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Courtesy </a:t>
            </a:r>
            <a:r>
              <a:rPr sz="1000" spc="10" dirty="0">
                <a:solidFill>
                  <a:srgbClr val="045899"/>
                </a:solidFill>
                <a:latin typeface="Avenir"/>
                <a:cs typeface="Avenir"/>
              </a:rPr>
              <a:t>of </a:t>
            </a:r>
            <a:r>
              <a:rPr sz="1000" spc="15" dirty="0">
                <a:solidFill>
                  <a:srgbClr val="045899"/>
                </a:solidFill>
                <a:latin typeface="Avenir"/>
                <a:cs typeface="Avenir"/>
              </a:rPr>
              <a:t>CDC </a:t>
            </a:r>
            <a:r>
              <a:rPr sz="1000" spc="20" dirty="0">
                <a:solidFill>
                  <a:srgbClr val="045899"/>
                </a:solidFill>
                <a:latin typeface="Avenir"/>
                <a:cs typeface="Avenir"/>
              </a:rPr>
              <a:t>Public Health Image</a:t>
            </a:r>
            <a:r>
              <a:rPr sz="1000" spc="150" dirty="0">
                <a:solidFill>
                  <a:srgbClr val="045899"/>
                </a:solidFill>
                <a:latin typeface="Avenir"/>
                <a:cs typeface="Avenir"/>
              </a:rPr>
              <a:t> </a:t>
            </a:r>
            <a:r>
              <a:rPr sz="1000" spc="25" dirty="0">
                <a:solidFill>
                  <a:srgbClr val="045899"/>
                </a:solidFill>
                <a:latin typeface="Avenir"/>
                <a:cs typeface="Avenir"/>
              </a:rPr>
              <a:t>Library</a:t>
            </a:r>
            <a:endParaRPr sz="1000" dirty="0">
              <a:latin typeface="Avenir"/>
              <a:cs typeface="Avenir"/>
            </a:endParaRPr>
          </a:p>
        </p:txBody>
      </p:sp>
      <p:sp>
        <p:nvSpPr>
          <p:cNvPr id="5" name="object 5"/>
          <p:cNvSpPr txBox="1"/>
          <p:nvPr/>
        </p:nvSpPr>
        <p:spPr>
          <a:xfrm>
            <a:off x="5702300" y="5143500"/>
            <a:ext cx="1872614"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Courtesy </a:t>
            </a:r>
            <a:r>
              <a:rPr sz="1000" spc="10" dirty="0">
                <a:solidFill>
                  <a:srgbClr val="045899"/>
                </a:solidFill>
                <a:latin typeface="Avenir"/>
                <a:cs typeface="Avenir"/>
              </a:rPr>
              <a:t>of </a:t>
            </a:r>
            <a:r>
              <a:rPr sz="1000" spc="-15" dirty="0">
                <a:solidFill>
                  <a:srgbClr val="045899"/>
                </a:solidFill>
                <a:latin typeface="Avenir"/>
                <a:cs typeface="Avenir"/>
              </a:rPr>
              <a:t>Dr. </a:t>
            </a:r>
            <a:r>
              <a:rPr sz="1000" spc="20" dirty="0">
                <a:solidFill>
                  <a:srgbClr val="045899"/>
                </a:solidFill>
                <a:latin typeface="Avenir"/>
                <a:cs typeface="Avenir"/>
              </a:rPr>
              <a:t>Libby</a:t>
            </a:r>
            <a:r>
              <a:rPr sz="1000" spc="120" dirty="0">
                <a:solidFill>
                  <a:srgbClr val="045899"/>
                </a:solidFill>
                <a:latin typeface="Avenir"/>
                <a:cs typeface="Avenir"/>
              </a:rPr>
              <a:t> </a:t>
            </a:r>
            <a:r>
              <a:rPr sz="1000" spc="20" dirty="0">
                <a:solidFill>
                  <a:srgbClr val="045899"/>
                </a:solidFill>
                <a:latin typeface="Avenir"/>
                <a:cs typeface="Avenir"/>
              </a:rPr>
              <a:t>Edwards</a:t>
            </a:r>
            <a:endParaRPr sz="1000" dirty="0">
              <a:latin typeface="Avenir"/>
              <a:cs typeface="Avenir"/>
            </a:endParaRPr>
          </a:p>
        </p:txBody>
      </p:sp>
      <p:sp>
        <p:nvSpPr>
          <p:cNvPr id="6" name="object 6"/>
          <p:cNvSpPr txBox="1"/>
          <p:nvPr/>
        </p:nvSpPr>
        <p:spPr>
          <a:xfrm>
            <a:off x="1596644" y="6300216"/>
            <a:ext cx="3704590" cy="692497"/>
          </a:xfrm>
          <a:prstGeom prst="rect">
            <a:avLst/>
          </a:prstGeom>
        </p:spPr>
        <p:txBody>
          <a:bodyPr vert="horz" wrap="square" lIns="0" tIns="0" rIns="0" bIns="0" rtlCol="0">
            <a:spAutoFit/>
          </a:bodyPr>
          <a:lstStyle/>
          <a:p>
            <a:pPr marL="12700" marR="5080">
              <a:lnSpc>
                <a:spcPct val="100000"/>
              </a:lnSpc>
            </a:pPr>
            <a:r>
              <a:rPr sz="1500" spc="20" dirty="0">
                <a:solidFill>
                  <a:srgbClr val="045899"/>
                </a:solidFill>
                <a:latin typeface="Avenir"/>
                <a:cs typeface="Avenir"/>
              </a:rPr>
              <a:t>For </a:t>
            </a:r>
            <a:r>
              <a:rPr sz="1500" spc="30" dirty="0">
                <a:solidFill>
                  <a:srgbClr val="045899"/>
                </a:solidFill>
                <a:latin typeface="Avenir"/>
                <a:cs typeface="Avenir"/>
              </a:rPr>
              <a:t>information </a:t>
            </a:r>
            <a:r>
              <a:rPr sz="1500" spc="15" dirty="0">
                <a:solidFill>
                  <a:srgbClr val="045899"/>
                </a:solidFill>
                <a:latin typeface="Avenir"/>
                <a:cs typeface="Avenir"/>
              </a:rPr>
              <a:t>on </a:t>
            </a:r>
            <a:r>
              <a:rPr sz="1500" spc="30" dirty="0">
                <a:solidFill>
                  <a:srgbClr val="045899"/>
                </a:solidFill>
                <a:latin typeface="Avenir"/>
                <a:cs typeface="Avenir"/>
              </a:rPr>
              <a:t>diagnosis </a:t>
            </a:r>
            <a:r>
              <a:rPr sz="1500" spc="35" dirty="0">
                <a:solidFill>
                  <a:srgbClr val="045899"/>
                </a:solidFill>
                <a:latin typeface="Avenir"/>
                <a:cs typeface="Avenir"/>
              </a:rPr>
              <a:t>and  </a:t>
            </a:r>
            <a:r>
              <a:rPr sz="1500" spc="25" dirty="0">
                <a:solidFill>
                  <a:srgbClr val="045899"/>
                </a:solidFill>
                <a:latin typeface="Avenir"/>
                <a:cs typeface="Avenir"/>
              </a:rPr>
              <a:t>treatment, </a:t>
            </a:r>
            <a:r>
              <a:rPr sz="1500" spc="20" dirty="0">
                <a:solidFill>
                  <a:srgbClr val="045899"/>
                </a:solidFill>
                <a:latin typeface="Avenir"/>
                <a:cs typeface="Avenir"/>
              </a:rPr>
              <a:t>see </a:t>
            </a:r>
            <a:r>
              <a:rPr sz="1500" spc="25" dirty="0">
                <a:solidFill>
                  <a:srgbClr val="045899"/>
                </a:solidFill>
                <a:latin typeface="Avenir"/>
                <a:cs typeface="Avenir"/>
              </a:rPr>
              <a:t>Ledger 2007, Soper</a:t>
            </a:r>
            <a:r>
              <a:rPr sz="1500" spc="280" dirty="0">
                <a:solidFill>
                  <a:srgbClr val="045899"/>
                </a:solidFill>
                <a:latin typeface="Avenir"/>
                <a:cs typeface="Avenir"/>
              </a:rPr>
              <a:t> </a:t>
            </a:r>
            <a:endParaRPr lang="en-US" sz="1500" spc="280" dirty="0">
              <a:solidFill>
                <a:srgbClr val="045899"/>
              </a:solidFill>
              <a:latin typeface="Avenir"/>
              <a:cs typeface="Avenir"/>
            </a:endParaRPr>
          </a:p>
          <a:p>
            <a:pPr marL="12700" marR="5080">
              <a:lnSpc>
                <a:spcPct val="100000"/>
              </a:lnSpc>
            </a:pPr>
            <a:r>
              <a:rPr sz="1500" spc="35" dirty="0">
                <a:solidFill>
                  <a:srgbClr val="045899"/>
                </a:solidFill>
                <a:latin typeface="Avenir"/>
                <a:cs typeface="Avenir"/>
              </a:rPr>
              <a:t>2004</a:t>
            </a:r>
            <a:r>
              <a:rPr lang="en-US" sz="1500" dirty="0">
                <a:latin typeface="Avenir"/>
                <a:cs typeface="Avenir"/>
              </a:rPr>
              <a:t> </a:t>
            </a:r>
            <a:r>
              <a:rPr sz="1500" dirty="0">
                <a:solidFill>
                  <a:srgbClr val="045899"/>
                </a:solidFill>
                <a:latin typeface="Avenir"/>
                <a:cs typeface="Avenir"/>
              </a:rPr>
              <a:t>&amp; </a:t>
            </a:r>
            <a:r>
              <a:rPr sz="1500" spc="30" dirty="0">
                <a:solidFill>
                  <a:srgbClr val="045899"/>
                </a:solidFill>
                <a:latin typeface="Avenir"/>
                <a:cs typeface="Avenir"/>
              </a:rPr>
              <a:t>Schwebke</a:t>
            </a:r>
            <a:r>
              <a:rPr sz="1500" spc="50" dirty="0">
                <a:solidFill>
                  <a:srgbClr val="045899"/>
                </a:solidFill>
                <a:latin typeface="Avenir"/>
                <a:cs typeface="Avenir"/>
              </a:rPr>
              <a:t> </a:t>
            </a:r>
            <a:r>
              <a:rPr sz="1500" spc="35" dirty="0">
                <a:solidFill>
                  <a:srgbClr val="045899"/>
                </a:solidFill>
                <a:latin typeface="Avenir"/>
                <a:cs typeface="Avenir"/>
              </a:rPr>
              <a:t>2004.</a:t>
            </a:r>
            <a:endParaRPr sz="1500" dirty="0">
              <a:latin typeface="Avenir"/>
              <a:cs typeface="Avenir"/>
            </a:endParaRPr>
          </a:p>
        </p:txBody>
      </p:sp>
      <p:sp>
        <p:nvSpPr>
          <p:cNvPr id="7" name="object 7"/>
          <p:cNvSpPr txBox="1"/>
          <p:nvPr/>
        </p:nvSpPr>
        <p:spPr>
          <a:xfrm>
            <a:off x="5702300" y="1874520"/>
            <a:ext cx="1537970" cy="270510"/>
          </a:xfrm>
          <a:prstGeom prst="rect">
            <a:avLst/>
          </a:prstGeom>
        </p:spPr>
        <p:txBody>
          <a:bodyPr vert="horz" wrap="square" lIns="0" tIns="0" rIns="0" bIns="0" rtlCol="0">
            <a:spAutoFit/>
          </a:bodyPr>
          <a:lstStyle/>
          <a:p>
            <a:pPr marL="12700">
              <a:lnSpc>
                <a:spcPct val="100000"/>
              </a:lnSpc>
            </a:pPr>
            <a:r>
              <a:rPr sz="1600" b="1" spc="30" dirty="0">
                <a:solidFill>
                  <a:srgbClr val="045899"/>
                </a:solidFill>
                <a:latin typeface="Avenir Black"/>
                <a:cs typeface="Avenir Black"/>
              </a:rPr>
              <a:t>Genital</a:t>
            </a:r>
            <a:r>
              <a:rPr sz="1600" b="1" spc="5" dirty="0">
                <a:solidFill>
                  <a:srgbClr val="045899"/>
                </a:solidFill>
                <a:latin typeface="Avenir Black"/>
                <a:cs typeface="Avenir Black"/>
              </a:rPr>
              <a:t> </a:t>
            </a:r>
            <a:r>
              <a:rPr sz="1600" b="1" spc="40" dirty="0">
                <a:solidFill>
                  <a:srgbClr val="045899"/>
                </a:solidFill>
                <a:latin typeface="Avenir Black"/>
                <a:cs typeface="Avenir Black"/>
              </a:rPr>
              <a:t>Herpes</a:t>
            </a:r>
            <a:endParaRPr sz="1600" dirty="0">
              <a:latin typeface="Avenir Black"/>
              <a:cs typeface="Avenir Black"/>
            </a:endParaRPr>
          </a:p>
        </p:txBody>
      </p:sp>
      <p:sp>
        <p:nvSpPr>
          <p:cNvPr id="8" name="object 8"/>
          <p:cNvSpPr/>
          <p:nvPr/>
        </p:nvSpPr>
        <p:spPr>
          <a:xfrm>
            <a:off x="1609344" y="2400300"/>
            <a:ext cx="3715257" cy="2485389"/>
          </a:xfrm>
          <a:prstGeom prst="rect">
            <a:avLst/>
          </a:prstGeom>
          <a:blipFill>
            <a:blip r:embed="rId3" cstate="print"/>
            <a:stretch>
              <a:fillRect/>
            </a:stretch>
          </a:blipFill>
        </p:spPr>
        <p:txBody>
          <a:bodyPr wrap="square" lIns="0" tIns="0" rIns="0" bIns="0" rtlCol="0"/>
          <a:lstStyle/>
          <a:p>
            <a:endParaRPr dirty="0"/>
          </a:p>
        </p:txBody>
      </p:sp>
      <p:sp>
        <p:nvSpPr>
          <p:cNvPr id="9" name="object 9"/>
          <p:cNvSpPr/>
          <p:nvPr/>
        </p:nvSpPr>
        <p:spPr>
          <a:xfrm>
            <a:off x="5715103" y="2400403"/>
            <a:ext cx="3812627" cy="2493135"/>
          </a:xfrm>
          <a:prstGeom prst="rect">
            <a:avLst/>
          </a:prstGeom>
          <a:blipFill>
            <a:blip r:embed="rId4" cstate="print"/>
            <a:stretch>
              <a:fillRect/>
            </a:stretch>
          </a:blipFill>
        </p:spPr>
        <p:txBody>
          <a:bodyPr wrap="square" lIns="0" tIns="0" rIns="0" bIns="0" rtlCol="0"/>
          <a:lstStyle/>
          <a:p>
            <a:endParaRPr dirty="0"/>
          </a:p>
        </p:txBody>
      </p:sp>
      <p:sp>
        <p:nvSpPr>
          <p:cNvPr id="10" name="object 10"/>
          <p:cNvSpPr txBox="1"/>
          <p:nvPr/>
        </p:nvSpPr>
        <p:spPr>
          <a:xfrm>
            <a:off x="5702300" y="6300216"/>
            <a:ext cx="3675379" cy="711835"/>
          </a:xfrm>
          <a:prstGeom prst="rect">
            <a:avLst/>
          </a:prstGeom>
        </p:spPr>
        <p:txBody>
          <a:bodyPr vert="horz" wrap="square" lIns="0" tIns="0" rIns="0" bIns="0" rtlCol="0">
            <a:spAutoFit/>
          </a:bodyPr>
          <a:lstStyle/>
          <a:p>
            <a:pPr marL="12700" marR="5080">
              <a:lnSpc>
                <a:spcPct val="100000"/>
              </a:lnSpc>
            </a:pPr>
            <a:r>
              <a:rPr sz="1500" spc="20" dirty="0">
                <a:solidFill>
                  <a:srgbClr val="045899"/>
                </a:solidFill>
                <a:latin typeface="Avenir"/>
                <a:cs typeface="Avenir"/>
              </a:rPr>
              <a:t>For </a:t>
            </a:r>
            <a:r>
              <a:rPr sz="1500" spc="30" dirty="0">
                <a:solidFill>
                  <a:srgbClr val="045899"/>
                </a:solidFill>
                <a:latin typeface="Avenir"/>
                <a:cs typeface="Avenir"/>
              </a:rPr>
              <a:t>information </a:t>
            </a:r>
            <a:r>
              <a:rPr sz="1500" spc="15" dirty="0">
                <a:solidFill>
                  <a:srgbClr val="045899"/>
                </a:solidFill>
                <a:latin typeface="Avenir"/>
                <a:cs typeface="Avenir"/>
              </a:rPr>
              <a:t>on </a:t>
            </a:r>
            <a:r>
              <a:rPr sz="1500" spc="30" dirty="0">
                <a:solidFill>
                  <a:srgbClr val="045899"/>
                </a:solidFill>
                <a:latin typeface="Avenir"/>
                <a:cs typeface="Avenir"/>
              </a:rPr>
              <a:t>diagnosis </a:t>
            </a:r>
            <a:r>
              <a:rPr sz="1500" spc="35" dirty="0">
                <a:solidFill>
                  <a:srgbClr val="045899"/>
                </a:solidFill>
                <a:latin typeface="Avenir"/>
                <a:cs typeface="Avenir"/>
              </a:rPr>
              <a:t>and  </a:t>
            </a:r>
            <a:r>
              <a:rPr sz="1500" spc="25" dirty="0">
                <a:solidFill>
                  <a:srgbClr val="045899"/>
                </a:solidFill>
                <a:latin typeface="Avenir"/>
                <a:cs typeface="Avenir"/>
              </a:rPr>
              <a:t>treatment, </a:t>
            </a:r>
            <a:r>
              <a:rPr sz="1500" spc="20" dirty="0">
                <a:solidFill>
                  <a:srgbClr val="045899"/>
                </a:solidFill>
                <a:latin typeface="Avenir"/>
                <a:cs typeface="Avenir"/>
              </a:rPr>
              <a:t>see </a:t>
            </a:r>
            <a:r>
              <a:rPr sz="1500" spc="25" dirty="0">
                <a:solidFill>
                  <a:srgbClr val="045899"/>
                </a:solidFill>
                <a:latin typeface="Avenir"/>
                <a:cs typeface="Avenir"/>
              </a:rPr>
              <a:t>Ledger 2007 </a:t>
            </a:r>
            <a:r>
              <a:rPr sz="1500" dirty="0">
                <a:solidFill>
                  <a:srgbClr val="045899"/>
                </a:solidFill>
                <a:latin typeface="Avenir"/>
                <a:cs typeface="Avenir"/>
              </a:rPr>
              <a:t>&amp; </a:t>
            </a:r>
            <a:br>
              <a:rPr lang="en-US" sz="1500" dirty="0">
                <a:solidFill>
                  <a:srgbClr val="045899"/>
                </a:solidFill>
                <a:latin typeface="Avenir"/>
                <a:cs typeface="Avenir"/>
              </a:rPr>
            </a:br>
            <a:r>
              <a:rPr sz="1500" spc="35" dirty="0">
                <a:solidFill>
                  <a:srgbClr val="045899"/>
                </a:solidFill>
                <a:latin typeface="Avenir"/>
                <a:cs typeface="Avenir"/>
              </a:rPr>
              <a:t>Kimberlin</a:t>
            </a:r>
            <a:r>
              <a:rPr lang="en-US" sz="1500" spc="35" dirty="0">
                <a:solidFill>
                  <a:srgbClr val="045899"/>
                </a:solidFill>
                <a:latin typeface="Avenir"/>
                <a:cs typeface="Avenir"/>
              </a:rPr>
              <a:t> </a:t>
            </a:r>
            <a:r>
              <a:rPr sz="1500" spc="35" dirty="0">
                <a:solidFill>
                  <a:srgbClr val="045899"/>
                </a:solidFill>
                <a:latin typeface="Avenir"/>
                <a:cs typeface="Avenir"/>
              </a:rPr>
              <a:t>2004.</a:t>
            </a:r>
            <a:endParaRPr sz="1500" dirty="0">
              <a:latin typeface="Avenir"/>
              <a:cs typeface="Avenir"/>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34</a:t>
            </a:fld>
            <a:endParaRPr dirty="0"/>
          </a:p>
        </p:txBody>
      </p:sp>
      <p:sp>
        <p:nvSpPr>
          <p:cNvPr id="12" name="object 12"/>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45" dirty="0"/>
              <a:t>RULE-OUT</a:t>
            </a:r>
            <a:r>
              <a:rPr spc="30" dirty="0"/>
              <a:t> </a:t>
            </a:r>
            <a:r>
              <a:rPr spc="55" dirty="0"/>
              <a:t>DIAGNOSES</a:t>
            </a:r>
          </a:p>
          <a:p>
            <a:pPr marL="12700">
              <a:lnSpc>
                <a:spcPts val="2520"/>
              </a:lnSpc>
            </a:pPr>
            <a:r>
              <a:rPr sz="1800" spc="25" dirty="0"/>
              <a:t>INFLAMMATORY</a:t>
            </a:r>
            <a:r>
              <a:rPr sz="1800" spc="20" dirty="0"/>
              <a:t> </a:t>
            </a:r>
            <a:r>
              <a:rPr sz="1800" spc="55" dirty="0"/>
              <a:t>DISORDERS</a:t>
            </a:r>
          </a:p>
        </p:txBody>
      </p:sp>
      <p:sp>
        <p:nvSpPr>
          <p:cNvPr id="5" name="object 5"/>
          <p:cNvSpPr txBox="1"/>
          <p:nvPr/>
        </p:nvSpPr>
        <p:spPr>
          <a:xfrm>
            <a:off x="625220" y="1865377"/>
            <a:ext cx="9050528" cy="246221"/>
          </a:xfrm>
          <a:prstGeom prst="rect">
            <a:avLst/>
          </a:prstGeom>
        </p:spPr>
        <p:txBody>
          <a:bodyPr vert="horz" wrap="square" lIns="0" tIns="0" rIns="0" bIns="0" rtlCol="0">
            <a:spAutoFit/>
          </a:bodyPr>
          <a:lstStyle/>
          <a:p>
            <a:pPr marL="12700" algn="ctr">
              <a:lnSpc>
                <a:spcPct val="100000"/>
              </a:lnSpc>
            </a:pPr>
            <a:r>
              <a:rPr sz="1600" b="1" spc="30" dirty="0">
                <a:solidFill>
                  <a:srgbClr val="045899"/>
                </a:solidFill>
                <a:latin typeface="Avenir Black"/>
                <a:cs typeface="Avenir Black"/>
              </a:rPr>
              <a:t>Lichen</a:t>
            </a:r>
            <a:r>
              <a:rPr sz="1600" b="1" spc="10" dirty="0">
                <a:solidFill>
                  <a:srgbClr val="045899"/>
                </a:solidFill>
                <a:latin typeface="Avenir Black"/>
                <a:cs typeface="Avenir Black"/>
              </a:rPr>
              <a:t> </a:t>
            </a:r>
            <a:r>
              <a:rPr sz="1600" b="1" spc="35" dirty="0">
                <a:solidFill>
                  <a:srgbClr val="045899"/>
                </a:solidFill>
                <a:latin typeface="Avenir Black"/>
                <a:cs typeface="Avenir Black"/>
              </a:rPr>
              <a:t>Sclerosus</a:t>
            </a:r>
            <a:endParaRPr sz="1600" dirty="0">
              <a:latin typeface="Avenir Black"/>
              <a:cs typeface="Avenir Black"/>
            </a:endParaRPr>
          </a:p>
        </p:txBody>
      </p:sp>
      <p:sp>
        <p:nvSpPr>
          <p:cNvPr id="6" name="object 6"/>
          <p:cNvSpPr txBox="1"/>
          <p:nvPr/>
        </p:nvSpPr>
        <p:spPr>
          <a:xfrm>
            <a:off x="1596644" y="6139433"/>
            <a:ext cx="2256790"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Image courtesy </a:t>
            </a:r>
            <a:r>
              <a:rPr sz="1000" spc="10" dirty="0">
                <a:solidFill>
                  <a:srgbClr val="045899"/>
                </a:solidFill>
                <a:latin typeface="Avenir"/>
                <a:cs typeface="Avenir"/>
              </a:rPr>
              <a:t>of </a:t>
            </a:r>
            <a:r>
              <a:rPr sz="1000" spc="-15" dirty="0">
                <a:solidFill>
                  <a:srgbClr val="045899"/>
                </a:solidFill>
                <a:latin typeface="Avenir"/>
                <a:cs typeface="Avenir"/>
              </a:rPr>
              <a:t>Dr. </a:t>
            </a:r>
            <a:r>
              <a:rPr sz="1000" spc="20" dirty="0">
                <a:solidFill>
                  <a:srgbClr val="045899"/>
                </a:solidFill>
                <a:latin typeface="Avenir"/>
                <a:cs typeface="Avenir"/>
              </a:rPr>
              <a:t>Libby</a:t>
            </a:r>
            <a:r>
              <a:rPr sz="1000" spc="150" dirty="0">
                <a:solidFill>
                  <a:srgbClr val="045899"/>
                </a:solidFill>
                <a:latin typeface="Avenir"/>
                <a:cs typeface="Avenir"/>
              </a:rPr>
              <a:t> </a:t>
            </a:r>
            <a:r>
              <a:rPr sz="1000" spc="20" dirty="0">
                <a:solidFill>
                  <a:srgbClr val="045899"/>
                </a:solidFill>
                <a:latin typeface="Avenir"/>
                <a:cs typeface="Avenir"/>
              </a:rPr>
              <a:t>Edwards</a:t>
            </a:r>
            <a:endParaRPr sz="1000" dirty="0">
              <a:latin typeface="Avenir"/>
              <a:cs typeface="Avenir"/>
            </a:endParaRPr>
          </a:p>
        </p:txBody>
      </p:sp>
      <p:sp>
        <p:nvSpPr>
          <p:cNvPr id="7" name="object 7"/>
          <p:cNvSpPr txBox="1"/>
          <p:nvPr/>
        </p:nvSpPr>
        <p:spPr>
          <a:xfrm>
            <a:off x="6530340" y="6139433"/>
            <a:ext cx="2461260"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Image courtesy </a:t>
            </a:r>
            <a:r>
              <a:rPr sz="1000" spc="10" dirty="0">
                <a:solidFill>
                  <a:srgbClr val="045899"/>
                </a:solidFill>
                <a:latin typeface="Avenir"/>
                <a:cs typeface="Avenir"/>
              </a:rPr>
              <a:t>of </a:t>
            </a:r>
            <a:r>
              <a:rPr sz="1000" spc="-15" dirty="0">
                <a:solidFill>
                  <a:srgbClr val="045899"/>
                </a:solidFill>
                <a:latin typeface="Avenir"/>
                <a:cs typeface="Avenir"/>
              </a:rPr>
              <a:t>Dr. </a:t>
            </a:r>
            <a:r>
              <a:rPr sz="1000" spc="15" dirty="0">
                <a:solidFill>
                  <a:srgbClr val="045899"/>
                </a:solidFill>
                <a:latin typeface="Avenir"/>
                <a:cs typeface="Avenir"/>
              </a:rPr>
              <a:t>Andrew</a:t>
            </a:r>
            <a:r>
              <a:rPr sz="1000" spc="150" dirty="0">
                <a:solidFill>
                  <a:srgbClr val="045899"/>
                </a:solidFill>
                <a:latin typeface="Avenir"/>
                <a:cs typeface="Avenir"/>
              </a:rPr>
              <a:t> </a:t>
            </a:r>
            <a:r>
              <a:rPr sz="1000" spc="25" dirty="0">
                <a:solidFill>
                  <a:srgbClr val="045899"/>
                </a:solidFill>
                <a:latin typeface="Avenir"/>
                <a:cs typeface="Avenir"/>
              </a:rPr>
              <a:t>Goldstein</a:t>
            </a:r>
            <a:endParaRPr sz="1000" dirty="0">
              <a:latin typeface="Avenir"/>
              <a:cs typeface="Avenir"/>
            </a:endParaRPr>
          </a:p>
        </p:txBody>
      </p:sp>
      <p:sp>
        <p:nvSpPr>
          <p:cNvPr id="8" name="object 8"/>
          <p:cNvSpPr txBox="1"/>
          <p:nvPr/>
        </p:nvSpPr>
        <p:spPr>
          <a:xfrm>
            <a:off x="1596644" y="6610350"/>
            <a:ext cx="7353934" cy="230832"/>
          </a:xfrm>
          <a:prstGeom prst="rect">
            <a:avLst/>
          </a:prstGeom>
        </p:spPr>
        <p:txBody>
          <a:bodyPr vert="horz" wrap="square" lIns="0" tIns="0" rIns="0" bIns="0" rtlCol="0">
            <a:spAutoFit/>
          </a:bodyPr>
          <a:lstStyle/>
          <a:p>
            <a:pPr marL="12700">
              <a:lnSpc>
                <a:spcPct val="100000"/>
              </a:lnSpc>
            </a:pPr>
            <a:r>
              <a:rPr sz="1500" spc="20" dirty="0">
                <a:solidFill>
                  <a:srgbClr val="045899"/>
                </a:solidFill>
                <a:latin typeface="Avenir"/>
                <a:cs typeface="Avenir"/>
              </a:rPr>
              <a:t>For </a:t>
            </a:r>
            <a:r>
              <a:rPr sz="1500" spc="30" dirty="0">
                <a:solidFill>
                  <a:srgbClr val="045899"/>
                </a:solidFill>
                <a:latin typeface="Avenir"/>
                <a:cs typeface="Avenir"/>
              </a:rPr>
              <a:t>information </a:t>
            </a:r>
            <a:r>
              <a:rPr sz="1500" spc="15" dirty="0">
                <a:solidFill>
                  <a:srgbClr val="045899"/>
                </a:solidFill>
                <a:latin typeface="Avenir"/>
                <a:cs typeface="Avenir"/>
              </a:rPr>
              <a:t>on </a:t>
            </a:r>
            <a:r>
              <a:rPr sz="1500" spc="30" dirty="0">
                <a:solidFill>
                  <a:srgbClr val="045899"/>
                </a:solidFill>
                <a:latin typeface="Avenir"/>
                <a:cs typeface="Avenir"/>
              </a:rPr>
              <a:t>diagnosis </a:t>
            </a:r>
            <a:r>
              <a:rPr sz="1500" spc="20" dirty="0">
                <a:solidFill>
                  <a:srgbClr val="045899"/>
                </a:solidFill>
                <a:latin typeface="Avenir"/>
                <a:cs typeface="Avenir"/>
              </a:rPr>
              <a:t>and </a:t>
            </a:r>
            <a:r>
              <a:rPr sz="1500" spc="25" dirty="0">
                <a:solidFill>
                  <a:srgbClr val="045899"/>
                </a:solidFill>
                <a:latin typeface="Avenir"/>
                <a:cs typeface="Avenir"/>
              </a:rPr>
              <a:t>treatment, </a:t>
            </a:r>
            <a:r>
              <a:rPr sz="1500" spc="20" dirty="0">
                <a:solidFill>
                  <a:srgbClr val="045899"/>
                </a:solidFill>
                <a:latin typeface="Avenir"/>
                <a:cs typeface="Avenir"/>
              </a:rPr>
              <a:t>see Chi </a:t>
            </a:r>
            <a:r>
              <a:rPr sz="1500" spc="25" dirty="0">
                <a:solidFill>
                  <a:srgbClr val="045899"/>
                </a:solidFill>
                <a:latin typeface="Avenir"/>
                <a:cs typeface="Avenir"/>
              </a:rPr>
              <a:t>2012, </a:t>
            </a:r>
            <a:r>
              <a:rPr sz="1500" spc="30" dirty="0">
                <a:solidFill>
                  <a:srgbClr val="045899"/>
                </a:solidFill>
                <a:latin typeface="Avenir"/>
                <a:cs typeface="Avenir"/>
              </a:rPr>
              <a:t>Moyal-Barracco</a:t>
            </a:r>
            <a:r>
              <a:rPr lang="en-US" sz="1500" spc="30" dirty="0">
                <a:solidFill>
                  <a:srgbClr val="045899"/>
                </a:solidFill>
                <a:latin typeface="Avenir"/>
                <a:cs typeface="Avenir"/>
              </a:rPr>
              <a:t> </a:t>
            </a:r>
            <a:r>
              <a:rPr sz="1500" spc="35" dirty="0">
                <a:solidFill>
                  <a:srgbClr val="045899"/>
                </a:solidFill>
                <a:latin typeface="Avenir"/>
                <a:cs typeface="Avenir"/>
              </a:rPr>
              <a:t>2014.</a:t>
            </a:r>
            <a:endParaRPr sz="1500" dirty="0">
              <a:latin typeface="Avenir"/>
              <a:cs typeface="Avenir"/>
            </a:endParaRPr>
          </a:p>
        </p:txBody>
      </p:sp>
      <p:sp>
        <p:nvSpPr>
          <p:cNvPr id="9" name="object 9"/>
          <p:cNvSpPr/>
          <p:nvPr/>
        </p:nvSpPr>
        <p:spPr>
          <a:xfrm>
            <a:off x="1609344" y="2403716"/>
            <a:ext cx="2352801" cy="3615829"/>
          </a:xfrm>
          <a:prstGeom prst="rect">
            <a:avLst/>
          </a:prstGeom>
          <a:blipFill>
            <a:blip r:embed="rId4" cstate="print"/>
            <a:stretch>
              <a:fillRect/>
            </a:stretch>
          </a:blipFill>
        </p:spPr>
        <p:txBody>
          <a:bodyPr wrap="square" lIns="0" tIns="0" rIns="0" bIns="0" rtlCol="0"/>
          <a:lstStyle/>
          <a:p>
            <a:endParaRPr dirty="0"/>
          </a:p>
        </p:txBody>
      </p:sp>
      <p:sp>
        <p:nvSpPr>
          <p:cNvPr id="10" name="object 10"/>
          <p:cNvSpPr/>
          <p:nvPr/>
        </p:nvSpPr>
        <p:spPr>
          <a:xfrm>
            <a:off x="6553200" y="2438400"/>
            <a:ext cx="2356881" cy="3611186"/>
          </a:xfrm>
          <a:prstGeom prst="rect">
            <a:avLst/>
          </a:prstGeom>
          <a:blipFill>
            <a:blip r:embed="rId5" cstate="print"/>
            <a:stretch>
              <a:fillRect/>
            </a:stretch>
          </a:blipFill>
        </p:spPr>
        <p:txBody>
          <a:bodyPr wrap="square" lIns="0" tIns="0" rIns="0" bIns="0" rtlCol="0"/>
          <a:lstStyle/>
          <a:p>
            <a:endParaRPr dirty="0"/>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35</a:t>
            </a:fld>
            <a:endParaRPr dirty="0"/>
          </a:p>
        </p:txBody>
      </p:sp>
      <p:sp>
        <p:nvSpPr>
          <p:cNvPr id="12" name="object 12"/>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45" dirty="0"/>
              <a:t>RULE-OUT</a:t>
            </a:r>
            <a:r>
              <a:rPr spc="30" dirty="0"/>
              <a:t> </a:t>
            </a:r>
            <a:r>
              <a:rPr spc="55" dirty="0"/>
              <a:t>DIAGNOSES</a:t>
            </a:r>
          </a:p>
          <a:p>
            <a:pPr marL="12700">
              <a:lnSpc>
                <a:spcPts val="2520"/>
              </a:lnSpc>
            </a:pPr>
            <a:r>
              <a:rPr sz="1800" spc="25" dirty="0"/>
              <a:t>INFLAMMATORY</a:t>
            </a:r>
            <a:r>
              <a:rPr sz="1800" spc="20" dirty="0"/>
              <a:t> </a:t>
            </a:r>
            <a:r>
              <a:rPr sz="1800" spc="55" dirty="0"/>
              <a:t>DISORDERS</a:t>
            </a:r>
          </a:p>
        </p:txBody>
      </p:sp>
      <p:sp>
        <p:nvSpPr>
          <p:cNvPr id="5" name="object 5"/>
          <p:cNvSpPr txBox="1"/>
          <p:nvPr/>
        </p:nvSpPr>
        <p:spPr>
          <a:xfrm>
            <a:off x="625220" y="1865376"/>
            <a:ext cx="9050528" cy="246221"/>
          </a:xfrm>
          <a:prstGeom prst="rect">
            <a:avLst/>
          </a:prstGeom>
        </p:spPr>
        <p:txBody>
          <a:bodyPr vert="horz" wrap="square" lIns="0" tIns="0" rIns="0" bIns="0" rtlCol="0">
            <a:spAutoFit/>
          </a:bodyPr>
          <a:lstStyle/>
          <a:p>
            <a:pPr marL="12700" algn="ctr">
              <a:lnSpc>
                <a:spcPct val="100000"/>
              </a:lnSpc>
            </a:pPr>
            <a:r>
              <a:rPr sz="1600" b="1" spc="30" dirty="0">
                <a:solidFill>
                  <a:srgbClr val="045899"/>
                </a:solidFill>
                <a:latin typeface="Avenir Black"/>
                <a:cs typeface="Avenir Black"/>
              </a:rPr>
              <a:t>Lichen</a:t>
            </a:r>
            <a:r>
              <a:rPr sz="1600" b="1" spc="-5" dirty="0">
                <a:solidFill>
                  <a:srgbClr val="045899"/>
                </a:solidFill>
                <a:latin typeface="Avenir Black"/>
                <a:cs typeface="Avenir Black"/>
              </a:rPr>
              <a:t> </a:t>
            </a:r>
            <a:r>
              <a:rPr sz="1600" b="1" spc="40" dirty="0">
                <a:solidFill>
                  <a:srgbClr val="045899"/>
                </a:solidFill>
                <a:latin typeface="Avenir Black"/>
                <a:cs typeface="Avenir Black"/>
              </a:rPr>
              <a:t>Planus</a:t>
            </a:r>
            <a:endParaRPr sz="1600" dirty="0">
              <a:latin typeface="Avenir Black"/>
              <a:cs typeface="Avenir Black"/>
            </a:endParaRPr>
          </a:p>
        </p:txBody>
      </p:sp>
      <p:sp>
        <p:nvSpPr>
          <p:cNvPr id="6" name="object 6"/>
          <p:cNvSpPr txBox="1"/>
          <p:nvPr/>
        </p:nvSpPr>
        <p:spPr>
          <a:xfrm>
            <a:off x="1596644" y="6190488"/>
            <a:ext cx="2461260"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Image courtesy </a:t>
            </a:r>
            <a:r>
              <a:rPr sz="1000" spc="10" dirty="0">
                <a:solidFill>
                  <a:srgbClr val="045899"/>
                </a:solidFill>
                <a:latin typeface="Avenir"/>
                <a:cs typeface="Avenir"/>
              </a:rPr>
              <a:t>of </a:t>
            </a:r>
            <a:r>
              <a:rPr sz="1000" spc="-15" dirty="0">
                <a:solidFill>
                  <a:srgbClr val="045899"/>
                </a:solidFill>
                <a:latin typeface="Avenir"/>
                <a:cs typeface="Avenir"/>
              </a:rPr>
              <a:t>Dr. </a:t>
            </a:r>
            <a:r>
              <a:rPr sz="1000" spc="15" dirty="0">
                <a:solidFill>
                  <a:srgbClr val="045899"/>
                </a:solidFill>
                <a:latin typeface="Avenir"/>
                <a:cs typeface="Avenir"/>
              </a:rPr>
              <a:t>Andrew</a:t>
            </a:r>
            <a:r>
              <a:rPr sz="1000" spc="150" dirty="0">
                <a:solidFill>
                  <a:srgbClr val="045899"/>
                </a:solidFill>
                <a:latin typeface="Avenir"/>
                <a:cs typeface="Avenir"/>
              </a:rPr>
              <a:t> </a:t>
            </a:r>
            <a:r>
              <a:rPr sz="1000" spc="25" dirty="0">
                <a:solidFill>
                  <a:srgbClr val="045899"/>
                </a:solidFill>
                <a:latin typeface="Avenir"/>
                <a:cs typeface="Avenir"/>
              </a:rPr>
              <a:t>Goldstein</a:t>
            </a:r>
            <a:endParaRPr sz="1000" dirty="0">
              <a:latin typeface="Avenir"/>
              <a:cs typeface="Avenir"/>
            </a:endParaRPr>
          </a:p>
        </p:txBody>
      </p:sp>
      <p:sp>
        <p:nvSpPr>
          <p:cNvPr id="7" name="object 7"/>
          <p:cNvSpPr txBox="1"/>
          <p:nvPr/>
        </p:nvSpPr>
        <p:spPr>
          <a:xfrm>
            <a:off x="1596644" y="6702552"/>
            <a:ext cx="7614920" cy="461665"/>
          </a:xfrm>
          <a:prstGeom prst="rect">
            <a:avLst/>
          </a:prstGeom>
        </p:spPr>
        <p:txBody>
          <a:bodyPr vert="horz" wrap="square" lIns="0" tIns="0" rIns="0" bIns="0" rtlCol="0">
            <a:spAutoFit/>
          </a:bodyPr>
          <a:lstStyle/>
          <a:p>
            <a:pPr marL="12700" marR="5080">
              <a:lnSpc>
                <a:spcPct val="100000"/>
              </a:lnSpc>
            </a:pPr>
            <a:r>
              <a:rPr sz="1500" spc="20" dirty="0">
                <a:solidFill>
                  <a:srgbClr val="045899"/>
                </a:solidFill>
                <a:latin typeface="Avenir"/>
                <a:cs typeface="Avenir"/>
              </a:rPr>
              <a:t>For </a:t>
            </a:r>
            <a:r>
              <a:rPr sz="1500" spc="30" dirty="0">
                <a:solidFill>
                  <a:srgbClr val="045899"/>
                </a:solidFill>
                <a:latin typeface="Avenir"/>
                <a:cs typeface="Avenir"/>
              </a:rPr>
              <a:t>information </a:t>
            </a:r>
            <a:r>
              <a:rPr sz="1500" spc="15" dirty="0">
                <a:solidFill>
                  <a:srgbClr val="045899"/>
                </a:solidFill>
                <a:latin typeface="Avenir"/>
                <a:cs typeface="Avenir"/>
              </a:rPr>
              <a:t>on </a:t>
            </a:r>
            <a:r>
              <a:rPr sz="1500" spc="30" dirty="0">
                <a:solidFill>
                  <a:srgbClr val="045899"/>
                </a:solidFill>
                <a:latin typeface="Avenir"/>
                <a:cs typeface="Avenir"/>
              </a:rPr>
              <a:t>diagnosis </a:t>
            </a:r>
            <a:r>
              <a:rPr sz="1500" spc="20" dirty="0">
                <a:solidFill>
                  <a:srgbClr val="045899"/>
                </a:solidFill>
                <a:latin typeface="Avenir"/>
                <a:cs typeface="Avenir"/>
              </a:rPr>
              <a:t>and </a:t>
            </a:r>
            <a:r>
              <a:rPr sz="1500" spc="25" dirty="0">
                <a:solidFill>
                  <a:srgbClr val="045899"/>
                </a:solidFill>
                <a:latin typeface="Avenir"/>
                <a:cs typeface="Avenir"/>
              </a:rPr>
              <a:t>treatment, </a:t>
            </a:r>
            <a:r>
              <a:rPr sz="1500" spc="20" dirty="0">
                <a:solidFill>
                  <a:srgbClr val="045899"/>
                </a:solidFill>
                <a:latin typeface="Avenir"/>
                <a:cs typeface="Avenir"/>
              </a:rPr>
              <a:t>see </a:t>
            </a:r>
            <a:r>
              <a:rPr sz="1500" spc="25" dirty="0">
                <a:solidFill>
                  <a:srgbClr val="045899"/>
                </a:solidFill>
                <a:latin typeface="Avenir"/>
                <a:cs typeface="Avenir"/>
              </a:rPr>
              <a:t>Lewis 2013, Moyal-</a:t>
            </a:r>
            <a:r>
              <a:rPr sz="1500" spc="30" dirty="0">
                <a:solidFill>
                  <a:srgbClr val="045899"/>
                </a:solidFill>
                <a:latin typeface="Avenir"/>
                <a:cs typeface="Avenir"/>
              </a:rPr>
              <a:t>Barracco </a:t>
            </a:r>
            <a:r>
              <a:rPr sz="1500" spc="35" dirty="0">
                <a:solidFill>
                  <a:srgbClr val="045899"/>
                </a:solidFill>
                <a:latin typeface="Avenir"/>
                <a:cs typeface="Avenir"/>
              </a:rPr>
              <a:t>2014,  </a:t>
            </a:r>
            <a:r>
              <a:rPr sz="1500" spc="25" dirty="0">
                <a:solidFill>
                  <a:srgbClr val="045899"/>
                </a:solidFill>
                <a:latin typeface="Avenir"/>
                <a:cs typeface="Avenir"/>
              </a:rPr>
              <a:t>Burrows</a:t>
            </a:r>
            <a:r>
              <a:rPr sz="1500" spc="-20" dirty="0">
                <a:solidFill>
                  <a:srgbClr val="045899"/>
                </a:solidFill>
                <a:latin typeface="Avenir"/>
                <a:cs typeface="Avenir"/>
              </a:rPr>
              <a:t> </a:t>
            </a:r>
            <a:r>
              <a:rPr sz="1500" spc="35" dirty="0">
                <a:solidFill>
                  <a:srgbClr val="045899"/>
                </a:solidFill>
                <a:latin typeface="Avenir"/>
                <a:cs typeface="Avenir"/>
              </a:rPr>
              <a:t>2008.</a:t>
            </a:r>
            <a:endParaRPr sz="1500" dirty="0">
              <a:latin typeface="Avenir"/>
              <a:cs typeface="Avenir"/>
            </a:endParaRPr>
          </a:p>
        </p:txBody>
      </p:sp>
      <p:sp>
        <p:nvSpPr>
          <p:cNvPr id="8" name="object 8"/>
          <p:cNvSpPr/>
          <p:nvPr/>
        </p:nvSpPr>
        <p:spPr>
          <a:xfrm>
            <a:off x="1609344" y="2408396"/>
            <a:ext cx="2843783" cy="3730752"/>
          </a:xfrm>
          <a:prstGeom prst="rect">
            <a:avLst/>
          </a:prstGeom>
          <a:blipFill>
            <a:blip r:embed="rId4" cstate="print"/>
            <a:stretch>
              <a:fillRect/>
            </a:stretch>
          </a:blipFill>
        </p:spPr>
        <p:txBody>
          <a:bodyPr wrap="square" lIns="0" tIns="0" rIns="0" bIns="0" rtlCol="0"/>
          <a:lstStyle/>
          <a:p>
            <a:endParaRPr dirty="0"/>
          </a:p>
        </p:txBody>
      </p:sp>
      <p:sp>
        <p:nvSpPr>
          <p:cNvPr id="9" name="object 9"/>
          <p:cNvSpPr/>
          <p:nvPr/>
        </p:nvSpPr>
        <p:spPr>
          <a:xfrm>
            <a:off x="5943600" y="2404821"/>
            <a:ext cx="2823505" cy="3739261"/>
          </a:xfrm>
          <a:prstGeom prst="rect">
            <a:avLst/>
          </a:prstGeom>
          <a:blipFill>
            <a:blip r:embed="rId5" cstate="print"/>
            <a:stretch>
              <a:fillRect/>
            </a:stretch>
          </a:blipFill>
        </p:spPr>
        <p:txBody>
          <a:bodyPr wrap="square" lIns="0" tIns="0" rIns="0" bIns="0" rtlCol="0"/>
          <a:lstStyle/>
          <a:p>
            <a:endParaRPr dirty="0"/>
          </a:p>
        </p:txBody>
      </p:sp>
      <p:sp>
        <p:nvSpPr>
          <p:cNvPr id="10" name="object 10"/>
          <p:cNvSpPr txBox="1"/>
          <p:nvPr/>
        </p:nvSpPr>
        <p:spPr>
          <a:xfrm>
            <a:off x="5943600" y="6190488"/>
            <a:ext cx="2256155"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Image courtesy </a:t>
            </a:r>
            <a:r>
              <a:rPr sz="1000" spc="10" dirty="0">
                <a:solidFill>
                  <a:srgbClr val="045899"/>
                </a:solidFill>
                <a:latin typeface="Avenir"/>
                <a:cs typeface="Avenir"/>
              </a:rPr>
              <a:t>of </a:t>
            </a:r>
            <a:r>
              <a:rPr sz="1000" spc="-15" dirty="0">
                <a:solidFill>
                  <a:srgbClr val="045899"/>
                </a:solidFill>
                <a:latin typeface="Avenir"/>
                <a:cs typeface="Avenir"/>
              </a:rPr>
              <a:t>Dr. </a:t>
            </a:r>
            <a:r>
              <a:rPr sz="1000" spc="20" dirty="0">
                <a:solidFill>
                  <a:srgbClr val="045899"/>
                </a:solidFill>
                <a:latin typeface="Avenir"/>
                <a:cs typeface="Avenir"/>
              </a:rPr>
              <a:t>Libby</a:t>
            </a:r>
            <a:r>
              <a:rPr sz="1000" spc="150" dirty="0">
                <a:solidFill>
                  <a:srgbClr val="045899"/>
                </a:solidFill>
                <a:latin typeface="Avenir"/>
                <a:cs typeface="Avenir"/>
              </a:rPr>
              <a:t> </a:t>
            </a:r>
            <a:r>
              <a:rPr sz="1000" spc="20" dirty="0">
                <a:solidFill>
                  <a:srgbClr val="045899"/>
                </a:solidFill>
                <a:latin typeface="Avenir"/>
                <a:cs typeface="Avenir"/>
              </a:rPr>
              <a:t>Edwards</a:t>
            </a:r>
            <a:endParaRPr sz="1000" dirty="0">
              <a:latin typeface="Avenir"/>
              <a:cs typeface="Avenir"/>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36</a:t>
            </a:fld>
            <a:endParaRPr dirty="0"/>
          </a:p>
        </p:txBody>
      </p:sp>
      <p:sp>
        <p:nvSpPr>
          <p:cNvPr id="12" name="object 12"/>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45" dirty="0"/>
              <a:t>RULE-OUT</a:t>
            </a:r>
            <a:r>
              <a:rPr spc="30" dirty="0"/>
              <a:t> </a:t>
            </a:r>
            <a:r>
              <a:rPr spc="55" dirty="0"/>
              <a:t>DIAGNOSES</a:t>
            </a:r>
          </a:p>
          <a:p>
            <a:pPr marL="12700">
              <a:lnSpc>
                <a:spcPts val="2520"/>
              </a:lnSpc>
            </a:pPr>
            <a:r>
              <a:rPr sz="1800" spc="25" dirty="0"/>
              <a:t>INFLAMMATORY</a:t>
            </a:r>
            <a:r>
              <a:rPr sz="1800" spc="20" dirty="0"/>
              <a:t> </a:t>
            </a:r>
            <a:r>
              <a:rPr sz="1800" spc="55" dirty="0"/>
              <a:t>DISORDERS</a:t>
            </a:r>
          </a:p>
        </p:txBody>
      </p:sp>
      <p:sp>
        <p:nvSpPr>
          <p:cNvPr id="3" name="object 3"/>
          <p:cNvSpPr txBox="1"/>
          <p:nvPr/>
        </p:nvSpPr>
        <p:spPr>
          <a:xfrm>
            <a:off x="1596644" y="1865376"/>
            <a:ext cx="1938020" cy="270510"/>
          </a:xfrm>
          <a:prstGeom prst="rect">
            <a:avLst/>
          </a:prstGeom>
        </p:spPr>
        <p:txBody>
          <a:bodyPr vert="horz" wrap="square" lIns="0" tIns="0" rIns="0" bIns="0" rtlCol="0">
            <a:spAutoFit/>
          </a:bodyPr>
          <a:lstStyle/>
          <a:p>
            <a:pPr marL="12700">
              <a:lnSpc>
                <a:spcPct val="100000"/>
              </a:lnSpc>
            </a:pPr>
            <a:r>
              <a:rPr sz="1600" b="1" spc="30" dirty="0">
                <a:solidFill>
                  <a:srgbClr val="045899"/>
                </a:solidFill>
                <a:latin typeface="Avenir Black"/>
                <a:cs typeface="Avenir Black"/>
              </a:rPr>
              <a:t>Contact </a:t>
            </a:r>
            <a:r>
              <a:rPr sz="1600" b="1" spc="40" dirty="0">
                <a:solidFill>
                  <a:srgbClr val="045899"/>
                </a:solidFill>
                <a:latin typeface="Avenir Black"/>
                <a:cs typeface="Avenir Black"/>
              </a:rPr>
              <a:t>Dermatitis</a:t>
            </a:r>
            <a:endParaRPr sz="1600" dirty="0">
              <a:latin typeface="Avenir Black"/>
              <a:cs typeface="Avenir Black"/>
            </a:endParaRPr>
          </a:p>
        </p:txBody>
      </p:sp>
      <p:sp>
        <p:nvSpPr>
          <p:cNvPr id="4" name="object 4"/>
          <p:cNvSpPr txBox="1"/>
          <p:nvPr/>
        </p:nvSpPr>
        <p:spPr>
          <a:xfrm>
            <a:off x="1596644" y="6190488"/>
            <a:ext cx="3029585" cy="1223645"/>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Courtesy </a:t>
            </a:r>
            <a:r>
              <a:rPr sz="1000" spc="10" dirty="0">
                <a:solidFill>
                  <a:srgbClr val="045899"/>
                </a:solidFill>
                <a:latin typeface="Avenir"/>
                <a:cs typeface="Avenir"/>
              </a:rPr>
              <a:t>of </a:t>
            </a:r>
            <a:r>
              <a:rPr sz="1000" spc="-15" dirty="0">
                <a:solidFill>
                  <a:srgbClr val="045899"/>
                </a:solidFill>
                <a:latin typeface="Avenir"/>
                <a:cs typeface="Avenir"/>
              </a:rPr>
              <a:t>Dr. </a:t>
            </a:r>
            <a:r>
              <a:rPr sz="1000" spc="20" dirty="0">
                <a:solidFill>
                  <a:srgbClr val="045899"/>
                </a:solidFill>
                <a:latin typeface="Avenir"/>
                <a:cs typeface="Avenir"/>
              </a:rPr>
              <a:t>Libby</a:t>
            </a:r>
            <a:r>
              <a:rPr sz="1000" spc="120" dirty="0">
                <a:solidFill>
                  <a:srgbClr val="045899"/>
                </a:solidFill>
                <a:latin typeface="Avenir"/>
                <a:cs typeface="Avenir"/>
              </a:rPr>
              <a:t> </a:t>
            </a:r>
            <a:r>
              <a:rPr sz="1000" spc="20" dirty="0">
                <a:solidFill>
                  <a:srgbClr val="045899"/>
                </a:solidFill>
                <a:latin typeface="Avenir"/>
                <a:cs typeface="Avenir"/>
              </a:rPr>
              <a:t>Edwards</a:t>
            </a:r>
            <a:endParaRPr sz="1000" dirty="0">
              <a:latin typeface="Avenir"/>
              <a:cs typeface="Avenir"/>
            </a:endParaRPr>
          </a:p>
          <a:p>
            <a:pPr>
              <a:lnSpc>
                <a:spcPct val="100000"/>
              </a:lnSpc>
            </a:pPr>
            <a:endParaRPr sz="1000" dirty="0">
              <a:latin typeface="Times New Roman"/>
              <a:cs typeface="Times New Roman"/>
            </a:endParaRPr>
          </a:p>
          <a:p>
            <a:pPr>
              <a:lnSpc>
                <a:spcPct val="100000"/>
              </a:lnSpc>
              <a:spcBef>
                <a:spcPts val="10"/>
              </a:spcBef>
            </a:pPr>
            <a:endParaRPr sz="1450" dirty="0">
              <a:latin typeface="Times New Roman"/>
              <a:cs typeface="Times New Roman"/>
            </a:endParaRPr>
          </a:p>
          <a:p>
            <a:pPr marL="12700" marR="5080">
              <a:lnSpc>
                <a:spcPct val="100000"/>
              </a:lnSpc>
              <a:spcBef>
                <a:spcPts val="5"/>
              </a:spcBef>
            </a:pPr>
            <a:r>
              <a:rPr sz="1500" spc="20" dirty="0">
                <a:solidFill>
                  <a:srgbClr val="045899"/>
                </a:solidFill>
                <a:latin typeface="Avenir"/>
                <a:cs typeface="Avenir"/>
              </a:rPr>
              <a:t>For </a:t>
            </a:r>
            <a:r>
              <a:rPr sz="1500" spc="30" dirty="0">
                <a:solidFill>
                  <a:srgbClr val="045899"/>
                </a:solidFill>
                <a:latin typeface="Avenir"/>
                <a:cs typeface="Avenir"/>
              </a:rPr>
              <a:t>information </a:t>
            </a:r>
            <a:r>
              <a:rPr sz="1500" spc="15" dirty="0">
                <a:solidFill>
                  <a:srgbClr val="045899"/>
                </a:solidFill>
                <a:latin typeface="Avenir"/>
                <a:cs typeface="Avenir"/>
              </a:rPr>
              <a:t>on </a:t>
            </a:r>
            <a:r>
              <a:rPr sz="1500" spc="30" dirty="0">
                <a:solidFill>
                  <a:srgbClr val="045899"/>
                </a:solidFill>
                <a:latin typeface="Avenir"/>
                <a:cs typeface="Avenir"/>
              </a:rPr>
              <a:t>diagnosis </a:t>
            </a:r>
            <a:r>
              <a:rPr sz="1500" spc="35" dirty="0">
                <a:solidFill>
                  <a:srgbClr val="045899"/>
                </a:solidFill>
                <a:latin typeface="Avenir"/>
                <a:cs typeface="Avenir"/>
              </a:rPr>
              <a:t>and  </a:t>
            </a:r>
            <a:r>
              <a:rPr sz="1500" spc="25" dirty="0">
                <a:solidFill>
                  <a:srgbClr val="045899"/>
                </a:solidFill>
                <a:latin typeface="Avenir"/>
                <a:cs typeface="Avenir"/>
              </a:rPr>
              <a:t>treatment, </a:t>
            </a:r>
            <a:r>
              <a:rPr sz="1500" spc="20" dirty="0">
                <a:solidFill>
                  <a:srgbClr val="045899"/>
                </a:solidFill>
                <a:latin typeface="Avenir"/>
                <a:cs typeface="Avenir"/>
              </a:rPr>
              <a:t>see </a:t>
            </a:r>
            <a:r>
              <a:rPr sz="1500" spc="25" dirty="0">
                <a:solidFill>
                  <a:srgbClr val="045899"/>
                </a:solidFill>
                <a:latin typeface="Avenir"/>
                <a:cs typeface="Avenir"/>
              </a:rPr>
              <a:t>Burrows 2008 </a:t>
            </a:r>
            <a:r>
              <a:rPr sz="1500" dirty="0">
                <a:solidFill>
                  <a:srgbClr val="045899"/>
                </a:solidFill>
                <a:latin typeface="Avenir"/>
                <a:cs typeface="Avenir"/>
              </a:rPr>
              <a:t>&amp;  </a:t>
            </a:r>
            <a:r>
              <a:rPr sz="1500" spc="25" dirty="0">
                <a:solidFill>
                  <a:srgbClr val="045899"/>
                </a:solidFill>
                <a:latin typeface="Avenir"/>
                <a:cs typeface="Avenir"/>
              </a:rPr>
              <a:t>Margesson</a:t>
            </a:r>
            <a:r>
              <a:rPr sz="1500" dirty="0">
                <a:solidFill>
                  <a:srgbClr val="045899"/>
                </a:solidFill>
                <a:latin typeface="Avenir"/>
                <a:cs typeface="Avenir"/>
              </a:rPr>
              <a:t> </a:t>
            </a:r>
            <a:r>
              <a:rPr sz="1500" spc="35" dirty="0">
                <a:solidFill>
                  <a:srgbClr val="045899"/>
                </a:solidFill>
                <a:latin typeface="Avenir"/>
                <a:cs typeface="Avenir"/>
              </a:rPr>
              <a:t>2004.</a:t>
            </a:r>
            <a:endParaRPr sz="1500" dirty="0">
              <a:latin typeface="Avenir"/>
              <a:cs typeface="Avenir"/>
            </a:endParaRPr>
          </a:p>
        </p:txBody>
      </p:sp>
      <p:sp>
        <p:nvSpPr>
          <p:cNvPr id="5" name="object 5"/>
          <p:cNvSpPr/>
          <p:nvPr/>
        </p:nvSpPr>
        <p:spPr>
          <a:xfrm>
            <a:off x="1612617" y="2400366"/>
            <a:ext cx="2836091" cy="3721656"/>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5714998" y="2400300"/>
            <a:ext cx="2843783" cy="3730752"/>
          </a:xfrm>
          <a:prstGeom prst="rect">
            <a:avLst/>
          </a:prstGeom>
          <a:blipFill>
            <a:blip r:embed="rId4" cstate="print"/>
            <a:stretch>
              <a:fillRect/>
            </a:stretch>
          </a:blipFill>
        </p:spPr>
        <p:txBody>
          <a:bodyPr wrap="square" lIns="0" tIns="0" rIns="0" bIns="0" rtlCol="0"/>
          <a:lstStyle/>
          <a:p>
            <a:endParaRPr dirty="0"/>
          </a:p>
        </p:txBody>
      </p:sp>
      <p:sp>
        <p:nvSpPr>
          <p:cNvPr id="7" name="object 7"/>
          <p:cNvSpPr txBox="1"/>
          <p:nvPr/>
        </p:nvSpPr>
        <p:spPr>
          <a:xfrm>
            <a:off x="5702300" y="6190488"/>
            <a:ext cx="3376295" cy="993775"/>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Courtesy </a:t>
            </a:r>
            <a:r>
              <a:rPr sz="1000" spc="10" dirty="0">
                <a:solidFill>
                  <a:srgbClr val="045899"/>
                </a:solidFill>
                <a:latin typeface="Avenir"/>
                <a:cs typeface="Avenir"/>
              </a:rPr>
              <a:t>of </a:t>
            </a:r>
            <a:r>
              <a:rPr sz="1000" spc="-15" dirty="0">
                <a:solidFill>
                  <a:srgbClr val="045899"/>
                </a:solidFill>
                <a:latin typeface="Avenir"/>
                <a:cs typeface="Avenir"/>
              </a:rPr>
              <a:t>Dr. </a:t>
            </a:r>
            <a:r>
              <a:rPr sz="1000" spc="15" dirty="0">
                <a:solidFill>
                  <a:srgbClr val="045899"/>
                </a:solidFill>
                <a:latin typeface="Avenir"/>
                <a:cs typeface="Avenir"/>
              </a:rPr>
              <a:t>Andrew</a:t>
            </a:r>
            <a:r>
              <a:rPr sz="1000" spc="120" dirty="0">
                <a:solidFill>
                  <a:srgbClr val="045899"/>
                </a:solidFill>
                <a:latin typeface="Avenir"/>
                <a:cs typeface="Avenir"/>
              </a:rPr>
              <a:t> </a:t>
            </a:r>
            <a:r>
              <a:rPr sz="1000" spc="25" dirty="0">
                <a:solidFill>
                  <a:srgbClr val="045899"/>
                </a:solidFill>
                <a:latin typeface="Avenir"/>
                <a:cs typeface="Avenir"/>
              </a:rPr>
              <a:t>Goldstein</a:t>
            </a:r>
            <a:endParaRPr sz="1000" dirty="0">
              <a:latin typeface="Avenir"/>
              <a:cs typeface="Avenir"/>
            </a:endParaRPr>
          </a:p>
          <a:p>
            <a:pPr>
              <a:lnSpc>
                <a:spcPct val="100000"/>
              </a:lnSpc>
            </a:pPr>
            <a:endParaRPr sz="1000" dirty="0">
              <a:latin typeface="Times New Roman"/>
              <a:cs typeface="Times New Roman"/>
            </a:endParaRPr>
          </a:p>
          <a:p>
            <a:pPr>
              <a:lnSpc>
                <a:spcPct val="100000"/>
              </a:lnSpc>
            </a:pPr>
            <a:endParaRPr sz="1450" dirty="0">
              <a:latin typeface="Times New Roman"/>
              <a:cs typeface="Times New Roman"/>
            </a:endParaRPr>
          </a:p>
          <a:p>
            <a:pPr marL="12700" marR="5080">
              <a:lnSpc>
                <a:spcPct val="100000"/>
              </a:lnSpc>
            </a:pPr>
            <a:r>
              <a:rPr sz="1500" spc="20" dirty="0">
                <a:solidFill>
                  <a:srgbClr val="045899"/>
                </a:solidFill>
                <a:latin typeface="Avenir"/>
                <a:cs typeface="Avenir"/>
              </a:rPr>
              <a:t>For </a:t>
            </a:r>
            <a:r>
              <a:rPr sz="1500" spc="30" dirty="0">
                <a:solidFill>
                  <a:srgbClr val="045899"/>
                </a:solidFill>
                <a:latin typeface="Avenir"/>
                <a:cs typeface="Avenir"/>
              </a:rPr>
              <a:t>information </a:t>
            </a:r>
            <a:r>
              <a:rPr sz="1500" spc="15" dirty="0">
                <a:solidFill>
                  <a:srgbClr val="045899"/>
                </a:solidFill>
                <a:latin typeface="Avenir"/>
                <a:cs typeface="Avenir"/>
              </a:rPr>
              <a:t>on </a:t>
            </a:r>
            <a:r>
              <a:rPr sz="1500" spc="30" dirty="0">
                <a:solidFill>
                  <a:srgbClr val="045899"/>
                </a:solidFill>
                <a:latin typeface="Avenir"/>
                <a:cs typeface="Avenir"/>
              </a:rPr>
              <a:t>diagnosis </a:t>
            </a:r>
            <a:r>
              <a:rPr sz="1500" spc="35" dirty="0">
                <a:solidFill>
                  <a:srgbClr val="045899"/>
                </a:solidFill>
                <a:latin typeface="Avenir"/>
                <a:cs typeface="Avenir"/>
              </a:rPr>
              <a:t>and  </a:t>
            </a:r>
            <a:r>
              <a:rPr sz="1500" spc="25" dirty="0">
                <a:solidFill>
                  <a:srgbClr val="045899"/>
                </a:solidFill>
                <a:latin typeface="Avenir"/>
                <a:cs typeface="Avenir"/>
              </a:rPr>
              <a:t>treatment, </a:t>
            </a:r>
            <a:r>
              <a:rPr sz="1500" spc="20" dirty="0">
                <a:solidFill>
                  <a:srgbClr val="045899"/>
                </a:solidFill>
                <a:latin typeface="Avenir"/>
                <a:cs typeface="Avenir"/>
              </a:rPr>
              <a:t>see </a:t>
            </a:r>
            <a:r>
              <a:rPr sz="1500" spc="30" dirty="0">
                <a:solidFill>
                  <a:srgbClr val="045899"/>
                </a:solidFill>
                <a:latin typeface="Avenir"/>
                <a:cs typeface="Avenir"/>
              </a:rPr>
              <a:t>Moyal-Barracco</a:t>
            </a:r>
            <a:r>
              <a:rPr sz="1500" spc="160" dirty="0">
                <a:solidFill>
                  <a:srgbClr val="045899"/>
                </a:solidFill>
                <a:latin typeface="Avenir"/>
                <a:cs typeface="Avenir"/>
              </a:rPr>
              <a:t> </a:t>
            </a:r>
            <a:r>
              <a:rPr sz="1500" spc="35" dirty="0">
                <a:solidFill>
                  <a:srgbClr val="045899"/>
                </a:solidFill>
                <a:latin typeface="Avenir"/>
                <a:cs typeface="Avenir"/>
              </a:rPr>
              <a:t>2014.</a:t>
            </a:r>
            <a:endParaRPr sz="1500" dirty="0">
              <a:latin typeface="Avenir"/>
              <a:cs typeface="Avenir"/>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37</a:t>
            </a:fld>
            <a:endParaRPr dirty="0"/>
          </a:p>
        </p:txBody>
      </p:sp>
      <p:sp>
        <p:nvSpPr>
          <p:cNvPr id="10" name="object 10"/>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
        <p:nvSpPr>
          <p:cNvPr id="8" name="object 8"/>
          <p:cNvSpPr txBox="1"/>
          <p:nvPr/>
        </p:nvSpPr>
        <p:spPr>
          <a:xfrm>
            <a:off x="5702300" y="1865376"/>
            <a:ext cx="2856481" cy="246221"/>
          </a:xfrm>
          <a:prstGeom prst="rect">
            <a:avLst/>
          </a:prstGeom>
        </p:spPr>
        <p:txBody>
          <a:bodyPr vert="horz" wrap="square" lIns="0" tIns="0" rIns="0" bIns="0" rtlCol="0">
            <a:spAutoFit/>
          </a:bodyPr>
          <a:lstStyle/>
          <a:p>
            <a:pPr marL="12700">
              <a:lnSpc>
                <a:spcPct val="100000"/>
              </a:lnSpc>
            </a:pPr>
            <a:r>
              <a:rPr sz="1600" b="1" spc="30" dirty="0">
                <a:solidFill>
                  <a:srgbClr val="045899"/>
                </a:solidFill>
                <a:latin typeface="Avenir Black"/>
                <a:cs typeface="Avenir Black"/>
              </a:rPr>
              <a:t>Lichen Simplex</a:t>
            </a:r>
            <a:r>
              <a:rPr sz="1600" b="1" spc="90" dirty="0">
                <a:solidFill>
                  <a:srgbClr val="045899"/>
                </a:solidFill>
                <a:latin typeface="Avenir Black"/>
                <a:cs typeface="Avenir Black"/>
              </a:rPr>
              <a:t> </a:t>
            </a:r>
            <a:r>
              <a:rPr sz="1600" b="1" spc="35" dirty="0">
                <a:solidFill>
                  <a:srgbClr val="045899"/>
                </a:solidFill>
                <a:latin typeface="Avenir Black"/>
                <a:cs typeface="Avenir Black"/>
              </a:rPr>
              <a:t>Chronicus</a:t>
            </a:r>
            <a:endParaRPr sz="1600" dirty="0">
              <a:latin typeface="Avenir Black"/>
              <a:cs typeface="Avenir Black"/>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613466" y="2403347"/>
            <a:ext cx="2843783" cy="3730752"/>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5715000" y="2407919"/>
            <a:ext cx="2843784" cy="3730751"/>
          </a:xfrm>
          <a:prstGeom prst="rect">
            <a:avLst/>
          </a:prstGeom>
          <a:blipFill>
            <a:blip r:embed="rId5"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625220" y="1064260"/>
            <a:ext cx="3483610" cy="607859"/>
          </a:xfrm>
          <a:prstGeom prst="rect">
            <a:avLst/>
          </a:prstGeom>
        </p:spPr>
        <p:txBody>
          <a:bodyPr vert="horz" wrap="square" lIns="0" tIns="0" rIns="0" bIns="0" rtlCol="0">
            <a:spAutoFit/>
          </a:bodyPr>
          <a:lstStyle/>
          <a:p>
            <a:pPr marL="12700" marR="5080">
              <a:lnSpc>
                <a:spcPts val="2400"/>
              </a:lnSpc>
            </a:pPr>
            <a:r>
              <a:rPr spc="45" dirty="0"/>
              <a:t>RULE-OUT </a:t>
            </a:r>
            <a:r>
              <a:rPr spc="55" dirty="0"/>
              <a:t>DIAGNOSES  </a:t>
            </a:r>
            <a:r>
              <a:rPr sz="1800" spc="45" dirty="0"/>
              <a:t>NEOPLASTIC</a:t>
            </a:r>
            <a:r>
              <a:rPr sz="1800" spc="50" dirty="0"/>
              <a:t> </a:t>
            </a:r>
            <a:r>
              <a:rPr sz="1800" spc="55" dirty="0"/>
              <a:t>DISORDERS</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38</a:t>
            </a:fld>
            <a:endParaRPr dirty="0"/>
          </a:p>
        </p:txBody>
      </p:sp>
      <p:sp>
        <p:nvSpPr>
          <p:cNvPr id="10" name="object 10"/>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
        <p:nvSpPr>
          <p:cNvPr id="7" name="object 7"/>
          <p:cNvSpPr txBox="1"/>
          <p:nvPr/>
        </p:nvSpPr>
        <p:spPr>
          <a:xfrm>
            <a:off x="3657600" y="1865376"/>
            <a:ext cx="2895600" cy="246221"/>
          </a:xfrm>
          <a:prstGeom prst="rect">
            <a:avLst/>
          </a:prstGeom>
        </p:spPr>
        <p:txBody>
          <a:bodyPr vert="horz" wrap="square" lIns="0" tIns="0" rIns="0" bIns="0" rtlCol="0">
            <a:spAutoFit/>
          </a:bodyPr>
          <a:lstStyle/>
          <a:p>
            <a:pPr marL="12700">
              <a:lnSpc>
                <a:spcPct val="100000"/>
              </a:lnSpc>
            </a:pPr>
            <a:r>
              <a:rPr sz="1600" b="1" spc="35" dirty="0">
                <a:solidFill>
                  <a:srgbClr val="045899"/>
                </a:solidFill>
                <a:latin typeface="Avenir Black"/>
                <a:cs typeface="Avenir Black"/>
              </a:rPr>
              <a:t>Squamous </a:t>
            </a:r>
            <a:r>
              <a:rPr sz="1600" b="1" spc="30" dirty="0">
                <a:solidFill>
                  <a:srgbClr val="045899"/>
                </a:solidFill>
                <a:latin typeface="Avenir Black"/>
                <a:cs typeface="Avenir Black"/>
              </a:rPr>
              <a:t>Cell</a:t>
            </a:r>
            <a:r>
              <a:rPr sz="1600" b="1" spc="35" dirty="0">
                <a:solidFill>
                  <a:srgbClr val="045899"/>
                </a:solidFill>
                <a:latin typeface="Avenir Black"/>
                <a:cs typeface="Avenir Black"/>
              </a:rPr>
              <a:t> Carcinoma</a:t>
            </a:r>
            <a:endParaRPr sz="1600" dirty="0">
              <a:latin typeface="Avenir Black"/>
              <a:cs typeface="Avenir Black"/>
            </a:endParaRPr>
          </a:p>
        </p:txBody>
      </p:sp>
      <p:sp>
        <p:nvSpPr>
          <p:cNvPr id="8" name="object 8"/>
          <p:cNvSpPr txBox="1"/>
          <p:nvPr/>
        </p:nvSpPr>
        <p:spPr>
          <a:xfrm>
            <a:off x="1596644" y="6190488"/>
            <a:ext cx="6962140" cy="761747"/>
          </a:xfrm>
          <a:prstGeom prst="rect">
            <a:avLst/>
          </a:prstGeom>
        </p:spPr>
        <p:txBody>
          <a:bodyPr vert="horz" wrap="square" lIns="0" tIns="0" rIns="0" bIns="0" rtlCol="0">
            <a:spAutoFit/>
          </a:bodyPr>
          <a:lstStyle/>
          <a:p>
            <a:pPr marL="12700" algn="ctr">
              <a:lnSpc>
                <a:spcPct val="100000"/>
              </a:lnSpc>
            </a:pPr>
            <a:r>
              <a:rPr sz="1000" spc="20" dirty="0">
                <a:solidFill>
                  <a:srgbClr val="045899"/>
                </a:solidFill>
                <a:latin typeface="Avenir"/>
                <a:cs typeface="Avenir"/>
              </a:rPr>
              <a:t>Images courtesy </a:t>
            </a:r>
            <a:r>
              <a:rPr sz="1000" spc="10" dirty="0">
                <a:solidFill>
                  <a:srgbClr val="045899"/>
                </a:solidFill>
                <a:latin typeface="Avenir"/>
                <a:cs typeface="Avenir"/>
              </a:rPr>
              <a:t>of </a:t>
            </a:r>
            <a:r>
              <a:rPr sz="1000" spc="-15" dirty="0">
                <a:solidFill>
                  <a:srgbClr val="045899"/>
                </a:solidFill>
                <a:latin typeface="Avenir"/>
                <a:cs typeface="Avenir"/>
              </a:rPr>
              <a:t>Dr. </a:t>
            </a:r>
            <a:r>
              <a:rPr sz="1000" spc="15" dirty="0">
                <a:solidFill>
                  <a:srgbClr val="045899"/>
                </a:solidFill>
                <a:latin typeface="Avenir"/>
                <a:cs typeface="Avenir"/>
              </a:rPr>
              <a:t>Andrew</a:t>
            </a:r>
            <a:r>
              <a:rPr sz="1000" spc="155" dirty="0">
                <a:solidFill>
                  <a:srgbClr val="045899"/>
                </a:solidFill>
                <a:latin typeface="Avenir"/>
                <a:cs typeface="Avenir"/>
              </a:rPr>
              <a:t> </a:t>
            </a:r>
            <a:r>
              <a:rPr sz="1000" spc="25" dirty="0">
                <a:solidFill>
                  <a:srgbClr val="045899"/>
                </a:solidFill>
                <a:latin typeface="Avenir"/>
                <a:cs typeface="Avenir"/>
              </a:rPr>
              <a:t>Goldstein</a:t>
            </a:r>
            <a:endParaRPr sz="1000" dirty="0">
              <a:latin typeface="Avenir"/>
              <a:cs typeface="Avenir"/>
            </a:endParaRPr>
          </a:p>
          <a:p>
            <a:pPr algn="ctr">
              <a:lnSpc>
                <a:spcPct val="100000"/>
              </a:lnSpc>
            </a:pPr>
            <a:endParaRPr sz="1000" dirty="0">
              <a:latin typeface="Times New Roman"/>
              <a:cs typeface="Times New Roman"/>
            </a:endParaRPr>
          </a:p>
          <a:p>
            <a:pPr algn="ctr">
              <a:lnSpc>
                <a:spcPct val="100000"/>
              </a:lnSpc>
              <a:spcBef>
                <a:spcPts val="10"/>
              </a:spcBef>
            </a:pPr>
            <a:endParaRPr sz="1450" dirty="0">
              <a:latin typeface="Times New Roman"/>
              <a:cs typeface="Times New Roman"/>
            </a:endParaRPr>
          </a:p>
          <a:p>
            <a:pPr marL="12700" marR="5080" algn="ctr">
              <a:lnSpc>
                <a:spcPct val="100000"/>
              </a:lnSpc>
              <a:spcBef>
                <a:spcPts val="5"/>
              </a:spcBef>
            </a:pPr>
            <a:r>
              <a:rPr sz="1500" spc="20" dirty="0">
                <a:solidFill>
                  <a:srgbClr val="045899"/>
                </a:solidFill>
                <a:latin typeface="Avenir"/>
                <a:cs typeface="Avenir"/>
              </a:rPr>
              <a:t>For </a:t>
            </a:r>
            <a:r>
              <a:rPr sz="1500" spc="30" dirty="0">
                <a:solidFill>
                  <a:srgbClr val="045899"/>
                </a:solidFill>
                <a:latin typeface="Avenir"/>
                <a:cs typeface="Avenir"/>
              </a:rPr>
              <a:t>information </a:t>
            </a:r>
            <a:r>
              <a:rPr sz="1500" spc="15" dirty="0">
                <a:solidFill>
                  <a:srgbClr val="045899"/>
                </a:solidFill>
                <a:latin typeface="Avenir"/>
                <a:cs typeface="Avenir"/>
              </a:rPr>
              <a:t>on </a:t>
            </a:r>
            <a:r>
              <a:rPr sz="1500" spc="30" dirty="0">
                <a:solidFill>
                  <a:srgbClr val="045899"/>
                </a:solidFill>
                <a:latin typeface="Avenir"/>
                <a:cs typeface="Avenir"/>
              </a:rPr>
              <a:t>diagnosis </a:t>
            </a:r>
            <a:r>
              <a:rPr sz="1500" spc="35" dirty="0">
                <a:solidFill>
                  <a:srgbClr val="045899"/>
                </a:solidFill>
                <a:latin typeface="Avenir"/>
                <a:cs typeface="Avenir"/>
              </a:rPr>
              <a:t>and </a:t>
            </a:r>
            <a:r>
              <a:rPr sz="1500" spc="25" dirty="0">
                <a:solidFill>
                  <a:srgbClr val="045899"/>
                </a:solidFill>
                <a:latin typeface="Avenir"/>
                <a:cs typeface="Avenir"/>
              </a:rPr>
              <a:t>treatment, </a:t>
            </a:r>
            <a:r>
              <a:rPr sz="1500" spc="20" dirty="0">
                <a:solidFill>
                  <a:srgbClr val="045899"/>
                </a:solidFill>
                <a:latin typeface="Avenir"/>
                <a:cs typeface="Avenir"/>
              </a:rPr>
              <a:t>see </a:t>
            </a:r>
            <a:r>
              <a:rPr sz="1500" spc="30" dirty="0">
                <a:solidFill>
                  <a:srgbClr val="045899"/>
                </a:solidFill>
                <a:latin typeface="Avenir"/>
                <a:cs typeface="Avenir"/>
              </a:rPr>
              <a:t>Alkatout</a:t>
            </a:r>
            <a:r>
              <a:rPr sz="1500" spc="130" dirty="0">
                <a:solidFill>
                  <a:srgbClr val="045899"/>
                </a:solidFill>
                <a:latin typeface="Avenir"/>
                <a:cs typeface="Avenir"/>
              </a:rPr>
              <a:t> </a:t>
            </a:r>
            <a:r>
              <a:rPr sz="1500" spc="35" dirty="0">
                <a:solidFill>
                  <a:srgbClr val="045899"/>
                </a:solidFill>
                <a:latin typeface="Avenir"/>
                <a:cs typeface="Avenir"/>
              </a:rPr>
              <a:t>2015.</a:t>
            </a:r>
            <a:endParaRPr sz="1500" dirty="0">
              <a:latin typeface="Avenir"/>
              <a:cs typeface="Aveni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2098547"/>
            <a:ext cx="7808595" cy="1482714"/>
          </a:xfrm>
          <a:prstGeom prst="rect">
            <a:avLst/>
          </a:prstGeom>
        </p:spPr>
        <p:txBody>
          <a:bodyPr vert="horz" wrap="square" lIns="0" tIns="0" rIns="0" bIns="0" rtlCol="0">
            <a:spAutoFit/>
          </a:bodyPr>
          <a:lstStyle/>
          <a:p>
            <a:pPr marL="12700" algn="just">
              <a:lnSpc>
                <a:spcPct val="100000"/>
              </a:lnSpc>
            </a:pPr>
            <a:r>
              <a:rPr sz="1600" b="1" spc="35" dirty="0">
                <a:solidFill>
                  <a:srgbClr val="045899"/>
                </a:solidFill>
                <a:latin typeface="Avenir Black"/>
                <a:cs typeface="Avenir Black"/>
              </a:rPr>
              <a:t>Pudendal,</a:t>
            </a:r>
            <a:r>
              <a:rPr sz="1600" b="1" spc="-20" dirty="0">
                <a:solidFill>
                  <a:srgbClr val="045899"/>
                </a:solidFill>
                <a:latin typeface="Avenir Black"/>
                <a:cs typeface="Avenir Black"/>
              </a:rPr>
              <a:t> </a:t>
            </a:r>
            <a:r>
              <a:rPr sz="1600" b="1" spc="40" dirty="0">
                <a:solidFill>
                  <a:srgbClr val="045899"/>
                </a:solidFill>
                <a:latin typeface="Avenir Black"/>
                <a:cs typeface="Avenir Black"/>
              </a:rPr>
              <a:t>Genitofemoral</a:t>
            </a:r>
            <a:r>
              <a:rPr lang="en-US" sz="1600" b="1" spc="40" dirty="0">
                <a:solidFill>
                  <a:srgbClr val="045899"/>
                </a:solidFill>
                <a:latin typeface="Avenir Black"/>
                <a:cs typeface="Avenir Black"/>
              </a:rPr>
              <a:t> </a:t>
            </a:r>
            <a:r>
              <a:rPr sz="1600" b="1" spc="30" dirty="0">
                <a:solidFill>
                  <a:srgbClr val="045899"/>
                </a:solidFill>
                <a:latin typeface="Avenir Black"/>
                <a:cs typeface="Avenir Black"/>
              </a:rPr>
              <a:t>and/or </a:t>
            </a:r>
            <a:r>
              <a:rPr sz="1600" b="1" spc="35" dirty="0">
                <a:solidFill>
                  <a:srgbClr val="045899"/>
                </a:solidFill>
                <a:latin typeface="Avenir Black"/>
                <a:cs typeface="Avenir Black"/>
              </a:rPr>
              <a:t>Ilioinguinal </a:t>
            </a:r>
            <a:r>
              <a:rPr sz="1600" b="1" spc="30" dirty="0">
                <a:solidFill>
                  <a:srgbClr val="045899"/>
                </a:solidFill>
                <a:latin typeface="Avenir Black"/>
                <a:cs typeface="Avenir Black"/>
              </a:rPr>
              <a:t>Nerve</a:t>
            </a:r>
            <a:r>
              <a:rPr sz="1600" b="1" spc="120" dirty="0">
                <a:solidFill>
                  <a:srgbClr val="045899"/>
                </a:solidFill>
                <a:latin typeface="Avenir Black"/>
                <a:cs typeface="Avenir Black"/>
              </a:rPr>
              <a:t> </a:t>
            </a:r>
            <a:r>
              <a:rPr sz="1600" b="1" spc="40" dirty="0">
                <a:solidFill>
                  <a:srgbClr val="045899"/>
                </a:solidFill>
                <a:latin typeface="Avenir Black"/>
                <a:cs typeface="Avenir Black"/>
              </a:rPr>
              <a:t>Injury</a:t>
            </a:r>
            <a:endParaRPr sz="1600" dirty="0">
              <a:latin typeface="Avenir Black"/>
              <a:cs typeface="Avenir Black"/>
            </a:endParaRPr>
          </a:p>
          <a:p>
            <a:pPr>
              <a:lnSpc>
                <a:spcPct val="100000"/>
              </a:lnSpc>
              <a:spcBef>
                <a:spcPts val="20"/>
              </a:spcBef>
            </a:pPr>
            <a:endParaRPr sz="2050" dirty="0">
              <a:latin typeface="Times New Roman"/>
              <a:cs typeface="Times New Roman"/>
            </a:endParaRPr>
          </a:p>
          <a:p>
            <a:pPr marL="12700" marR="5080" algn="just">
              <a:lnSpc>
                <a:spcPct val="133300"/>
              </a:lnSpc>
            </a:pPr>
            <a:r>
              <a:rPr sz="1500" spc="20" dirty="0">
                <a:solidFill>
                  <a:srgbClr val="045899"/>
                </a:solidFill>
                <a:latin typeface="Avenir"/>
                <a:cs typeface="Avenir"/>
              </a:rPr>
              <a:t>Can </a:t>
            </a:r>
            <a:r>
              <a:rPr sz="1500" spc="15" dirty="0">
                <a:solidFill>
                  <a:srgbClr val="045899"/>
                </a:solidFill>
                <a:latin typeface="Avenir"/>
                <a:cs typeface="Avenir"/>
              </a:rPr>
              <a:t>be </a:t>
            </a:r>
            <a:r>
              <a:rPr sz="1500" spc="25" dirty="0">
                <a:solidFill>
                  <a:srgbClr val="045899"/>
                </a:solidFill>
                <a:latin typeface="Avenir"/>
                <a:cs typeface="Avenir"/>
              </a:rPr>
              <a:t>caused </a:t>
            </a:r>
            <a:r>
              <a:rPr sz="1500" spc="15" dirty="0">
                <a:solidFill>
                  <a:srgbClr val="045899"/>
                </a:solidFill>
                <a:latin typeface="Avenir"/>
                <a:cs typeface="Avenir"/>
              </a:rPr>
              <a:t>by </a:t>
            </a:r>
            <a:r>
              <a:rPr sz="1500" spc="30" dirty="0">
                <a:solidFill>
                  <a:srgbClr val="045899"/>
                </a:solidFill>
                <a:latin typeface="Avenir"/>
                <a:cs typeface="Avenir"/>
              </a:rPr>
              <a:t>several </a:t>
            </a:r>
            <a:r>
              <a:rPr sz="1500" spc="25" dirty="0">
                <a:solidFill>
                  <a:srgbClr val="045899"/>
                </a:solidFill>
                <a:latin typeface="Avenir"/>
                <a:cs typeface="Avenir"/>
              </a:rPr>
              <a:t>different </a:t>
            </a:r>
            <a:r>
              <a:rPr sz="1500" spc="30" dirty="0">
                <a:solidFill>
                  <a:srgbClr val="045899"/>
                </a:solidFill>
                <a:latin typeface="Avenir"/>
                <a:cs typeface="Avenir"/>
              </a:rPr>
              <a:t>insults including: childbirth, </a:t>
            </a:r>
            <a:r>
              <a:rPr sz="1500" spc="25" dirty="0">
                <a:solidFill>
                  <a:srgbClr val="045899"/>
                </a:solidFill>
                <a:latin typeface="Avenir"/>
                <a:cs typeface="Avenir"/>
              </a:rPr>
              <a:t>sports </a:t>
            </a:r>
            <a:r>
              <a:rPr sz="1500" spc="30" dirty="0">
                <a:solidFill>
                  <a:srgbClr val="045899"/>
                </a:solidFill>
                <a:latin typeface="Avenir"/>
                <a:cs typeface="Avenir"/>
              </a:rPr>
              <a:t>injuries, </a:t>
            </a:r>
            <a:r>
              <a:rPr sz="1500" spc="35" dirty="0">
                <a:solidFill>
                  <a:srgbClr val="045899"/>
                </a:solidFill>
                <a:latin typeface="Avenir"/>
                <a:cs typeface="Avenir"/>
              </a:rPr>
              <a:t>trauma  </a:t>
            </a:r>
            <a:r>
              <a:rPr sz="1500" spc="20" dirty="0">
                <a:solidFill>
                  <a:srgbClr val="045899"/>
                </a:solidFill>
                <a:latin typeface="Avenir"/>
                <a:cs typeface="Avenir"/>
              </a:rPr>
              <a:t>and </a:t>
            </a:r>
            <a:r>
              <a:rPr sz="1500" spc="25" dirty="0">
                <a:solidFill>
                  <a:srgbClr val="045899"/>
                </a:solidFill>
                <a:latin typeface="Avenir"/>
                <a:cs typeface="Avenir"/>
              </a:rPr>
              <a:t>surgery (for </a:t>
            </a:r>
            <a:r>
              <a:rPr sz="1500" spc="30" dirty="0">
                <a:solidFill>
                  <a:srgbClr val="045899"/>
                </a:solidFill>
                <a:latin typeface="Avenir"/>
                <a:cs typeface="Avenir"/>
              </a:rPr>
              <a:t>incontinence </a:t>
            </a:r>
            <a:r>
              <a:rPr sz="1500" spc="15" dirty="0">
                <a:solidFill>
                  <a:srgbClr val="045899"/>
                </a:solidFill>
                <a:latin typeface="Avenir"/>
                <a:cs typeface="Avenir"/>
              </a:rPr>
              <a:t>or </a:t>
            </a:r>
            <a:r>
              <a:rPr sz="1500" spc="20" dirty="0">
                <a:solidFill>
                  <a:srgbClr val="045899"/>
                </a:solidFill>
                <a:latin typeface="Avenir"/>
                <a:cs typeface="Avenir"/>
              </a:rPr>
              <a:t>for </a:t>
            </a:r>
            <a:r>
              <a:rPr sz="1500" spc="30" dirty="0">
                <a:solidFill>
                  <a:srgbClr val="045899"/>
                </a:solidFill>
                <a:latin typeface="Avenir"/>
                <a:cs typeface="Avenir"/>
              </a:rPr>
              <a:t>vaginal </a:t>
            </a:r>
            <a:r>
              <a:rPr sz="1500" spc="25" dirty="0">
                <a:solidFill>
                  <a:srgbClr val="045899"/>
                </a:solidFill>
                <a:latin typeface="Avenir"/>
                <a:cs typeface="Avenir"/>
              </a:rPr>
              <a:t>vault prolapse) (see </a:t>
            </a:r>
            <a:r>
              <a:rPr sz="1500" spc="30" dirty="0">
                <a:solidFill>
                  <a:srgbClr val="045899"/>
                </a:solidFill>
                <a:latin typeface="Avenir"/>
                <a:cs typeface="Avenir"/>
              </a:rPr>
              <a:t>Paulson </a:t>
            </a:r>
            <a:r>
              <a:rPr sz="1500" spc="25" dirty="0">
                <a:solidFill>
                  <a:srgbClr val="045899"/>
                </a:solidFill>
                <a:latin typeface="Avenir"/>
                <a:cs typeface="Avenir"/>
              </a:rPr>
              <a:t>2011, </a:t>
            </a:r>
            <a:r>
              <a:rPr sz="1500" spc="35" dirty="0">
                <a:solidFill>
                  <a:srgbClr val="045899"/>
                </a:solidFill>
                <a:latin typeface="Avenir"/>
                <a:cs typeface="Avenir"/>
              </a:rPr>
              <a:t>Masata  </a:t>
            </a:r>
            <a:r>
              <a:rPr sz="1500" spc="25" dirty="0">
                <a:solidFill>
                  <a:srgbClr val="045899"/>
                </a:solidFill>
                <a:latin typeface="Avenir"/>
                <a:cs typeface="Avenir"/>
              </a:rPr>
              <a:t>2012, </a:t>
            </a:r>
            <a:r>
              <a:rPr sz="1500" spc="30" dirty="0">
                <a:solidFill>
                  <a:srgbClr val="045899"/>
                </a:solidFill>
                <a:latin typeface="Avenir"/>
                <a:cs typeface="Avenir"/>
              </a:rPr>
              <a:t>Parnell </a:t>
            </a:r>
            <a:r>
              <a:rPr sz="1500" spc="25" dirty="0">
                <a:solidFill>
                  <a:srgbClr val="045899"/>
                </a:solidFill>
                <a:latin typeface="Avenir"/>
                <a:cs typeface="Avenir"/>
              </a:rPr>
              <a:t>2012, Bekker</a:t>
            </a:r>
            <a:r>
              <a:rPr sz="1500" spc="170" dirty="0">
                <a:solidFill>
                  <a:srgbClr val="045899"/>
                </a:solidFill>
                <a:latin typeface="Avenir"/>
                <a:cs typeface="Avenir"/>
              </a:rPr>
              <a:t> </a:t>
            </a:r>
            <a:r>
              <a:rPr sz="1500" spc="35" dirty="0">
                <a:solidFill>
                  <a:srgbClr val="045899"/>
                </a:solidFill>
                <a:latin typeface="Avenir"/>
                <a:cs typeface="Avenir"/>
              </a:rPr>
              <a:t>2012)</a:t>
            </a:r>
            <a:endParaRPr sz="1500" dirty="0">
              <a:latin typeface="Avenir"/>
              <a:cs typeface="Avenir"/>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39</a:t>
            </a:fld>
            <a:endParaRPr dirty="0"/>
          </a:p>
        </p:txBody>
      </p:sp>
      <p:sp>
        <p:nvSpPr>
          <p:cNvPr id="7" name="object 7"/>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
        <p:nvSpPr>
          <p:cNvPr id="5" name="object 5"/>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45" dirty="0"/>
              <a:t>RULE-OUT</a:t>
            </a:r>
            <a:r>
              <a:rPr spc="30" dirty="0"/>
              <a:t> </a:t>
            </a:r>
            <a:r>
              <a:rPr spc="55" dirty="0"/>
              <a:t>DIAGNOSES</a:t>
            </a:r>
          </a:p>
          <a:p>
            <a:pPr marL="12700">
              <a:lnSpc>
                <a:spcPts val="2520"/>
              </a:lnSpc>
            </a:pPr>
            <a:r>
              <a:rPr sz="1800" spc="45" dirty="0"/>
              <a:t>NEUROLOGIC</a:t>
            </a:r>
            <a:r>
              <a:rPr sz="1800" spc="50" dirty="0"/>
              <a:t> </a:t>
            </a:r>
            <a:r>
              <a:rPr sz="1800" spc="55" dirty="0"/>
              <a:t>DISORDERS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232663" rIns="0" bIns="0" rtlCol="0">
            <a:spAutoFit/>
          </a:bodyPr>
          <a:lstStyle/>
          <a:p>
            <a:pPr marL="12700">
              <a:lnSpc>
                <a:spcPct val="100000"/>
              </a:lnSpc>
            </a:pPr>
            <a:r>
              <a:rPr spc="-5" dirty="0"/>
              <a:t>EARLY </a:t>
            </a:r>
            <a:r>
              <a:rPr spc="50" dirty="0"/>
              <a:t>DESCRIPTIONS </a:t>
            </a:r>
            <a:r>
              <a:rPr spc="25" dirty="0"/>
              <a:t>OF</a:t>
            </a:r>
            <a:r>
              <a:rPr spc="235" dirty="0"/>
              <a:t> </a:t>
            </a:r>
            <a:r>
              <a:rPr spc="30" dirty="0"/>
              <a:t>VULVODYNIA</a:t>
            </a:r>
          </a:p>
        </p:txBody>
      </p:sp>
      <p:sp>
        <p:nvSpPr>
          <p:cNvPr id="5" name="object 5"/>
          <p:cNvSpPr/>
          <p:nvPr/>
        </p:nvSpPr>
        <p:spPr>
          <a:xfrm>
            <a:off x="0" y="7717535"/>
            <a:ext cx="10058400" cy="54864"/>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0" y="1904745"/>
            <a:ext cx="10058400" cy="12700"/>
          </a:xfrm>
          <a:custGeom>
            <a:avLst/>
            <a:gdLst/>
            <a:ahLst/>
            <a:cxnLst/>
            <a:rect l="l" t="t" r="r" b="b"/>
            <a:pathLst>
              <a:path w="10058400" h="12700">
                <a:moveTo>
                  <a:pt x="0" y="12700"/>
                </a:moveTo>
                <a:lnTo>
                  <a:pt x="10058400" y="12700"/>
                </a:lnTo>
                <a:lnTo>
                  <a:pt x="10058400" y="0"/>
                </a:lnTo>
                <a:lnTo>
                  <a:pt x="0" y="0"/>
                </a:lnTo>
                <a:lnTo>
                  <a:pt x="0" y="12700"/>
                </a:lnTo>
                <a:close/>
              </a:path>
            </a:pathLst>
          </a:custGeom>
          <a:solidFill>
            <a:srgbClr val="045899"/>
          </a:solidFill>
        </p:spPr>
        <p:txBody>
          <a:bodyPr wrap="square" lIns="0" tIns="0" rIns="0" bIns="0" rtlCol="0"/>
          <a:lstStyle/>
          <a:p>
            <a:endParaRPr dirty="0"/>
          </a:p>
        </p:txBody>
      </p:sp>
      <p:sp>
        <p:nvSpPr>
          <p:cNvPr id="7" name="object 7"/>
          <p:cNvSpPr txBox="1"/>
          <p:nvPr/>
        </p:nvSpPr>
        <p:spPr>
          <a:xfrm>
            <a:off x="1016477" y="2020823"/>
            <a:ext cx="495934" cy="254635"/>
          </a:xfrm>
          <a:prstGeom prst="rect">
            <a:avLst/>
          </a:prstGeom>
        </p:spPr>
        <p:txBody>
          <a:bodyPr vert="horz" wrap="square" lIns="0" tIns="0" rIns="0" bIns="0" rtlCol="0">
            <a:spAutoFit/>
          </a:bodyPr>
          <a:lstStyle/>
          <a:p>
            <a:pPr marL="12700">
              <a:lnSpc>
                <a:spcPct val="100000"/>
              </a:lnSpc>
            </a:pPr>
            <a:r>
              <a:rPr sz="1500" b="1" spc="35" dirty="0">
                <a:solidFill>
                  <a:srgbClr val="42888E"/>
                </a:solidFill>
                <a:latin typeface="Avenir Black"/>
                <a:cs typeface="Avenir Black"/>
              </a:rPr>
              <a:t>1888</a:t>
            </a:r>
            <a:endParaRPr sz="1500" dirty="0">
              <a:latin typeface="Avenir Black"/>
              <a:cs typeface="Avenir Black"/>
            </a:endParaRPr>
          </a:p>
        </p:txBody>
      </p:sp>
      <p:sp>
        <p:nvSpPr>
          <p:cNvPr id="8" name="object 8"/>
          <p:cNvSpPr/>
          <p:nvPr/>
        </p:nvSpPr>
        <p:spPr>
          <a:xfrm>
            <a:off x="4389120" y="1860802"/>
            <a:ext cx="109855" cy="109855"/>
          </a:xfrm>
          <a:custGeom>
            <a:avLst/>
            <a:gdLst/>
            <a:ahLst/>
            <a:cxnLst/>
            <a:rect l="l" t="t" r="r" b="b"/>
            <a:pathLst>
              <a:path w="109854" h="109855">
                <a:moveTo>
                  <a:pt x="54863" y="0"/>
                </a:moveTo>
                <a:lnTo>
                  <a:pt x="33507" y="4311"/>
                </a:lnTo>
                <a:lnTo>
                  <a:pt x="16068" y="16068"/>
                </a:lnTo>
                <a:lnTo>
                  <a:pt x="4311" y="33507"/>
                </a:lnTo>
                <a:lnTo>
                  <a:pt x="0" y="54863"/>
                </a:lnTo>
                <a:lnTo>
                  <a:pt x="4311" y="76220"/>
                </a:lnTo>
                <a:lnTo>
                  <a:pt x="16068" y="93659"/>
                </a:lnTo>
                <a:lnTo>
                  <a:pt x="33507" y="105416"/>
                </a:lnTo>
                <a:lnTo>
                  <a:pt x="54863" y="109727"/>
                </a:lnTo>
                <a:lnTo>
                  <a:pt x="76220" y="105416"/>
                </a:lnTo>
                <a:lnTo>
                  <a:pt x="93659" y="93659"/>
                </a:lnTo>
                <a:lnTo>
                  <a:pt x="105416" y="76220"/>
                </a:lnTo>
                <a:lnTo>
                  <a:pt x="109727" y="54863"/>
                </a:lnTo>
                <a:lnTo>
                  <a:pt x="105416" y="33507"/>
                </a:lnTo>
                <a:lnTo>
                  <a:pt x="93659" y="16068"/>
                </a:lnTo>
                <a:lnTo>
                  <a:pt x="76220" y="4311"/>
                </a:lnTo>
                <a:lnTo>
                  <a:pt x="54863" y="0"/>
                </a:lnTo>
                <a:close/>
              </a:path>
            </a:pathLst>
          </a:custGeom>
          <a:solidFill>
            <a:srgbClr val="42888E"/>
          </a:solidFill>
        </p:spPr>
        <p:txBody>
          <a:bodyPr wrap="square" lIns="0" tIns="0" rIns="0" bIns="0" rtlCol="0"/>
          <a:lstStyle/>
          <a:p>
            <a:endParaRPr dirty="0"/>
          </a:p>
        </p:txBody>
      </p:sp>
      <p:sp>
        <p:nvSpPr>
          <p:cNvPr id="9" name="object 9"/>
          <p:cNvSpPr txBox="1"/>
          <p:nvPr/>
        </p:nvSpPr>
        <p:spPr>
          <a:xfrm>
            <a:off x="4198589" y="2020823"/>
            <a:ext cx="495934" cy="254635"/>
          </a:xfrm>
          <a:prstGeom prst="rect">
            <a:avLst/>
          </a:prstGeom>
        </p:spPr>
        <p:txBody>
          <a:bodyPr vert="horz" wrap="square" lIns="0" tIns="0" rIns="0" bIns="0" rtlCol="0">
            <a:spAutoFit/>
          </a:bodyPr>
          <a:lstStyle/>
          <a:p>
            <a:pPr marL="12700">
              <a:lnSpc>
                <a:spcPct val="100000"/>
              </a:lnSpc>
            </a:pPr>
            <a:r>
              <a:rPr sz="1500" b="1" spc="35" dirty="0">
                <a:solidFill>
                  <a:srgbClr val="42888E"/>
                </a:solidFill>
                <a:latin typeface="Avenir Black"/>
                <a:cs typeface="Avenir Black"/>
              </a:rPr>
              <a:t>1928</a:t>
            </a:r>
            <a:endParaRPr sz="1500" dirty="0">
              <a:latin typeface="Avenir Black"/>
              <a:cs typeface="Avenir Black"/>
            </a:endParaRPr>
          </a:p>
        </p:txBody>
      </p:sp>
      <p:sp>
        <p:nvSpPr>
          <p:cNvPr id="10" name="object 10"/>
          <p:cNvSpPr txBox="1"/>
          <p:nvPr/>
        </p:nvSpPr>
        <p:spPr>
          <a:xfrm>
            <a:off x="5834893" y="2020823"/>
            <a:ext cx="1027430" cy="254635"/>
          </a:xfrm>
          <a:prstGeom prst="rect">
            <a:avLst/>
          </a:prstGeom>
        </p:spPr>
        <p:txBody>
          <a:bodyPr vert="horz" wrap="square" lIns="0" tIns="0" rIns="0" bIns="0" rtlCol="0">
            <a:spAutoFit/>
          </a:bodyPr>
          <a:lstStyle/>
          <a:p>
            <a:pPr marL="12700">
              <a:lnSpc>
                <a:spcPct val="100000"/>
              </a:lnSpc>
            </a:pPr>
            <a:r>
              <a:rPr sz="1500" b="1" spc="35" dirty="0">
                <a:solidFill>
                  <a:srgbClr val="42888E"/>
                </a:solidFill>
                <a:latin typeface="Avenir Black"/>
                <a:cs typeface="Avenir Black"/>
              </a:rPr>
              <a:t>1929-1974</a:t>
            </a:r>
            <a:endParaRPr sz="1500" dirty="0">
              <a:latin typeface="Avenir Black"/>
              <a:cs typeface="Avenir Black"/>
            </a:endParaRPr>
          </a:p>
        </p:txBody>
      </p:sp>
      <p:sp>
        <p:nvSpPr>
          <p:cNvPr id="11" name="object 11"/>
          <p:cNvSpPr txBox="1"/>
          <p:nvPr/>
        </p:nvSpPr>
        <p:spPr>
          <a:xfrm>
            <a:off x="7997443" y="2020823"/>
            <a:ext cx="495934" cy="254635"/>
          </a:xfrm>
          <a:prstGeom prst="rect">
            <a:avLst/>
          </a:prstGeom>
        </p:spPr>
        <p:txBody>
          <a:bodyPr vert="horz" wrap="square" lIns="0" tIns="0" rIns="0" bIns="0" rtlCol="0">
            <a:spAutoFit/>
          </a:bodyPr>
          <a:lstStyle/>
          <a:p>
            <a:pPr marL="12700">
              <a:lnSpc>
                <a:spcPct val="100000"/>
              </a:lnSpc>
            </a:pPr>
            <a:r>
              <a:rPr sz="1500" b="1" spc="35" dirty="0">
                <a:solidFill>
                  <a:srgbClr val="42888E"/>
                </a:solidFill>
                <a:latin typeface="Avenir Black"/>
                <a:cs typeface="Avenir Black"/>
              </a:rPr>
              <a:t>1975</a:t>
            </a:r>
            <a:endParaRPr sz="1500" dirty="0">
              <a:latin typeface="Avenir Black"/>
              <a:cs typeface="Avenir Black"/>
            </a:endParaRPr>
          </a:p>
        </p:txBody>
      </p:sp>
      <p:sp>
        <p:nvSpPr>
          <p:cNvPr id="12" name="object 12"/>
          <p:cNvSpPr/>
          <p:nvPr/>
        </p:nvSpPr>
        <p:spPr>
          <a:xfrm>
            <a:off x="4659376" y="1912621"/>
            <a:ext cx="3373120" cy="0"/>
          </a:xfrm>
          <a:custGeom>
            <a:avLst/>
            <a:gdLst/>
            <a:ahLst/>
            <a:cxnLst/>
            <a:rect l="l" t="t" r="r" b="b"/>
            <a:pathLst>
              <a:path w="3373120">
                <a:moveTo>
                  <a:pt x="0" y="0"/>
                </a:moveTo>
                <a:lnTo>
                  <a:pt x="3373120" y="0"/>
                </a:lnTo>
              </a:path>
            </a:pathLst>
          </a:custGeom>
          <a:ln w="25400">
            <a:solidFill>
              <a:srgbClr val="42888E"/>
            </a:solidFill>
          </a:ln>
        </p:spPr>
        <p:txBody>
          <a:bodyPr wrap="square" lIns="0" tIns="0" rIns="0" bIns="0" rtlCol="0"/>
          <a:lstStyle/>
          <a:p>
            <a:endParaRPr dirty="0"/>
          </a:p>
        </p:txBody>
      </p:sp>
      <p:sp>
        <p:nvSpPr>
          <p:cNvPr id="13" name="object 13"/>
          <p:cNvSpPr/>
          <p:nvPr/>
        </p:nvSpPr>
        <p:spPr>
          <a:xfrm>
            <a:off x="4608576" y="1861821"/>
            <a:ext cx="101600" cy="101600"/>
          </a:xfrm>
          <a:custGeom>
            <a:avLst/>
            <a:gdLst/>
            <a:ahLst/>
            <a:cxnLst/>
            <a:rect l="l" t="t" r="r" b="b"/>
            <a:pathLst>
              <a:path w="101600" h="101600">
                <a:moveTo>
                  <a:pt x="50800" y="0"/>
                </a:moveTo>
                <a:lnTo>
                  <a:pt x="31027" y="3992"/>
                </a:lnTo>
                <a:lnTo>
                  <a:pt x="14879" y="14879"/>
                </a:lnTo>
                <a:lnTo>
                  <a:pt x="3992" y="31027"/>
                </a:lnTo>
                <a:lnTo>
                  <a:pt x="0" y="50800"/>
                </a:lnTo>
                <a:lnTo>
                  <a:pt x="3992" y="70572"/>
                </a:lnTo>
                <a:lnTo>
                  <a:pt x="14879" y="86720"/>
                </a:lnTo>
                <a:lnTo>
                  <a:pt x="31027" y="97607"/>
                </a:lnTo>
                <a:lnTo>
                  <a:pt x="50800" y="101600"/>
                </a:lnTo>
                <a:lnTo>
                  <a:pt x="70572" y="97607"/>
                </a:lnTo>
                <a:lnTo>
                  <a:pt x="86720" y="86720"/>
                </a:lnTo>
                <a:lnTo>
                  <a:pt x="97607" y="70572"/>
                </a:lnTo>
                <a:lnTo>
                  <a:pt x="101600" y="50800"/>
                </a:lnTo>
                <a:lnTo>
                  <a:pt x="97607" y="31027"/>
                </a:lnTo>
                <a:lnTo>
                  <a:pt x="86720" y="14879"/>
                </a:lnTo>
                <a:lnTo>
                  <a:pt x="70572" y="3992"/>
                </a:lnTo>
                <a:lnTo>
                  <a:pt x="50800" y="0"/>
                </a:lnTo>
                <a:close/>
              </a:path>
            </a:pathLst>
          </a:custGeom>
          <a:solidFill>
            <a:srgbClr val="42888E"/>
          </a:solidFill>
        </p:spPr>
        <p:txBody>
          <a:bodyPr wrap="square" lIns="0" tIns="0" rIns="0" bIns="0" rtlCol="0"/>
          <a:lstStyle/>
          <a:p>
            <a:endParaRPr dirty="0"/>
          </a:p>
        </p:txBody>
      </p:sp>
      <p:sp>
        <p:nvSpPr>
          <p:cNvPr id="14" name="object 14"/>
          <p:cNvSpPr/>
          <p:nvPr/>
        </p:nvSpPr>
        <p:spPr>
          <a:xfrm>
            <a:off x="7981695" y="1861821"/>
            <a:ext cx="101600" cy="101600"/>
          </a:xfrm>
          <a:custGeom>
            <a:avLst/>
            <a:gdLst/>
            <a:ahLst/>
            <a:cxnLst/>
            <a:rect l="l" t="t" r="r" b="b"/>
            <a:pathLst>
              <a:path w="101600" h="101600">
                <a:moveTo>
                  <a:pt x="50800" y="0"/>
                </a:moveTo>
                <a:lnTo>
                  <a:pt x="31027" y="3992"/>
                </a:lnTo>
                <a:lnTo>
                  <a:pt x="14879" y="14879"/>
                </a:lnTo>
                <a:lnTo>
                  <a:pt x="3992" y="31027"/>
                </a:lnTo>
                <a:lnTo>
                  <a:pt x="0" y="50800"/>
                </a:lnTo>
                <a:lnTo>
                  <a:pt x="3992" y="70572"/>
                </a:lnTo>
                <a:lnTo>
                  <a:pt x="14879" y="86720"/>
                </a:lnTo>
                <a:lnTo>
                  <a:pt x="31027" y="97607"/>
                </a:lnTo>
                <a:lnTo>
                  <a:pt x="50800" y="101600"/>
                </a:lnTo>
                <a:lnTo>
                  <a:pt x="70572" y="97607"/>
                </a:lnTo>
                <a:lnTo>
                  <a:pt x="86720" y="86720"/>
                </a:lnTo>
                <a:lnTo>
                  <a:pt x="97607" y="70572"/>
                </a:lnTo>
                <a:lnTo>
                  <a:pt x="101600" y="50800"/>
                </a:lnTo>
                <a:lnTo>
                  <a:pt x="97607" y="31027"/>
                </a:lnTo>
                <a:lnTo>
                  <a:pt x="86720" y="14879"/>
                </a:lnTo>
                <a:lnTo>
                  <a:pt x="70572" y="3992"/>
                </a:lnTo>
                <a:lnTo>
                  <a:pt x="50800" y="0"/>
                </a:lnTo>
                <a:close/>
              </a:path>
            </a:pathLst>
          </a:custGeom>
          <a:solidFill>
            <a:srgbClr val="42888E"/>
          </a:solidFill>
        </p:spPr>
        <p:txBody>
          <a:bodyPr wrap="square" lIns="0" tIns="0" rIns="0" bIns="0" rtlCol="0"/>
          <a:lstStyle/>
          <a:p>
            <a:endParaRPr dirty="0"/>
          </a:p>
        </p:txBody>
      </p:sp>
      <p:sp>
        <p:nvSpPr>
          <p:cNvPr id="15" name="object 15"/>
          <p:cNvSpPr/>
          <p:nvPr/>
        </p:nvSpPr>
        <p:spPr>
          <a:xfrm>
            <a:off x="1207008" y="1857720"/>
            <a:ext cx="109855" cy="109855"/>
          </a:xfrm>
          <a:custGeom>
            <a:avLst/>
            <a:gdLst/>
            <a:ahLst/>
            <a:cxnLst/>
            <a:rect l="l" t="t" r="r" b="b"/>
            <a:pathLst>
              <a:path w="109855" h="109855">
                <a:moveTo>
                  <a:pt x="54864" y="0"/>
                </a:moveTo>
                <a:lnTo>
                  <a:pt x="33507" y="4311"/>
                </a:lnTo>
                <a:lnTo>
                  <a:pt x="16068" y="16068"/>
                </a:lnTo>
                <a:lnTo>
                  <a:pt x="4311" y="33507"/>
                </a:lnTo>
                <a:lnTo>
                  <a:pt x="0" y="54863"/>
                </a:lnTo>
                <a:lnTo>
                  <a:pt x="4311" y="76220"/>
                </a:lnTo>
                <a:lnTo>
                  <a:pt x="16068" y="93659"/>
                </a:lnTo>
                <a:lnTo>
                  <a:pt x="33507" y="105416"/>
                </a:lnTo>
                <a:lnTo>
                  <a:pt x="54864" y="109727"/>
                </a:lnTo>
                <a:lnTo>
                  <a:pt x="76220" y="105416"/>
                </a:lnTo>
                <a:lnTo>
                  <a:pt x="93659" y="93659"/>
                </a:lnTo>
                <a:lnTo>
                  <a:pt x="105416" y="76220"/>
                </a:lnTo>
                <a:lnTo>
                  <a:pt x="109728" y="54863"/>
                </a:lnTo>
                <a:lnTo>
                  <a:pt x="105416" y="33507"/>
                </a:lnTo>
                <a:lnTo>
                  <a:pt x="93659" y="16068"/>
                </a:lnTo>
                <a:lnTo>
                  <a:pt x="76220" y="4311"/>
                </a:lnTo>
                <a:lnTo>
                  <a:pt x="54864" y="0"/>
                </a:lnTo>
                <a:close/>
              </a:path>
            </a:pathLst>
          </a:custGeom>
          <a:solidFill>
            <a:srgbClr val="42888E"/>
          </a:solidFill>
        </p:spPr>
        <p:txBody>
          <a:bodyPr wrap="square" lIns="0" tIns="0" rIns="0" bIns="0" rtlCol="0"/>
          <a:lstStyle/>
          <a:p>
            <a:endParaRPr dirty="0"/>
          </a:p>
        </p:txBody>
      </p:sp>
      <p:sp>
        <p:nvSpPr>
          <p:cNvPr id="16" name="object 16"/>
          <p:cNvSpPr/>
          <p:nvPr/>
        </p:nvSpPr>
        <p:spPr>
          <a:xfrm>
            <a:off x="8187974" y="1856229"/>
            <a:ext cx="109855" cy="109855"/>
          </a:xfrm>
          <a:custGeom>
            <a:avLst/>
            <a:gdLst/>
            <a:ahLst/>
            <a:cxnLst/>
            <a:rect l="l" t="t" r="r" b="b"/>
            <a:pathLst>
              <a:path w="109854" h="109855">
                <a:moveTo>
                  <a:pt x="54864" y="0"/>
                </a:moveTo>
                <a:lnTo>
                  <a:pt x="33507" y="4311"/>
                </a:lnTo>
                <a:lnTo>
                  <a:pt x="16068" y="16068"/>
                </a:lnTo>
                <a:lnTo>
                  <a:pt x="4311" y="33507"/>
                </a:lnTo>
                <a:lnTo>
                  <a:pt x="0" y="54863"/>
                </a:lnTo>
                <a:lnTo>
                  <a:pt x="4311" y="76220"/>
                </a:lnTo>
                <a:lnTo>
                  <a:pt x="16068" y="93659"/>
                </a:lnTo>
                <a:lnTo>
                  <a:pt x="33507" y="105416"/>
                </a:lnTo>
                <a:lnTo>
                  <a:pt x="54864" y="109727"/>
                </a:lnTo>
                <a:lnTo>
                  <a:pt x="76220" y="105416"/>
                </a:lnTo>
                <a:lnTo>
                  <a:pt x="93659" y="93659"/>
                </a:lnTo>
                <a:lnTo>
                  <a:pt x="105416" y="76220"/>
                </a:lnTo>
                <a:lnTo>
                  <a:pt x="109728" y="54863"/>
                </a:lnTo>
                <a:lnTo>
                  <a:pt x="105416" y="33507"/>
                </a:lnTo>
                <a:lnTo>
                  <a:pt x="93659" y="16068"/>
                </a:lnTo>
                <a:lnTo>
                  <a:pt x="76220" y="4311"/>
                </a:lnTo>
                <a:lnTo>
                  <a:pt x="54864" y="0"/>
                </a:lnTo>
                <a:close/>
              </a:path>
            </a:pathLst>
          </a:custGeom>
          <a:solidFill>
            <a:srgbClr val="42888E"/>
          </a:solidFill>
        </p:spPr>
        <p:txBody>
          <a:bodyPr wrap="square" lIns="0" tIns="0" rIns="0" bIns="0" rtlCol="0"/>
          <a:lstStyle/>
          <a:p>
            <a:endParaRPr dirty="0"/>
          </a:p>
        </p:txBody>
      </p:sp>
      <p:sp>
        <p:nvSpPr>
          <p:cNvPr id="17" name="object 17"/>
          <p:cNvSpPr/>
          <p:nvPr/>
        </p:nvSpPr>
        <p:spPr>
          <a:xfrm>
            <a:off x="690880" y="1905507"/>
            <a:ext cx="0" cy="1244600"/>
          </a:xfrm>
          <a:custGeom>
            <a:avLst/>
            <a:gdLst/>
            <a:ahLst/>
            <a:cxnLst/>
            <a:rect l="l" t="t" r="r" b="b"/>
            <a:pathLst>
              <a:path h="1244600">
                <a:moveTo>
                  <a:pt x="0" y="0"/>
                </a:moveTo>
                <a:lnTo>
                  <a:pt x="0" y="1244092"/>
                </a:lnTo>
              </a:path>
            </a:pathLst>
          </a:custGeom>
          <a:ln w="25400">
            <a:solidFill>
              <a:srgbClr val="045899"/>
            </a:solidFill>
          </a:ln>
        </p:spPr>
        <p:txBody>
          <a:bodyPr wrap="square" lIns="0" tIns="0" rIns="0" bIns="0" rtlCol="0"/>
          <a:lstStyle/>
          <a:p>
            <a:endParaRPr dirty="0"/>
          </a:p>
        </p:txBody>
      </p:sp>
      <p:sp>
        <p:nvSpPr>
          <p:cNvPr id="18" name="object 18"/>
          <p:cNvSpPr/>
          <p:nvPr/>
        </p:nvSpPr>
        <p:spPr>
          <a:xfrm>
            <a:off x="640080" y="3098800"/>
            <a:ext cx="101600" cy="101600"/>
          </a:xfrm>
          <a:custGeom>
            <a:avLst/>
            <a:gdLst/>
            <a:ahLst/>
            <a:cxnLst/>
            <a:rect l="l" t="t" r="r" b="b"/>
            <a:pathLst>
              <a:path w="101600" h="101600">
                <a:moveTo>
                  <a:pt x="50800" y="0"/>
                </a:moveTo>
                <a:lnTo>
                  <a:pt x="31027" y="3992"/>
                </a:lnTo>
                <a:lnTo>
                  <a:pt x="14879" y="14879"/>
                </a:lnTo>
                <a:lnTo>
                  <a:pt x="3992" y="31027"/>
                </a:lnTo>
                <a:lnTo>
                  <a:pt x="0" y="50800"/>
                </a:lnTo>
                <a:lnTo>
                  <a:pt x="3992" y="70572"/>
                </a:lnTo>
                <a:lnTo>
                  <a:pt x="14879" y="86720"/>
                </a:lnTo>
                <a:lnTo>
                  <a:pt x="31027" y="97607"/>
                </a:lnTo>
                <a:lnTo>
                  <a:pt x="50800" y="101600"/>
                </a:lnTo>
                <a:lnTo>
                  <a:pt x="70572" y="97607"/>
                </a:lnTo>
                <a:lnTo>
                  <a:pt x="86720" y="86720"/>
                </a:lnTo>
                <a:lnTo>
                  <a:pt x="97607" y="70572"/>
                </a:lnTo>
                <a:lnTo>
                  <a:pt x="101600" y="50800"/>
                </a:lnTo>
                <a:lnTo>
                  <a:pt x="97607" y="31027"/>
                </a:lnTo>
                <a:lnTo>
                  <a:pt x="86720" y="14879"/>
                </a:lnTo>
                <a:lnTo>
                  <a:pt x="70572" y="3992"/>
                </a:lnTo>
                <a:lnTo>
                  <a:pt x="50800" y="0"/>
                </a:lnTo>
                <a:close/>
              </a:path>
            </a:pathLst>
          </a:custGeom>
          <a:solidFill>
            <a:srgbClr val="045899"/>
          </a:solidFill>
        </p:spPr>
        <p:txBody>
          <a:bodyPr wrap="square" lIns="0" tIns="0" rIns="0" bIns="0" rtlCol="0"/>
          <a:lstStyle/>
          <a:p>
            <a:endParaRPr dirty="0"/>
          </a:p>
        </p:txBody>
      </p:sp>
      <p:sp>
        <p:nvSpPr>
          <p:cNvPr id="19" name="object 19"/>
          <p:cNvSpPr/>
          <p:nvPr/>
        </p:nvSpPr>
        <p:spPr>
          <a:xfrm>
            <a:off x="626363" y="3300984"/>
            <a:ext cx="9432290" cy="2377440"/>
          </a:xfrm>
          <a:custGeom>
            <a:avLst/>
            <a:gdLst/>
            <a:ahLst/>
            <a:cxnLst/>
            <a:rect l="l" t="t" r="r" b="b"/>
            <a:pathLst>
              <a:path w="9432290" h="2377440">
                <a:moveTo>
                  <a:pt x="0" y="2377440"/>
                </a:moveTo>
                <a:lnTo>
                  <a:pt x="9432036" y="2377440"/>
                </a:lnTo>
                <a:lnTo>
                  <a:pt x="9432036" y="0"/>
                </a:lnTo>
                <a:lnTo>
                  <a:pt x="0" y="0"/>
                </a:lnTo>
                <a:lnTo>
                  <a:pt x="0" y="2377440"/>
                </a:lnTo>
                <a:close/>
              </a:path>
            </a:pathLst>
          </a:custGeom>
          <a:solidFill>
            <a:srgbClr val="42888E"/>
          </a:solidFill>
        </p:spPr>
        <p:txBody>
          <a:bodyPr wrap="square" lIns="0" tIns="0" rIns="0" bIns="0" rtlCol="0"/>
          <a:lstStyle/>
          <a:p>
            <a:endParaRPr dirty="0"/>
          </a:p>
        </p:txBody>
      </p:sp>
      <p:sp>
        <p:nvSpPr>
          <p:cNvPr id="20" name="object 20"/>
          <p:cNvSpPr txBox="1"/>
          <p:nvPr/>
        </p:nvSpPr>
        <p:spPr>
          <a:xfrm>
            <a:off x="706119" y="3393947"/>
            <a:ext cx="9099550" cy="1876425"/>
          </a:xfrm>
          <a:prstGeom prst="rect">
            <a:avLst/>
          </a:prstGeom>
        </p:spPr>
        <p:txBody>
          <a:bodyPr vert="horz" wrap="square" lIns="0" tIns="0" rIns="0" bIns="0" rtlCol="0">
            <a:spAutoFit/>
          </a:bodyPr>
          <a:lstStyle/>
          <a:p>
            <a:pPr marL="124460">
              <a:lnSpc>
                <a:spcPct val="100000"/>
              </a:lnSpc>
            </a:pPr>
            <a:r>
              <a:rPr sz="1800" b="1" spc="45" dirty="0">
                <a:solidFill>
                  <a:srgbClr val="FFFFFF"/>
                </a:solidFill>
                <a:latin typeface="Avenir Black"/>
                <a:cs typeface="Avenir Black"/>
              </a:rPr>
              <a:t>1880</a:t>
            </a:r>
            <a:endParaRPr sz="1800" dirty="0">
              <a:latin typeface="Avenir Black"/>
              <a:cs typeface="Avenir Black"/>
            </a:endParaRPr>
          </a:p>
          <a:p>
            <a:pPr marL="12700">
              <a:lnSpc>
                <a:spcPct val="100000"/>
              </a:lnSpc>
              <a:spcBef>
                <a:spcPts val="975"/>
              </a:spcBef>
            </a:pPr>
            <a:r>
              <a:rPr sz="2000" b="1" dirty="0">
                <a:solidFill>
                  <a:srgbClr val="FFFFFF"/>
                </a:solidFill>
                <a:latin typeface="Times New Roman"/>
                <a:cs typeface="Times New Roman"/>
              </a:rPr>
              <a:t>“</a:t>
            </a:r>
            <a:r>
              <a:rPr sz="2000" b="1" dirty="0">
                <a:solidFill>
                  <a:srgbClr val="FFFFFF"/>
                </a:solidFill>
                <a:latin typeface="Avenir Black"/>
                <a:cs typeface="Avenir Black"/>
              </a:rPr>
              <a:t>Hyperaesthesia of the</a:t>
            </a:r>
            <a:r>
              <a:rPr sz="2000" b="1" spc="-85" dirty="0">
                <a:solidFill>
                  <a:srgbClr val="FFFFFF"/>
                </a:solidFill>
                <a:latin typeface="Avenir Black"/>
                <a:cs typeface="Avenir Black"/>
              </a:rPr>
              <a:t> </a:t>
            </a:r>
            <a:r>
              <a:rPr sz="2000" b="1" spc="-15" dirty="0">
                <a:solidFill>
                  <a:srgbClr val="FFFFFF"/>
                </a:solidFill>
                <a:latin typeface="Avenir Black"/>
                <a:cs typeface="Avenir Black"/>
              </a:rPr>
              <a:t>Vulva</a:t>
            </a:r>
            <a:r>
              <a:rPr sz="2000" b="1" spc="-15" dirty="0">
                <a:solidFill>
                  <a:srgbClr val="FFFFFF"/>
                </a:solidFill>
                <a:latin typeface="Times New Roman"/>
                <a:cs typeface="Times New Roman"/>
              </a:rPr>
              <a:t>”</a:t>
            </a:r>
            <a:endParaRPr sz="2000" dirty="0">
              <a:latin typeface="Times New Roman"/>
              <a:cs typeface="Times New Roman"/>
            </a:endParaRPr>
          </a:p>
          <a:p>
            <a:pPr marL="139065" marR="5080">
              <a:lnSpc>
                <a:spcPct val="125000"/>
              </a:lnSpc>
            </a:pPr>
            <a:r>
              <a:rPr sz="2000" dirty="0">
                <a:solidFill>
                  <a:srgbClr val="FFFFFF"/>
                </a:solidFill>
                <a:latin typeface="Avenir"/>
                <a:cs typeface="Avenir"/>
              </a:rPr>
              <a:t>Thomas described as </a:t>
            </a:r>
            <a:r>
              <a:rPr sz="2000" dirty="0">
                <a:solidFill>
                  <a:srgbClr val="FFFFFF"/>
                </a:solidFill>
                <a:latin typeface="Times New Roman"/>
                <a:cs typeface="Times New Roman"/>
              </a:rPr>
              <a:t>“</a:t>
            </a:r>
            <a:r>
              <a:rPr sz="2000" dirty="0">
                <a:solidFill>
                  <a:srgbClr val="FFFFFF"/>
                </a:solidFill>
                <a:latin typeface="Avenir"/>
                <a:cs typeface="Avenir"/>
              </a:rPr>
              <a:t>excessive sensibility of the nerves supplying the  mucous membrane of some portion of the vulva, sometimes... </a:t>
            </a:r>
            <a:r>
              <a:rPr sz="2000" spc="-5" dirty="0">
                <a:solidFill>
                  <a:srgbClr val="FFFFFF"/>
                </a:solidFill>
                <a:latin typeface="Avenir"/>
                <a:cs typeface="Avenir"/>
              </a:rPr>
              <a:t>confined </a:t>
            </a:r>
            <a:r>
              <a:rPr sz="2000" dirty="0">
                <a:solidFill>
                  <a:srgbClr val="FFFFFF"/>
                </a:solidFill>
                <a:latin typeface="Avenir"/>
                <a:cs typeface="Avenir"/>
              </a:rPr>
              <a:t>to</a:t>
            </a:r>
            <a:r>
              <a:rPr sz="2000" spc="-90" dirty="0">
                <a:solidFill>
                  <a:srgbClr val="FFFFFF"/>
                </a:solidFill>
                <a:latin typeface="Avenir"/>
                <a:cs typeface="Avenir"/>
              </a:rPr>
              <a:t> </a:t>
            </a:r>
            <a:r>
              <a:rPr sz="2000" dirty="0">
                <a:solidFill>
                  <a:srgbClr val="FFFFFF"/>
                </a:solidFill>
                <a:latin typeface="Avenir"/>
                <a:cs typeface="Avenir"/>
              </a:rPr>
              <a:t>the  vestibule... other times to one labium</a:t>
            </a:r>
            <a:r>
              <a:rPr sz="2000" spc="-70" dirty="0">
                <a:solidFill>
                  <a:srgbClr val="FFFFFF"/>
                </a:solidFill>
                <a:latin typeface="Avenir"/>
                <a:cs typeface="Avenir"/>
              </a:rPr>
              <a:t> </a:t>
            </a:r>
            <a:r>
              <a:rPr sz="2000" spc="-5" dirty="0">
                <a:solidFill>
                  <a:srgbClr val="FFFFFF"/>
                </a:solidFill>
                <a:latin typeface="Avenir"/>
                <a:cs typeface="Avenir"/>
              </a:rPr>
              <a:t>minus.</a:t>
            </a:r>
            <a:r>
              <a:rPr sz="2000" spc="-5" dirty="0">
                <a:solidFill>
                  <a:srgbClr val="FFFFFF"/>
                </a:solidFill>
                <a:latin typeface="Times New Roman"/>
                <a:cs typeface="Times New Roman"/>
              </a:rPr>
              <a:t>”</a:t>
            </a:r>
            <a:endParaRPr sz="2000" dirty="0">
              <a:latin typeface="Times New Roman"/>
              <a:cs typeface="Times New Roman"/>
            </a:endParaRPr>
          </a:p>
        </p:txBody>
      </p:sp>
      <p:sp>
        <p:nvSpPr>
          <p:cNvPr id="21" name="object 21"/>
          <p:cNvSpPr txBox="1">
            <a:spLocks noGrp="1"/>
          </p:cNvSpPr>
          <p:nvPr>
            <p:ph type="sldNum" sz="quarter" idx="7"/>
          </p:nvPr>
        </p:nvSpPr>
        <p:spPr>
          <a:xfrm>
            <a:off x="9447783" y="7368699"/>
            <a:ext cx="227965" cy="166712"/>
          </a:xfrm>
          <a:prstGeom prst="rect">
            <a:avLst/>
          </a:prstGeom>
        </p:spPr>
        <p:txBody>
          <a:bodyPr vert="horz" wrap="square" lIns="0" tIns="0" rIns="0" bIns="0" rtlCol="0">
            <a:spAutoFit/>
          </a:bodyPr>
          <a:lstStyle/>
          <a:p>
            <a:pPr marL="25400">
              <a:lnSpc>
                <a:spcPts val="1310"/>
              </a:lnSpc>
            </a:pPr>
            <a:fld id="{81D60167-4931-47E6-BA6A-407CBD079E47}" type="slidenum">
              <a:rPr sz="1000" i="0" dirty="0">
                <a:latin typeface="Avenir"/>
              </a:rPr>
              <a:pPr marL="25400">
                <a:lnSpc>
                  <a:spcPts val="1310"/>
                </a:lnSpc>
              </a:pPr>
              <a:t>4</a:t>
            </a:fld>
            <a:endParaRPr sz="1000" i="0" dirty="0">
              <a:latin typeface="Avenir"/>
            </a:endParaRPr>
          </a:p>
        </p:txBody>
      </p:sp>
      <p:sp>
        <p:nvSpPr>
          <p:cNvPr id="22" name="object 22"/>
          <p:cNvSpPr txBox="1"/>
          <p:nvPr/>
        </p:nvSpPr>
        <p:spPr>
          <a:xfrm>
            <a:off x="7247635" y="7373300"/>
            <a:ext cx="21437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Historical</a:t>
            </a:r>
            <a:r>
              <a:rPr sz="1000" spc="70" dirty="0">
                <a:solidFill>
                  <a:srgbClr val="42888E"/>
                </a:solidFill>
                <a:latin typeface="Avenir"/>
                <a:cs typeface="Arial"/>
              </a:rPr>
              <a:t> </a:t>
            </a:r>
            <a:r>
              <a:rPr sz="1000" spc="25" dirty="0">
                <a:solidFill>
                  <a:srgbClr val="42888E"/>
                </a:solidFill>
                <a:latin typeface="Avenir"/>
                <a:cs typeface="Arial"/>
              </a:rPr>
              <a:t>Perspective</a:t>
            </a:r>
            <a:endParaRPr sz="1000" dirty="0">
              <a:latin typeface="Avenir"/>
              <a:cs typeface="Arial"/>
            </a:endParaRPr>
          </a:p>
        </p:txBody>
      </p:sp>
      <p:sp>
        <p:nvSpPr>
          <p:cNvPr id="23" name="object 6"/>
          <p:cNvSpPr txBox="1"/>
          <p:nvPr/>
        </p:nvSpPr>
        <p:spPr>
          <a:xfrm>
            <a:off x="625220" y="7356475"/>
            <a:ext cx="935990" cy="153888"/>
          </a:xfrm>
          <a:prstGeom prst="rect">
            <a:avLst/>
          </a:prstGeom>
        </p:spPr>
        <p:txBody>
          <a:bodyPr vert="horz" wrap="square" lIns="0" tIns="0" rIns="0" bIns="0" rtlCol="0">
            <a:spAutoFit/>
          </a:bodyPr>
          <a:lstStyle/>
          <a:p>
            <a:pPr marL="12700">
              <a:lnSpc>
                <a:spcPct val="100000"/>
              </a:lnSpc>
            </a:pPr>
            <a:r>
              <a:rPr lang="en-US" sz="1000" spc="25" dirty="0">
                <a:solidFill>
                  <a:srgbClr val="045899"/>
                </a:solidFill>
                <a:latin typeface="Avenir"/>
                <a:cs typeface="Avenir"/>
              </a:rPr>
              <a:t>Thomas 1880</a:t>
            </a:r>
            <a:endParaRPr sz="1000" dirty="0">
              <a:latin typeface="Avenir"/>
              <a:cs typeface="Aveni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6644" y="2037587"/>
            <a:ext cx="8079104" cy="1694566"/>
          </a:xfrm>
          <a:prstGeom prst="rect">
            <a:avLst/>
          </a:prstGeom>
        </p:spPr>
        <p:txBody>
          <a:bodyPr vert="horz" wrap="square" lIns="0" tIns="0" rIns="0" bIns="0" rtlCol="0">
            <a:spAutoFit/>
          </a:bodyPr>
          <a:lstStyle/>
          <a:p>
            <a:pPr marL="12700" marR="335915">
              <a:lnSpc>
                <a:spcPct val="125000"/>
              </a:lnSpc>
            </a:pPr>
            <a:r>
              <a:rPr sz="1600" b="1" spc="35" dirty="0">
                <a:solidFill>
                  <a:srgbClr val="045899"/>
                </a:solidFill>
                <a:latin typeface="Avenir Black"/>
                <a:cs typeface="Avenir Black"/>
              </a:rPr>
              <a:t>Pudendal Neuralgia </a:t>
            </a:r>
            <a:r>
              <a:rPr sz="1600" b="1" spc="25" dirty="0">
                <a:solidFill>
                  <a:srgbClr val="045899"/>
                </a:solidFill>
                <a:latin typeface="Avenir Black"/>
                <a:cs typeface="Avenir Black"/>
              </a:rPr>
              <a:t>due </a:t>
            </a:r>
            <a:r>
              <a:rPr sz="1600" b="1" spc="20" dirty="0">
                <a:solidFill>
                  <a:srgbClr val="045899"/>
                </a:solidFill>
                <a:latin typeface="Avenir Black"/>
                <a:cs typeface="Avenir Black"/>
              </a:rPr>
              <a:t>to </a:t>
            </a:r>
            <a:r>
              <a:rPr sz="1600" b="1" spc="40" dirty="0">
                <a:solidFill>
                  <a:srgbClr val="045899"/>
                </a:solidFill>
                <a:latin typeface="Avenir Black"/>
                <a:cs typeface="Avenir Black"/>
              </a:rPr>
              <a:t>Nerve  Entrapment*</a:t>
            </a:r>
            <a:r>
              <a:rPr lang="en-US" sz="1600" b="1" spc="40" dirty="0">
                <a:solidFill>
                  <a:srgbClr val="045899"/>
                </a:solidFill>
                <a:latin typeface="Avenir Black"/>
                <a:cs typeface="Avenir Black"/>
              </a:rPr>
              <a:t> </a:t>
            </a:r>
            <a:r>
              <a:rPr sz="1600" b="1" spc="30" dirty="0">
                <a:solidFill>
                  <a:srgbClr val="045899"/>
                </a:solidFill>
                <a:latin typeface="Avenir Black"/>
                <a:cs typeface="Avenir Black"/>
              </a:rPr>
              <a:t>(see Peng 2009, Insola</a:t>
            </a:r>
            <a:r>
              <a:rPr sz="1600" b="1" spc="155" dirty="0">
                <a:solidFill>
                  <a:srgbClr val="045899"/>
                </a:solidFill>
                <a:latin typeface="Avenir Black"/>
                <a:cs typeface="Avenir Black"/>
              </a:rPr>
              <a:t> </a:t>
            </a:r>
            <a:r>
              <a:rPr sz="1600" b="1" spc="40" dirty="0">
                <a:solidFill>
                  <a:srgbClr val="045899"/>
                </a:solidFill>
                <a:latin typeface="Avenir Black"/>
                <a:cs typeface="Avenir Black"/>
              </a:rPr>
              <a:t>2010)</a:t>
            </a:r>
            <a:endParaRPr sz="1600" dirty="0">
              <a:latin typeface="Avenir Black"/>
              <a:cs typeface="Avenir Black"/>
            </a:endParaRPr>
          </a:p>
          <a:p>
            <a:pPr>
              <a:lnSpc>
                <a:spcPct val="100000"/>
              </a:lnSpc>
            </a:pPr>
            <a:endParaRPr sz="1600" dirty="0">
              <a:latin typeface="Times New Roman"/>
              <a:cs typeface="Times New Roman"/>
            </a:endParaRPr>
          </a:p>
          <a:p>
            <a:pPr marL="12700">
              <a:lnSpc>
                <a:spcPct val="100000"/>
              </a:lnSpc>
              <a:spcBef>
                <a:spcPts val="1140"/>
              </a:spcBef>
            </a:pPr>
            <a:r>
              <a:rPr sz="1500" spc="30" dirty="0">
                <a:solidFill>
                  <a:srgbClr val="045899"/>
                </a:solidFill>
                <a:latin typeface="Avenir"/>
                <a:cs typeface="Avenir"/>
              </a:rPr>
              <a:t>Diagnosed </a:t>
            </a:r>
            <a:r>
              <a:rPr sz="1500" spc="15" dirty="0">
                <a:solidFill>
                  <a:srgbClr val="045899"/>
                </a:solidFill>
                <a:latin typeface="Avenir"/>
                <a:cs typeface="Avenir"/>
              </a:rPr>
              <a:t>by </a:t>
            </a:r>
            <a:r>
              <a:rPr sz="1500" spc="25" dirty="0">
                <a:solidFill>
                  <a:srgbClr val="045899"/>
                </a:solidFill>
                <a:latin typeface="Avenir"/>
                <a:cs typeface="Avenir"/>
              </a:rPr>
              <a:t>presence </a:t>
            </a:r>
            <a:r>
              <a:rPr sz="1500" spc="15" dirty="0">
                <a:solidFill>
                  <a:srgbClr val="045899"/>
                </a:solidFill>
                <a:latin typeface="Avenir"/>
                <a:cs typeface="Avenir"/>
              </a:rPr>
              <a:t>of </a:t>
            </a:r>
            <a:r>
              <a:rPr sz="1500" spc="20" dirty="0">
                <a:solidFill>
                  <a:srgbClr val="045899"/>
                </a:solidFill>
                <a:latin typeface="Avenir"/>
                <a:cs typeface="Avenir"/>
              </a:rPr>
              <a:t>all</a:t>
            </a:r>
            <a:r>
              <a:rPr sz="1500" spc="235" dirty="0">
                <a:solidFill>
                  <a:srgbClr val="045899"/>
                </a:solidFill>
                <a:latin typeface="Avenir"/>
                <a:cs typeface="Avenir"/>
              </a:rPr>
              <a:t> </a:t>
            </a:r>
            <a:r>
              <a:rPr sz="1500" spc="35" dirty="0">
                <a:solidFill>
                  <a:srgbClr val="045899"/>
                </a:solidFill>
                <a:latin typeface="Avenir"/>
                <a:cs typeface="Avenir"/>
              </a:rPr>
              <a:t>five</a:t>
            </a:r>
            <a:r>
              <a:rPr lang="en-US" sz="1500" spc="35" dirty="0">
                <a:solidFill>
                  <a:srgbClr val="045899"/>
                </a:solidFill>
                <a:latin typeface="Avenir"/>
                <a:cs typeface="Avenir"/>
              </a:rPr>
              <a:t> </a:t>
            </a:r>
            <a:r>
              <a:rPr sz="1500" spc="25" dirty="0">
                <a:solidFill>
                  <a:srgbClr val="045899"/>
                </a:solidFill>
                <a:latin typeface="Avenir"/>
                <a:cs typeface="Avenir"/>
              </a:rPr>
              <a:t>Nantes </a:t>
            </a:r>
            <a:r>
              <a:rPr sz="1500" spc="30" dirty="0">
                <a:solidFill>
                  <a:srgbClr val="045899"/>
                </a:solidFill>
                <a:latin typeface="Avenir"/>
                <a:cs typeface="Avenir"/>
              </a:rPr>
              <a:t>Criteria: </a:t>
            </a:r>
            <a:r>
              <a:rPr sz="1500" spc="15" dirty="0">
                <a:solidFill>
                  <a:srgbClr val="045899"/>
                </a:solidFill>
                <a:latin typeface="Avenir"/>
                <a:cs typeface="Avenir"/>
              </a:rPr>
              <a:t>1) </a:t>
            </a:r>
            <a:r>
              <a:rPr sz="1500" spc="25" dirty="0">
                <a:solidFill>
                  <a:srgbClr val="045899"/>
                </a:solidFill>
                <a:latin typeface="Avenir"/>
                <a:cs typeface="Avenir"/>
              </a:rPr>
              <a:t>pain </a:t>
            </a:r>
            <a:r>
              <a:rPr sz="1500" spc="15" dirty="0">
                <a:solidFill>
                  <a:srgbClr val="045899"/>
                </a:solidFill>
                <a:latin typeface="Avenir"/>
                <a:cs typeface="Avenir"/>
              </a:rPr>
              <a:t>in </a:t>
            </a:r>
            <a:r>
              <a:rPr sz="1500" spc="20" dirty="0">
                <a:solidFill>
                  <a:srgbClr val="045899"/>
                </a:solidFill>
                <a:latin typeface="Avenir"/>
                <a:cs typeface="Avenir"/>
              </a:rPr>
              <a:t>the </a:t>
            </a:r>
            <a:r>
              <a:rPr sz="1500" spc="35" dirty="0">
                <a:solidFill>
                  <a:srgbClr val="045899"/>
                </a:solidFill>
                <a:latin typeface="Avenir"/>
                <a:cs typeface="Avenir"/>
              </a:rPr>
              <a:t>anatomical  </a:t>
            </a:r>
            <a:r>
              <a:rPr sz="1500" spc="30" dirty="0">
                <a:solidFill>
                  <a:srgbClr val="045899"/>
                </a:solidFill>
                <a:latin typeface="Avenir"/>
                <a:cs typeface="Avenir"/>
              </a:rPr>
              <a:t>territory </a:t>
            </a:r>
            <a:r>
              <a:rPr sz="1500" spc="15" dirty="0">
                <a:solidFill>
                  <a:srgbClr val="045899"/>
                </a:solidFill>
                <a:latin typeface="Avenir"/>
                <a:cs typeface="Avenir"/>
              </a:rPr>
              <a:t>of </a:t>
            </a:r>
            <a:r>
              <a:rPr sz="1500" spc="20" dirty="0">
                <a:solidFill>
                  <a:srgbClr val="045899"/>
                </a:solidFill>
                <a:latin typeface="Avenir"/>
                <a:cs typeface="Avenir"/>
              </a:rPr>
              <a:t>the </a:t>
            </a:r>
            <a:r>
              <a:rPr sz="1500" spc="30" dirty="0">
                <a:solidFill>
                  <a:srgbClr val="045899"/>
                </a:solidFill>
                <a:latin typeface="Avenir"/>
                <a:cs typeface="Avenir"/>
              </a:rPr>
              <a:t>pudendal </a:t>
            </a:r>
            <a:r>
              <a:rPr sz="1500" spc="25" dirty="0">
                <a:solidFill>
                  <a:srgbClr val="045899"/>
                </a:solidFill>
                <a:latin typeface="Avenir"/>
                <a:cs typeface="Avenir"/>
              </a:rPr>
              <a:t>nerve, </a:t>
            </a:r>
            <a:r>
              <a:rPr sz="1500" spc="15" dirty="0">
                <a:solidFill>
                  <a:srgbClr val="045899"/>
                </a:solidFill>
                <a:latin typeface="Avenir"/>
                <a:cs typeface="Avenir"/>
              </a:rPr>
              <a:t>2) </a:t>
            </a:r>
            <a:r>
              <a:rPr sz="1500" spc="35" dirty="0">
                <a:solidFill>
                  <a:srgbClr val="045899"/>
                </a:solidFill>
                <a:latin typeface="Avenir"/>
                <a:cs typeface="Avenir"/>
              </a:rPr>
              <a:t>worse  </a:t>
            </a:r>
            <a:r>
              <a:rPr sz="1500" spc="15" dirty="0">
                <a:solidFill>
                  <a:srgbClr val="045899"/>
                </a:solidFill>
                <a:latin typeface="Avenir"/>
                <a:cs typeface="Avenir"/>
              </a:rPr>
              <a:t>on </a:t>
            </a:r>
            <a:r>
              <a:rPr sz="1500" spc="30" dirty="0">
                <a:solidFill>
                  <a:srgbClr val="045899"/>
                </a:solidFill>
                <a:latin typeface="Avenir"/>
                <a:cs typeface="Avenir"/>
              </a:rPr>
              <a:t>sitting, </a:t>
            </a:r>
            <a:r>
              <a:rPr sz="1500" spc="15" dirty="0">
                <a:solidFill>
                  <a:srgbClr val="045899"/>
                </a:solidFill>
                <a:latin typeface="Avenir"/>
                <a:cs typeface="Avenir"/>
              </a:rPr>
              <a:t>3) </a:t>
            </a:r>
            <a:r>
              <a:rPr sz="1500" spc="20" dirty="0">
                <a:solidFill>
                  <a:srgbClr val="045899"/>
                </a:solidFill>
                <a:latin typeface="Avenir"/>
                <a:cs typeface="Avenir"/>
              </a:rPr>
              <a:t>not </a:t>
            </a:r>
            <a:r>
              <a:rPr sz="1500" spc="30" dirty="0">
                <a:solidFill>
                  <a:srgbClr val="045899"/>
                </a:solidFill>
                <a:latin typeface="Avenir"/>
                <a:cs typeface="Avenir"/>
              </a:rPr>
              <a:t>usually </a:t>
            </a:r>
            <a:r>
              <a:rPr sz="1500" spc="25" dirty="0">
                <a:solidFill>
                  <a:srgbClr val="045899"/>
                </a:solidFill>
                <a:latin typeface="Avenir"/>
                <a:cs typeface="Avenir"/>
              </a:rPr>
              <a:t>waking </a:t>
            </a:r>
            <a:r>
              <a:rPr sz="1500" spc="35" dirty="0">
                <a:solidFill>
                  <a:srgbClr val="045899"/>
                </a:solidFill>
                <a:latin typeface="Avenir"/>
                <a:cs typeface="Avenir"/>
              </a:rPr>
              <a:t>the  </a:t>
            </a:r>
            <a:r>
              <a:rPr sz="1500" spc="30" dirty="0">
                <a:solidFill>
                  <a:srgbClr val="045899"/>
                </a:solidFill>
                <a:latin typeface="Avenir"/>
                <a:cs typeface="Avenir"/>
              </a:rPr>
              <a:t>patient </a:t>
            </a:r>
            <a:r>
              <a:rPr sz="1500" spc="15" dirty="0">
                <a:solidFill>
                  <a:srgbClr val="045899"/>
                </a:solidFill>
                <a:latin typeface="Avenir"/>
                <a:cs typeface="Avenir"/>
              </a:rPr>
              <a:t>at </a:t>
            </a:r>
            <a:r>
              <a:rPr sz="1500" spc="25" dirty="0">
                <a:solidFill>
                  <a:srgbClr val="045899"/>
                </a:solidFill>
                <a:latin typeface="Avenir"/>
                <a:cs typeface="Avenir"/>
              </a:rPr>
              <a:t>night, </a:t>
            </a:r>
            <a:r>
              <a:rPr sz="1500" spc="15" dirty="0">
                <a:solidFill>
                  <a:srgbClr val="045899"/>
                </a:solidFill>
                <a:latin typeface="Avenir"/>
                <a:cs typeface="Avenir"/>
              </a:rPr>
              <a:t>4) </a:t>
            </a:r>
            <a:r>
              <a:rPr sz="1500" spc="20" dirty="0">
                <a:solidFill>
                  <a:srgbClr val="045899"/>
                </a:solidFill>
                <a:latin typeface="Avenir"/>
                <a:cs typeface="Avenir"/>
              </a:rPr>
              <a:t>not</a:t>
            </a:r>
            <a:r>
              <a:rPr sz="1500" spc="229" dirty="0">
                <a:solidFill>
                  <a:srgbClr val="045899"/>
                </a:solidFill>
                <a:latin typeface="Avenir"/>
                <a:cs typeface="Avenir"/>
              </a:rPr>
              <a:t> </a:t>
            </a:r>
            <a:r>
              <a:rPr sz="1500" spc="35" dirty="0">
                <a:solidFill>
                  <a:srgbClr val="045899"/>
                </a:solidFill>
                <a:latin typeface="Avenir"/>
                <a:cs typeface="Avenir"/>
              </a:rPr>
              <a:t>accompanied</a:t>
            </a:r>
            <a:r>
              <a:rPr lang="en-US" sz="1500" spc="35" dirty="0">
                <a:solidFill>
                  <a:srgbClr val="045899"/>
                </a:solidFill>
                <a:latin typeface="Avenir"/>
                <a:cs typeface="Avenir"/>
              </a:rPr>
              <a:t> </a:t>
            </a:r>
            <a:r>
              <a:rPr sz="1500" spc="15" dirty="0">
                <a:solidFill>
                  <a:srgbClr val="045899"/>
                </a:solidFill>
                <a:latin typeface="Avenir"/>
                <a:cs typeface="Avenir"/>
              </a:rPr>
              <a:t>by </a:t>
            </a:r>
            <a:r>
              <a:rPr sz="1500" spc="20" dirty="0">
                <a:solidFill>
                  <a:srgbClr val="045899"/>
                </a:solidFill>
                <a:latin typeface="Avenir"/>
                <a:cs typeface="Avenir"/>
              </a:rPr>
              <a:t>any </a:t>
            </a:r>
            <a:r>
              <a:rPr sz="1500" spc="30" dirty="0">
                <a:solidFill>
                  <a:srgbClr val="045899"/>
                </a:solidFill>
                <a:latin typeface="Avenir"/>
                <a:cs typeface="Avenir"/>
              </a:rPr>
              <a:t>objective perineal sensory </a:t>
            </a:r>
            <a:r>
              <a:rPr sz="1500" spc="35" dirty="0">
                <a:solidFill>
                  <a:srgbClr val="045899"/>
                </a:solidFill>
                <a:latin typeface="Avenir"/>
                <a:cs typeface="Avenir"/>
              </a:rPr>
              <a:t>loss, </a:t>
            </a:r>
            <a:r>
              <a:rPr sz="1500" spc="25" dirty="0">
                <a:solidFill>
                  <a:srgbClr val="045899"/>
                </a:solidFill>
                <a:latin typeface="Avenir"/>
                <a:cs typeface="Avenir"/>
              </a:rPr>
              <a:t>with </a:t>
            </a:r>
            <a:r>
              <a:rPr sz="1500" spc="15" dirty="0">
                <a:solidFill>
                  <a:srgbClr val="045899"/>
                </a:solidFill>
                <a:latin typeface="Avenir"/>
                <a:cs typeface="Avenir"/>
              </a:rPr>
              <a:t>5) </a:t>
            </a:r>
            <a:r>
              <a:rPr sz="1500" dirty="0">
                <a:solidFill>
                  <a:srgbClr val="045899"/>
                </a:solidFill>
                <a:latin typeface="Avenir"/>
                <a:cs typeface="Avenir"/>
              </a:rPr>
              <a:t>a </a:t>
            </a:r>
            <a:r>
              <a:rPr sz="1500" spc="30" dirty="0">
                <a:solidFill>
                  <a:srgbClr val="045899"/>
                </a:solidFill>
                <a:latin typeface="Avenir"/>
                <a:cs typeface="Avenir"/>
              </a:rPr>
              <a:t>positive anesthetic </a:t>
            </a:r>
            <a:r>
              <a:rPr sz="1500" spc="25" dirty="0">
                <a:solidFill>
                  <a:srgbClr val="045899"/>
                </a:solidFill>
                <a:latin typeface="Avenir"/>
                <a:cs typeface="Avenir"/>
              </a:rPr>
              <a:t>block</a:t>
            </a:r>
            <a:r>
              <a:rPr sz="1500" spc="290" dirty="0">
                <a:solidFill>
                  <a:srgbClr val="045899"/>
                </a:solidFill>
                <a:latin typeface="Avenir"/>
                <a:cs typeface="Avenir"/>
              </a:rPr>
              <a:t> </a:t>
            </a:r>
            <a:r>
              <a:rPr sz="1500" spc="35" dirty="0">
                <a:solidFill>
                  <a:srgbClr val="045899"/>
                </a:solidFill>
                <a:latin typeface="Avenir"/>
                <a:cs typeface="Avenir"/>
              </a:rPr>
              <a:t>of</a:t>
            </a:r>
            <a:endParaRPr sz="1500" dirty="0">
              <a:latin typeface="Avenir"/>
              <a:cs typeface="Avenir"/>
            </a:endParaRPr>
          </a:p>
          <a:p>
            <a:pPr marL="12700" marR="216535">
              <a:lnSpc>
                <a:spcPct val="133300"/>
              </a:lnSpc>
            </a:pPr>
            <a:r>
              <a:rPr sz="1500" spc="20" dirty="0">
                <a:solidFill>
                  <a:srgbClr val="045899"/>
                </a:solidFill>
                <a:latin typeface="Avenir"/>
                <a:cs typeface="Avenir"/>
              </a:rPr>
              <a:t>the </a:t>
            </a:r>
            <a:r>
              <a:rPr sz="1500" spc="30" dirty="0">
                <a:solidFill>
                  <a:srgbClr val="045899"/>
                </a:solidFill>
                <a:latin typeface="Avenir"/>
                <a:cs typeface="Avenir"/>
              </a:rPr>
              <a:t>pudendal </a:t>
            </a:r>
            <a:r>
              <a:rPr sz="1500" spc="25" dirty="0">
                <a:solidFill>
                  <a:srgbClr val="045899"/>
                </a:solidFill>
                <a:latin typeface="Avenir"/>
                <a:cs typeface="Avenir"/>
              </a:rPr>
              <a:t>nerve </a:t>
            </a:r>
            <a:r>
              <a:rPr sz="1500" spc="15" dirty="0">
                <a:solidFill>
                  <a:srgbClr val="045899"/>
                </a:solidFill>
                <a:latin typeface="Avenir"/>
                <a:cs typeface="Avenir"/>
              </a:rPr>
              <a:t>at </a:t>
            </a:r>
            <a:r>
              <a:rPr sz="1500" spc="20" dirty="0">
                <a:solidFill>
                  <a:srgbClr val="045899"/>
                </a:solidFill>
                <a:latin typeface="Avenir"/>
                <a:cs typeface="Avenir"/>
              </a:rPr>
              <a:t>the </a:t>
            </a:r>
            <a:r>
              <a:rPr sz="1500" spc="30" dirty="0">
                <a:solidFill>
                  <a:srgbClr val="045899"/>
                </a:solidFill>
                <a:latin typeface="Avenir"/>
                <a:cs typeface="Avenir"/>
              </a:rPr>
              <a:t>ischial </a:t>
            </a:r>
            <a:r>
              <a:rPr sz="1500" spc="35" dirty="0">
                <a:solidFill>
                  <a:srgbClr val="045899"/>
                </a:solidFill>
                <a:latin typeface="Avenir"/>
                <a:cs typeface="Avenir"/>
              </a:rPr>
              <a:t>spine  </a:t>
            </a:r>
            <a:r>
              <a:rPr sz="1500" spc="25" dirty="0">
                <a:solidFill>
                  <a:srgbClr val="045899"/>
                </a:solidFill>
                <a:latin typeface="Avenir"/>
                <a:cs typeface="Avenir"/>
              </a:rPr>
              <a:t>(Labat</a:t>
            </a:r>
            <a:r>
              <a:rPr sz="1500" spc="-5" dirty="0">
                <a:solidFill>
                  <a:srgbClr val="045899"/>
                </a:solidFill>
                <a:latin typeface="Avenir"/>
                <a:cs typeface="Avenir"/>
              </a:rPr>
              <a:t> </a:t>
            </a:r>
            <a:r>
              <a:rPr sz="1500" spc="35" dirty="0">
                <a:solidFill>
                  <a:srgbClr val="045899"/>
                </a:solidFill>
                <a:latin typeface="Avenir"/>
                <a:cs typeface="Avenir"/>
              </a:rPr>
              <a:t>2010)</a:t>
            </a:r>
            <a:endParaRPr sz="1500" dirty="0">
              <a:latin typeface="Avenir"/>
              <a:cs typeface="Avenir"/>
            </a:endParaRPr>
          </a:p>
        </p:txBody>
      </p:sp>
      <p:sp>
        <p:nvSpPr>
          <p:cNvPr id="5" name="object 5"/>
          <p:cNvSpPr txBox="1"/>
          <p:nvPr/>
        </p:nvSpPr>
        <p:spPr>
          <a:xfrm>
            <a:off x="1596644" y="6765028"/>
            <a:ext cx="8079104" cy="128240"/>
          </a:xfrm>
          <a:prstGeom prst="rect">
            <a:avLst/>
          </a:prstGeom>
        </p:spPr>
        <p:txBody>
          <a:bodyPr vert="horz" wrap="square" lIns="0" tIns="0" rIns="0" bIns="0" rtlCol="0">
            <a:spAutoFit/>
          </a:bodyPr>
          <a:lstStyle/>
          <a:p>
            <a:pPr marL="12700">
              <a:lnSpc>
                <a:spcPts val="1030"/>
              </a:lnSpc>
            </a:pPr>
            <a:r>
              <a:rPr sz="1000" spc="20" dirty="0">
                <a:solidFill>
                  <a:srgbClr val="045899"/>
                </a:solidFill>
                <a:latin typeface="Avenir"/>
                <a:cs typeface="Avenir"/>
              </a:rPr>
              <a:t>*These disorders </a:t>
            </a:r>
            <a:r>
              <a:rPr sz="1000" spc="10" dirty="0">
                <a:solidFill>
                  <a:srgbClr val="045899"/>
                </a:solidFill>
                <a:latin typeface="Avenir"/>
                <a:cs typeface="Avenir"/>
              </a:rPr>
              <a:t>are </a:t>
            </a:r>
            <a:r>
              <a:rPr sz="1000" spc="15" dirty="0">
                <a:solidFill>
                  <a:srgbClr val="045899"/>
                </a:solidFill>
                <a:latin typeface="Avenir"/>
                <a:cs typeface="Avenir"/>
              </a:rPr>
              <a:t>many </a:t>
            </a:r>
            <a:r>
              <a:rPr sz="1000" spc="20" dirty="0">
                <a:solidFill>
                  <a:srgbClr val="045899"/>
                </a:solidFill>
                <a:latin typeface="Avenir"/>
                <a:cs typeface="Avenir"/>
              </a:rPr>
              <a:t>times </a:t>
            </a:r>
            <a:r>
              <a:rPr sz="1000" spc="15" dirty="0">
                <a:solidFill>
                  <a:srgbClr val="045899"/>
                </a:solidFill>
                <a:latin typeface="Avenir"/>
                <a:cs typeface="Avenir"/>
              </a:rPr>
              <a:t>also </a:t>
            </a:r>
            <a:r>
              <a:rPr sz="1000" spc="20" dirty="0">
                <a:solidFill>
                  <a:srgbClr val="045899"/>
                </a:solidFill>
                <a:latin typeface="Avenir"/>
                <a:cs typeface="Avenir"/>
              </a:rPr>
              <a:t>diagnoses </a:t>
            </a:r>
            <a:r>
              <a:rPr sz="1000" spc="10" dirty="0">
                <a:solidFill>
                  <a:srgbClr val="045899"/>
                </a:solidFill>
                <a:latin typeface="Avenir"/>
                <a:cs typeface="Avenir"/>
              </a:rPr>
              <a:t>of</a:t>
            </a:r>
            <a:r>
              <a:rPr sz="1000" spc="240" dirty="0">
                <a:solidFill>
                  <a:srgbClr val="045899"/>
                </a:solidFill>
                <a:latin typeface="Avenir"/>
                <a:cs typeface="Avenir"/>
              </a:rPr>
              <a:t> </a:t>
            </a:r>
            <a:r>
              <a:rPr sz="1000" spc="25" dirty="0">
                <a:solidFill>
                  <a:srgbClr val="045899"/>
                </a:solidFill>
                <a:latin typeface="Avenir"/>
                <a:cs typeface="Avenir"/>
              </a:rPr>
              <a:t>exclusion,</a:t>
            </a:r>
            <a:r>
              <a:rPr lang="en-US" sz="1000" spc="25" dirty="0">
                <a:solidFill>
                  <a:srgbClr val="045899"/>
                </a:solidFill>
                <a:latin typeface="Avenir"/>
                <a:cs typeface="Avenir"/>
              </a:rPr>
              <a:t> </a:t>
            </a:r>
            <a:r>
              <a:rPr sz="1000" spc="15" dirty="0">
                <a:solidFill>
                  <a:srgbClr val="045899"/>
                </a:solidFill>
                <a:latin typeface="Avenir"/>
                <a:cs typeface="Avenir"/>
              </a:rPr>
              <a:t>and can, therefore, </a:t>
            </a:r>
            <a:r>
              <a:rPr sz="1000" spc="10" dirty="0">
                <a:solidFill>
                  <a:srgbClr val="045899"/>
                </a:solidFill>
                <a:latin typeface="Avenir"/>
                <a:cs typeface="Avenir"/>
              </a:rPr>
              <a:t>be </a:t>
            </a:r>
            <a:r>
              <a:rPr sz="1000" spc="20" dirty="0">
                <a:solidFill>
                  <a:srgbClr val="045899"/>
                </a:solidFill>
                <a:latin typeface="Avenir"/>
                <a:cs typeface="Avenir"/>
              </a:rPr>
              <a:t>difficult </a:t>
            </a:r>
            <a:r>
              <a:rPr sz="1000" spc="10" dirty="0">
                <a:solidFill>
                  <a:srgbClr val="045899"/>
                </a:solidFill>
                <a:latin typeface="Avenir"/>
                <a:cs typeface="Avenir"/>
              </a:rPr>
              <a:t>to </a:t>
            </a:r>
            <a:r>
              <a:rPr sz="1000" spc="20" dirty="0">
                <a:solidFill>
                  <a:srgbClr val="045899"/>
                </a:solidFill>
                <a:latin typeface="Avenir"/>
                <a:cs typeface="Avenir"/>
              </a:rPr>
              <a:t>definitively differentiate </a:t>
            </a:r>
            <a:r>
              <a:rPr sz="1000" spc="10" dirty="0">
                <a:solidFill>
                  <a:srgbClr val="045899"/>
                </a:solidFill>
                <a:latin typeface="Avenir"/>
                <a:cs typeface="Avenir"/>
              </a:rPr>
              <a:t>from</a:t>
            </a:r>
            <a:r>
              <a:rPr sz="1000" spc="-35" dirty="0">
                <a:solidFill>
                  <a:srgbClr val="045899"/>
                </a:solidFill>
                <a:latin typeface="Avenir"/>
                <a:cs typeface="Avenir"/>
              </a:rPr>
              <a:t> </a:t>
            </a:r>
            <a:r>
              <a:rPr sz="1000" spc="25" dirty="0">
                <a:solidFill>
                  <a:srgbClr val="045899"/>
                </a:solidFill>
                <a:latin typeface="Avenir"/>
                <a:cs typeface="Avenir"/>
              </a:rPr>
              <a:t>vulvodynia.</a:t>
            </a:r>
            <a:endParaRPr sz="1000" dirty="0">
              <a:latin typeface="Avenir"/>
              <a:cs typeface="Avenir"/>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40</a:t>
            </a:fld>
            <a:endParaRPr dirty="0"/>
          </a:p>
        </p:txBody>
      </p:sp>
      <p:sp>
        <p:nvSpPr>
          <p:cNvPr id="7" name="object 7"/>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
        <p:nvSpPr>
          <p:cNvPr id="3" name="object 3"/>
          <p:cNvSpPr txBox="1"/>
          <p:nvPr/>
        </p:nvSpPr>
        <p:spPr>
          <a:xfrm>
            <a:off x="1596644" y="4407905"/>
            <a:ext cx="8079104" cy="692497"/>
          </a:xfrm>
          <a:prstGeom prst="rect">
            <a:avLst/>
          </a:prstGeom>
        </p:spPr>
        <p:txBody>
          <a:bodyPr vert="horz" wrap="square" lIns="0" tIns="0" rIns="0" bIns="0" rtlCol="0">
            <a:spAutoFit/>
          </a:bodyPr>
          <a:lstStyle/>
          <a:p>
            <a:pPr marL="12700">
              <a:lnSpc>
                <a:spcPct val="100000"/>
              </a:lnSpc>
            </a:pPr>
            <a:r>
              <a:rPr sz="1500" spc="30" dirty="0">
                <a:solidFill>
                  <a:srgbClr val="045899"/>
                </a:solidFill>
                <a:latin typeface="Avenir"/>
                <a:cs typeface="Avenir"/>
              </a:rPr>
              <a:t>Patients </a:t>
            </a:r>
            <a:r>
              <a:rPr sz="1500" spc="25" dirty="0">
                <a:solidFill>
                  <a:srgbClr val="045899"/>
                </a:solidFill>
                <a:latin typeface="Avenir"/>
                <a:cs typeface="Avenir"/>
              </a:rPr>
              <a:t>often present with</a:t>
            </a:r>
            <a:r>
              <a:rPr sz="1500" spc="150" dirty="0">
                <a:solidFill>
                  <a:srgbClr val="045899"/>
                </a:solidFill>
                <a:latin typeface="Avenir"/>
                <a:cs typeface="Avenir"/>
              </a:rPr>
              <a:t> </a:t>
            </a:r>
            <a:r>
              <a:rPr sz="1500" spc="35" dirty="0">
                <a:solidFill>
                  <a:srgbClr val="045899"/>
                </a:solidFill>
                <a:latin typeface="Avenir"/>
                <a:cs typeface="Avenir"/>
              </a:rPr>
              <a:t>associated</a:t>
            </a:r>
            <a:r>
              <a:rPr lang="en-US" sz="1500" spc="35" dirty="0">
                <a:solidFill>
                  <a:srgbClr val="045899"/>
                </a:solidFill>
                <a:latin typeface="Avenir"/>
                <a:cs typeface="Avenir"/>
              </a:rPr>
              <a:t> </a:t>
            </a:r>
            <a:r>
              <a:rPr sz="1500" spc="15" dirty="0">
                <a:solidFill>
                  <a:srgbClr val="045899"/>
                </a:solidFill>
                <a:latin typeface="Avenir"/>
                <a:cs typeface="Avenir"/>
              </a:rPr>
              <a:t>urinary, </a:t>
            </a:r>
            <a:r>
              <a:rPr sz="1500" spc="25" dirty="0">
                <a:solidFill>
                  <a:srgbClr val="045899"/>
                </a:solidFill>
                <a:latin typeface="Avenir"/>
                <a:cs typeface="Avenir"/>
              </a:rPr>
              <a:t>anorectal, </a:t>
            </a:r>
            <a:r>
              <a:rPr sz="1500" spc="30" dirty="0">
                <a:solidFill>
                  <a:srgbClr val="045899"/>
                </a:solidFill>
                <a:latin typeface="Avenir"/>
                <a:cs typeface="Avenir"/>
              </a:rPr>
              <a:t>sexual, neuromuscular</a:t>
            </a:r>
            <a:r>
              <a:rPr lang="en-US" sz="1500" spc="30" dirty="0">
                <a:solidFill>
                  <a:srgbClr val="045899"/>
                </a:solidFill>
                <a:latin typeface="Avenir"/>
                <a:cs typeface="Avenir"/>
              </a:rPr>
              <a:t>, </a:t>
            </a:r>
            <a:r>
              <a:rPr sz="1500" spc="20" dirty="0">
                <a:solidFill>
                  <a:srgbClr val="045899"/>
                </a:solidFill>
                <a:latin typeface="Avenir"/>
                <a:cs typeface="Avenir"/>
              </a:rPr>
              <a:t>and </a:t>
            </a:r>
            <a:r>
              <a:rPr sz="1500" spc="30" dirty="0">
                <a:solidFill>
                  <a:srgbClr val="045899"/>
                </a:solidFill>
                <a:latin typeface="Avenir"/>
                <a:cs typeface="Avenir"/>
              </a:rPr>
              <a:t>hypersensitization </a:t>
            </a:r>
            <a:r>
              <a:rPr sz="1500" spc="25" dirty="0">
                <a:solidFill>
                  <a:srgbClr val="045899"/>
                </a:solidFill>
                <a:latin typeface="Avenir"/>
                <a:cs typeface="Avenir"/>
              </a:rPr>
              <a:t>signs, which </a:t>
            </a:r>
            <a:r>
              <a:rPr sz="1500" spc="35" dirty="0">
                <a:solidFill>
                  <a:srgbClr val="045899"/>
                </a:solidFill>
                <a:latin typeface="Avenir"/>
                <a:cs typeface="Avenir"/>
              </a:rPr>
              <a:t>can  </a:t>
            </a:r>
            <a:r>
              <a:rPr sz="1500" spc="30" dirty="0">
                <a:solidFill>
                  <a:srgbClr val="045899"/>
                </a:solidFill>
                <a:latin typeface="Avenir"/>
                <a:cs typeface="Avenir"/>
              </a:rPr>
              <a:t>complicate </a:t>
            </a:r>
            <a:r>
              <a:rPr sz="1500" spc="20" dirty="0">
                <a:solidFill>
                  <a:srgbClr val="045899"/>
                </a:solidFill>
                <a:latin typeface="Avenir"/>
                <a:cs typeface="Avenir"/>
              </a:rPr>
              <a:t>the </a:t>
            </a:r>
            <a:r>
              <a:rPr sz="1500" spc="30" dirty="0">
                <a:solidFill>
                  <a:srgbClr val="045899"/>
                </a:solidFill>
                <a:latin typeface="Avenir"/>
                <a:cs typeface="Avenir"/>
              </a:rPr>
              <a:t>diagnostic </a:t>
            </a:r>
            <a:r>
              <a:rPr sz="1500" spc="25" dirty="0">
                <a:solidFill>
                  <a:srgbClr val="045899"/>
                </a:solidFill>
                <a:latin typeface="Avenir"/>
                <a:cs typeface="Avenir"/>
              </a:rPr>
              <a:t>approach </a:t>
            </a:r>
            <a:r>
              <a:rPr sz="1500" spc="35" dirty="0">
                <a:solidFill>
                  <a:srgbClr val="045899"/>
                </a:solidFill>
                <a:latin typeface="Avenir"/>
                <a:cs typeface="Avenir"/>
              </a:rPr>
              <a:t>and  </a:t>
            </a:r>
            <a:r>
              <a:rPr sz="1500" spc="30" dirty="0">
                <a:solidFill>
                  <a:srgbClr val="045899"/>
                </a:solidFill>
                <a:latin typeface="Avenir"/>
                <a:cs typeface="Avenir"/>
              </a:rPr>
              <a:t>therapeutic management </a:t>
            </a:r>
            <a:r>
              <a:rPr sz="1500" spc="25" dirty="0">
                <a:solidFill>
                  <a:srgbClr val="045899"/>
                </a:solidFill>
                <a:latin typeface="Avenir"/>
                <a:cs typeface="Avenir"/>
              </a:rPr>
              <a:t>(Labat</a:t>
            </a:r>
            <a:r>
              <a:rPr sz="1500" spc="120" dirty="0">
                <a:solidFill>
                  <a:srgbClr val="045899"/>
                </a:solidFill>
                <a:latin typeface="Avenir"/>
                <a:cs typeface="Avenir"/>
              </a:rPr>
              <a:t> </a:t>
            </a:r>
            <a:r>
              <a:rPr sz="1500" spc="35" dirty="0">
                <a:solidFill>
                  <a:srgbClr val="045899"/>
                </a:solidFill>
                <a:latin typeface="Avenir"/>
                <a:cs typeface="Avenir"/>
              </a:rPr>
              <a:t>2010).</a:t>
            </a:r>
            <a:endParaRPr sz="1500" dirty="0">
              <a:latin typeface="Avenir"/>
              <a:cs typeface="Avenir"/>
            </a:endParaRPr>
          </a:p>
        </p:txBody>
      </p:sp>
      <p:sp>
        <p:nvSpPr>
          <p:cNvPr id="4" name="object 4"/>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45" dirty="0"/>
              <a:t>RULE-OUT</a:t>
            </a:r>
            <a:r>
              <a:rPr spc="30" dirty="0"/>
              <a:t> </a:t>
            </a:r>
            <a:r>
              <a:rPr spc="55" dirty="0"/>
              <a:t>DIAGNOSES</a:t>
            </a:r>
          </a:p>
          <a:p>
            <a:pPr marL="12700">
              <a:lnSpc>
                <a:spcPts val="2520"/>
              </a:lnSpc>
            </a:pPr>
            <a:r>
              <a:rPr sz="1800" spc="45" dirty="0"/>
              <a:t>NEUROLOGIC</a:t>
            </a:r>
            <a:r>
              <a:rPr sz="1800" spc="50" dirty="0"/>
              <a:t> </a:t>
            </a:r>
            <a:r>
              <a:rPr sz="1800" spc="55" dirty="0"/>
              <a:t>DISORDERS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2098547"/>
            <a:ext cx="7338059" cy="2733569"/>
          </a:xfrm>
          <a:prstGeom prst="rect">
            <a:avLst/>
          </a:prstGeom>
        </p:spPr>
        <p:txBody>
          <a:bodyPr vert="horz" wrap="square" lIns="0" tIns="0" rIns="0" bIns="0" rtlCol="0">
            <a:spAutoFit/>
          </a:bodyPr>
          <a:lstStyle/>
          <a:p>
            <a:pPr marL="12700">
              <a:lnSpc>
                <a:spcPct val="100000"/>
              </a:lnSpc>
            </a:pPr>
            <a:r>
              <a:rPr sz="1600" b="1" spc="35" dirty="0">
                <a:solidFill>
                  <a:srgbClr val="045899"/>
                </a:solidFill>
                <a:latin typeface="Avenir Black"/>
                <a:cs typeface="Avenir Black"/>
              </a:rPr>
              <a:t>Peripheral</a:t>
            </a:r>
            <a:r>
              <a:rPr sz="1600" b="1" spc="60" dirty="0">
                <a:solidFill>
                  <a:srgbClr val="045899"/>
                </a:solidFill>
                <a:latin typeface="Avenir Black"/>
                <a:cs typeface="Avenir Black"/>
              </a:rPr>
              <a:t> </a:t>
            </a:r>
            <a:r>
              <a:rPr sz="1600" b="1" spc="35" dirty="0">
                <a:solidFill>
                  <a:srgbClr val="045899"/>
                </a:solidFill>
                <a:latin typeface="Avenir Black"/>
                <a:cs typeface="Avenir Black"/>
              </a:rPr>
              <a:t>Neuropathy/Neuralgia*</a:t>
            </a:r>
            <a:endParaRPr sz="1600" dirty="0">
              <a:latin typeface="Avenir Black"/>
              <a:cs typeface="Avenir Black"/>
            </a:endParaRPr>
          </a:p>
          <a:p>
            <a:pPr>
              <a:lnSpc>
                <a:spcPct val="100000"/>
              </a:lnSpc>
              <a:spcBef>
                <a:spcPts val="20"/>
              </a:spcBef>
            </a:pPr>
            <a:endParaRPr sz="2050" dirty="0">
              <a:latin typeface="Times New Roman"/>
              <a:cs typeface="Times New Roman"/>
            </a:endParaRPr>
          </a:p>
          <a:p>
            <a:pPr marL="12700" marR="5080">
              <a:lnSpc>
                <a:spcPct val="133300"/>
              </a:lnSpc>
            </a:pPr>
            <a:r>
              <a:rPr sz="1500" spc="25" dirty="0">
                <a:solidFill>
                  <a:srgbClr val="045899"/>
                </a:solidFill>
                <a:latin typeface="Avenir"/>
                <a:cs typeface="Avenir"/>
              </a:rPr>
              <a:t>Neuropathy </a:t>
            </a:r>
            <a:r>
              <a:rPr sz="1500" spc="30" dirty="0">
                <a:solidFill>
                  <a:srgbClr val="045899"/>
                </a:solidFill>
                <a:latin typeface="Avenir"/>
                <a:cs typeface="Avenir"/>
              </a:rPr>
              <a:t>induced </a:t>
            </a:r>
            <a:r>
              <a:rPr sz="1500" spc="15" dirty="0">
                <a:solidFill>
                  <a:srgbClr val="045899"/>
                </a:solidFill>
                <a:latin typeface="Avenir"/>
                <a:cs typeface="Avenir"/>
              </a:rPr>
              <a:t>by </a:t>
            </a:r>
            <a:r>
              <a:rPr sz="1500" spc="30" dirty="0">
                <a:solidFill>
                  <a:srgbClr val="045899"/>
                </a:solidFill>
                <a:latin typeface="Avenir"/>
                <a:cs typeface="Avenir"/>
              </a:rPr>
              <a:t>diabetes, </a:t>
            </a:r>
            <a:r>
              <a:rPr sz="1500" spc="20" dirty="0">
                <a:solidFill>
                  <a:srgbClr val="045899"/>
                </a:solidFill>
                <a:latin typeface="Avenir"/>
                <a:cs typeface="Avenir"/>
              </a:rPr>
              <a:t>chemotherapy, </a:t>
            </a:r>
            <a:r>
              <a:rPr sz="1500" spc="30" dirty="0">
                <a:solidFill>
                  <a:srgbClr val="045899"/>
                </a:solidFill>
                <a:latin typeface="Avenir"/>
                <a:cs typeface="Avenir"/>
              </a:rPr>
              <a:t>multiple </a:t>
            </a:r>
            <a:r>
              <a:rPr sz="1500" spc="25" dirty="0">
                <a:solidFill>
                  <a:srgbClr val="045899"/>
                </a:solidFill>
                <a:latin typeface="Avenir"/>
                <a:cs typeface="Avenir"/>
              </a:rPr>
              <a:t>sclerosis (see </a:t>
            </a:r>
            <a:r>
              <a:rPr sz="1500" spc="35" dirty="0">
                <a:solidFill>
                  <a:srgbClr val="045899"/>
                </a:solidFill>
                <a:latin typeface="Avenir"/>
                <a:cs typeface="Avenir"/>
              </a:rPr>
              <a:t>Stavraka  </a:t>
            </a:r>
            <a:r>
              <a:rPr sz="1500" spc="25" dirty="0">
                <a:solidFill>
                  <a:srgbClr val="045899"/>
                </a:solidFill>
                <a:latin typeface="Avenir"/>
                <a:cs typeface="Avenir"/>
              </a:rPr>
              <a:t>2012, </a:t>
            </a:r>
            <a:r>
              <a:rPr sz="1500" spc="30" dirty="0">
                <a:solidFill>
                  <a:srgbClr val="045899"/>
                </a:solidFill>
                <a:latin typeface="Avenir"/>
                <a:cs typeface="Avenir"/>
              </a:rPr>
              <a:t>Loprinzi</a:t>
            </a:r>
            <a:r>
              <a:rPr sz="1500" spc="40" dirty="0">
                <a:solidFill>
                  <a:srgbClr val="045899"/>
                </a:solidFill>
                <a:latin typeface="Avenir"/>
                <a:cs typeface="Avenir"/>
              </a:rPr>
              <a:t> </a:t>
            </a:r>
            <a:r>
              <a:rPr sz="1500" spc="35" dirty="0">
                <a:solidFill>
                  <a:srgbClr val="045899"/>
                </a:solidFill>
                <a:latin typeface="Avenir"/>
                <a:cs typeface="Avenir"/>
              </a:rPr>
              <a:t>2008)</a:t>
            </a:r>
            <a:endParaRPr sz="1500" dirty="0">
              <a:latin typeface="Avenir"/>
              <a:cs typeface="Avenir"/>
            </a:endParaRPr>
          </a:p>
          <a:p>
            <a:pPr>
              <a:lnSpc>
                <a:spcPct val="100000"/>
              </a:lnSpc>
              <a:spcBef>
                <a:spcPts val="40"/>
              </a:spcBef>
            </a:pPr>
            <a:endParaRPr sz="2050" dirty="0">
              <a:latin typeface="Times New Roman"/>
              <a:cs typeface="Times New Roman"/>
            </a:endParaRPr>
          </a:p>
          <a:p>
            <a:pPr marL="12700" marR="249554">
              <a:lnSpc>
                <a:spcPct val="133300"/>
              </a:lnSpc>
            </a:pPr>
            <a:r>
              <a:rPr sz="1500" spc="25" dirty="0">
                <a:solidFill>
                  <a:srgbClr val="045899"/>
                </a:solidFill>
                <a:latin typeface="Avenir"/>
                <a:cs typeface="Avenir"/>
              </a:rPr>
              <a:t>Herpes zoster virus </a:t>
            </a:r>
            <a:r>
              <a:rPr sz="1500" spc="20" dirty="0">
                <a:solidFill>
                  <a:srgbClr val="045899"/>
                </a:solidFill>
                <a:latin typeface="Avenir"/>
                <a:cs typeface="Avenir"/>
              </a:rPr>
              <a:t>can </a:t>
            </a:r>
            <a:r>
              <a:rPr sz="1500" spc="25" dirty="0">
                <a:solidFill>
                  <a:srgbClr val="045899"/>
                </a:solidFill>
                <a:latin typeface="Avenir"/>
                <a:cs typeface="Avenir"/>
              </a:rPr>
              <a:t>lead </a:t>
            </a:r>
            <a:r>
              <a:rPr sz="1500" spc="15" dirty="0">
                <a:solidFill>
                  <a:srgbClr val="045899"/>
                </a:solidFill>
                <a:latin typeface="Avenir"/>
                <a:cs typeface="Avenir"/>
              </a:rPr>
              <a:t>to </a:t>
            </a:r>
            <a:r>
              <a:rPr sz="1500" spc="30" dirty="0">
                <a:solidFill>
                  <a:srgbClr val="045899"/>
                </a:solidFill>
                <a:latin typeface="Avenir"/>
                <a:cs typeface="Avenir"/>
              </a:rPr>
              <a:t>post-herpetic neuralgia masking </a:t>
            </a:r>
            <a:r>
              <a:rPr sz="1500" spc="15" dirty="0">
                <a:solidFill>
                  <a:srgbClr val="045899"/>
                </a:solidFill>
                <a:latin typeface="Avenir"/>
                <a:cs typeface="Avenir"/>
              </a:rPr>
              <a:t>as </a:t>
            </a:r>
            <a:r>
              <a:rPr sz="1500" spc="35" dirty="0">
                <a:solidFill>
                  <a:srgbClr val="045899"/>
                </a:solidFill>
                <a:latin typeface="Avenir"/>
                <a:cs typeface="Avenir"/>
              </a:rPr>
              <a:t>vulvodynia  </a:t>
            </a:r>
            <a:r>
              <a:rPr sz="1500" spc="25" dirty="0">
                <a:solidFill>
                  <a:srgbClr val="045899"/>
                </a:solidFill>
                <a:latin typeface="Avenir"/>
                <a:cs typeface="Avenir"/>
              </a:rPr>
              <a:t>(see </a:t>
            </a:r>
            <a:r>
              <a:rPr sz="1500" spc="30" dirty="0">
                <a:solidFill>
                  <a:srgbClr val="045899"/>
                </a:solidFill>
                <a:latin typeface="Avenir"/>
                <a:cs typeface="Avenir"/>
              </a:rPr>
              <a:t>Oaklander</a:t>
            </a:r>
            <a:r>
              <a:rPr sz="1500" spc="35" dirty="0">
                <a:solidFill>
                  <a:srgbClr val="045899"/>
                </a:solidFill>
                <a:latin typeface="Avenir"/>
                <a:cs typeface="Avenir"/>
              </a:rPr>
              <a:t> 2002).</a:t>
            </a:r>
            <a:endParaRPr sz="1500" dirty="0">
              <a:latin typeface="Avenir"/>
              <a:cs typeface="Avenir"/>
            </a:endParaRPr>
          </a:p>
          <a:p>
            <a:pPr>
              <a:lnSpc>
                <a:spcPct val="100000"/>
              </a:lnSpc>
            </a:pPr>
            <a:endParaRPr sz="1500" dirty="0">
              <a:latin typeface="Times New Roman"/>
              <a:cs typeface="Times New Roman"/>
            </a:endParaRPr>
          </a:p>
          <a:p>
            <a:pPr marL="12700">
              <a:lnSpc>
                <a:spcPct val="100000"/>
              </a:lnSpc>
              <a:spcBef>
                <a:spcPts val="1275"/>
              </a:spcBef>
            </a:pPr>
            <a:r>
              <a:rPr sz="1500" spc="30" dirty="0">
                <a:solidFill>
                  <a:srgbClr val="045899"/>
                </a:solidFill>
                <a:latin typeface="Avenir"/>
                <a:cs typeface="Avenir"/>
              </a:rPr>
              <a:t>Pharmacologic </a:t>
            </a:r>
            <a:r>
              <a:rPr sz="1500" spc="15" dirty="0">
                <a:solidFill>
                  <a:srgbClr val="045899"/>
                </a:solidFill>
                <a:latin typeface="Avenir"/>
                <a:cs typeface="Avenir"/>
              </a:rPr>
              <a:t>toxicity, </a:t>
            </a:r>
            <a:r>
              <a:rPr sz="1500" spc="25" dirty="0">
                <a:solidFill>
                  <a:srgbClr val="045899"/>
                </a:solidFill>
                <a:latin typeface="Avenir"/>
                <a:cs typeface="Avenir"/>
              </a:rPr>
              <a:t>eg, </a:t>
            </a:r>
            <a:r>
              <a:rPr sz="1500" spc="30" dirty="0">
                <a:solidFill>
                  <a:srgbClr val="045899"/>
                </a:solidFill>
                <a:latin typeface="Avenir"/>
                <a:cs typeface="Avenir"/>
              </a:rPr>
              <a:t>nitrofurantoin </a:t>
            </a:r>
            <a:r>
              <a:rPr sz="1500" spc="25" dirty="0">
                <a:solidFill>
                  <a:srgbClr val="045899"/>
                </a:solidFill>
                <a:latin typeface="Avenir"/>
                <a:cs typeface="Avenir"/>
              </a:rPr>
              <a:t>(see </a:t>
            </a:r>
            <a:r>
              <a:rPr sz="1500" spc="-35" dirty="0">
                <a:solidFill>
                  <a:srgbClr val="045899"/>
                </a:solidFill>
                <a:latin typeface="Avenir"/>
                <a:cs typeface="Avenir"/>
              </a:rPr>
              <a:t>Tan</a:t>
            </a:r>
            <a:r>
              <a:rPr sz="1500" spc="325" dirty="0">
                <a:solidFill>
                  <a:srgbClr val="045899"/>
                </a:solidFill>
                <a:latin typeface="Avenir"/>
                <a:cs typeface="Avenir"/>
              </a:rPr>
              <a:t> </a:t>
            </a:r>
            <a:r>
              <a:rPr sz="1500" spc="35" dirty="0">
                <a:solidFill>
                  <a:srgbClr val="045899"/>
                </a:solidFill>
                <a:latin typeface="Avenir"/>
                <a:cs typeface="Avenir"/>
              </a:rPr>
              <a:t>2012)</a:t>
            </a:r>
            <a:endParaRPr sz="1500" dirty="0">
              <a:latin typeface="Avenir"/>
              <a:cs typeface="Avenir"/>
            </a:endParaRPr>
          </a:p>
        </p:txBody>
      </p:sp>
      <p:sp>
        <p:nvSpPr>
          <p:cNvPr id="6" name="object 6"/>
          <p:cNvSpPr txBox="1"/>
          <p:nvPr/>
        </p:nvSpPr>
        <p:spPr>
          <a:xfrm>
            <a:off x="1596644" y="6765028"/>
            <a:ext cx="8079104" cy="128240"/>
          </a:xfrm>
          <a:prstGeom prst="rect">
            <a:avLst/>
          </a:prstGeom>
        </p:spPr>
        <p:txBody>
          <a:bodyPr vert="horz" wrap="square" lIns="0" tIns="0" rIns="0" bIns="0" rtlCol="0">
            <a:spAutoFit/>
          </a:bodyPr>
          <a:lstStyle/>
          <a:p>
            <a:pPr marL="12700">
              <a:lnSpc>
                <a:spcPts val="1030"/>
              </a:lnSpc>
            </a:pPr>
            <a:r>
              <a:rPr sz="1000" spc="20" dirty="0">
                <a:solidFill>
                  <a:srgbClr val="045899"/>
                </a:solidFill>
                <a:latin typeface="Avenir"/>
                <a:cs typeface="Avenir"/>
              </a:rPr>
              <a:t>*These disorders </a:t>
            </a:r>
            <a:r>
              <a:rPr sz="1000" spc="10" dirty="0">
                <a:solidFill>
                  <a:srgbClr val="045899"/>
                </a:solidFill>
                <a:latin typeface="Avenir"/>
                <a:cs typeface="Avenir"/>
              </a:rPr>
              <a:t>are </a:t>
            </a:r>
            <a:r>
              <a:rPr sz="1000" spc="15" dirty="0">
                <a:solidFill>
                  <a:srgbClr val="045899"/>
                </a:solidFill>
                <a:latin typeface="Avenir"/>
                <a:cs typeface="Avenir"/>
              </a:rPr>
              <a:t>many </a:t>
            </a:r>
            <a:r>
              <a:rPr sz="1000" spc="20" dirty="0">
                <a:solidFill>
                  <a:srgbClr val="045899"/>
                </a:solidFill>
                <a:latin typeface="Avenir"/>
                <a:cs typeface="Avenir"/>
              </a:rPr>
              <a:t>times </a:t>
            </a:r>
            <a:r>
              <a:rPr sz="1000" spc="15" dirty="0">
                <a:solidFill>
                  <a:srgbClr val="045899"/>
                </a:solidFill>
                <a:latin typeface="Avenir"/>
                <a:cs typeface="Avenir"/>
              </a:rPr>
              <a:t>also </a:t>
            </a:r>
            <a:r>
              <a:rPr sz="1000" spc="20" dirty="0">
                <a:solidFill>
                  <a:srgbClr val="045899"/>
                </a:solidFill>
                <a:latin typeface="Avenir"/>
                <a:cs typeface="Avenir"/>
              </a:rPr>
              <a:t>diagnoses </a:t>
            </a:r>
            <a:r>
              <a:rPr sz="1000" spc="10" dirty="0">
                <a:solidFill>
                  <a:srgbClr val="045899"/>
                </a:solidFill>
                <a:latin typeface="Avenir"/>
                <a:cs typeface="Avenir"/>
              </a:rPr>
              <a:t>of</a:t>
            </a:r>
            <a:r>
              <a:rPr sz="1000" spc="240" dirty="0">
                <a:solidFill>
                  <a:srgbClr val="045899"/>
                </a:solidFill>
                <a:latin typeface="Avenir"/>
                <a:cs typeface="Avenir"/>
              </a:rPr>
              <a:t> </a:t>
            </a:r>
            <a:r>
              <a:rPr sz="1000" spc="25" dirty="0">
                <a:solidFill>
                  <a:srgbClr val="045899"/>
                </a:solidFill>
                <a:latin typeface="Avenir"/>
                <a:cs typeface="Avenir"/>
              </a:rPr>
              <a:t>exclusion,</a:t>
            </a:r>
            <a:r>
              <a:rPr lang="en-US" sz="1000" spc="25" dirty="0">
                <a:solidFill>
                  <a:srgbClr val="045899"/>
                </a:solidFill>
                <a:latin typeface="Avenir"/>
                <a:cs typeface="Avenir"/>
              </a:rPr>
              <a:t> </a:t>
            </a:r>
            <a:r>
              <a:rPr sz="1000" spc="15" dirty="0">
                <a:solidFill>
                  <a:srgbClr val="045899"/>
                </a:solidFill>
                <a:latin typeface="Avenir"/>
                <a:cs typeface="Avenir"/>
              </a:rPr>
              <a:t>and can, therefore, </a:t>
            </a:r>
            <a:r>
              <a:rPr sz="1000" spc="10" dirty="0">
                <a:solidFill>
                  <a:srgbClr val="045899"/>
                </a:solidFill>
                <a:latin typeface="Avenir"/>
                <a:cs typeface="Avenir"/>
              </a:rPr>
              <a:t>be </a:t>
            </a:r>
            <a:r>
              <a:rPr sz="1000" spc="20" dirty="0">
                <a:solidFill>
                  <a:srgbClr val="045899"/>
                </a:solidFill>
                <a:latin typeface="Avenir"/>
                <a:cs typeface="Avenir"/>
              </a:rPr>
              <a:t>difficult </a:t>
            </a:r>
            <a:r>
              <a:rPr sz="1000" spc="10" dirty="0">
                <a:solidFill>
                  <a:srgbClr val="045899"/>
                </a:solidFill>
                <a:latin typeface="Avenir"/>
                <a:cs typeface="Avenir"/>
              </a:rPr>
              <a:t>to </a:t>
            </a:r>
            <a:r>
              <a:rPr sz="1000" spc="20" dirty="0">
                <a:solidFill>
                  <a:srgbClr val="045899"/>
                </a:solidFill>
                <a:latin typeface="Avenir"/>
                <a:cs typeface="Avenir"/>
              </a:rPr>
              <a:t>definitively differentiate </a:t>
            </a:r>
            <a:r>
              <a:rPr sz="1000" spc="10" dirty="0">
                <a:solidFill>
                  <a:srgbClr val="045899"/>
                </a:solidFill>
                <a:latin typeface="Avenir"/>
                <a:cs typeface="Avenir"/>
              </a:rPr>
              <a:t>from</a:t>
            </a:r>
            <a:r>
              <a:rPr sz="1000" spc="-35" dirty="0">
                <a:solidFill>
                  <a:srgbClr val="045899"/>
                </a:solidFill>
                <a:latin typeface="Avenir"/>
                <a:cs typeface="Avenir"/>
              </a:rPr>
              <a:t> </a:t>
            </a:r>
            <a:r>
              <a:rPr sz="1000" spc="25" dirty="0">
                <a:solidFill>
                  <a:srgbClr val="045899"/>
                </a:solidFill>
                <a:latin typeface="Avenir"/>
                <a:cs typeface="Avenir"/>
              </a:rPr>
              <a:t>vulvodynia.</a:t>
            </a:r>
            <a:endParaRPr sz="1000" dirty="0">
              <a:latin typeface="Avenir"/>
              <a:cs typeface="Avenir"/>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41</a:t>
            </a:fld>
            <a:endParaRPr dirty="0"/>
          </a:p>
        </p:txBody>
      </p:sp>
      <p:sp>
        <p:nvSpPr>
          <p:cNvPr id="8" name="object 8"/>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
        <p:nvSpPr>
          <p:cNvPr id="5" name="object 5"/>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45" dirty="0"/>
              <a:t>RULE-OUT</a:t>
            </a:r>
            <a:r>
              <a:rPr spc="30" dirty="0"/>
              <a:t> </a:t>
            </a:r>
            <a:r>
              <a:rPr spc="55" dirty="0"/>
              <a:t>DIAGNOSES</a:t>
            </a:r>
          </a:p>
          <a:p>
            <a:pPr marL="12700">
              <a:lnSpc>
                <a:spcPts val="2520"/>
              </a:lnSpc>
            </a:pPr>
            <a:r>
              <a:rPr sz="1800" spc="45" dirty="0"/>
              <a:t>NEUROLOGIC</a:t>
            </a:r>
            <a:r>
              <a:rPr sz="1800" spc="50" dirty="0"/>
              <a:t> </a:t>
            </a:r>
            <a:r>
              <a:rPr sz="1800" spc="55" dirty="0"/>
              <a:t>DISORDERS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45" dirty="0"/>
              <a:t>RULE-OUT</a:t>
            </a:r>
            <a:r>
              <a:rPr spc="30" dirty="0"/>
              <a:t> </a:t>
            </a:r>
            <a:r>
              <a:rPr spc="55" dirty="0"/>
              <a:t>DIAGNOSES</a:t>
            </a:r>
          </a:p>
          <a:p>
            <a:pPr marL="12700">
              <a:lnSpc>
                <a:spcPts val="2520"/>
              </a:lnSpc>
            </a:pPr>
            <a:r>
              <a:rPr sz="1800" spc="45" dirty="0"/>
              <a:t>NEUROLOGIC </a:t>
            </a:r>
            <a:r>
              <a:rPr sz="1800" spc="40" dirty="0"/>
              <a:t>(AND </a:t>
            </a:r>
            <a:r>
              <a:rPr sz="1800" spc="45" dirty="0"/>
              <a:t>OTHER)</a:t>
            </a:r>
            <a:r>
              <a:rPr sz="1800" spc="195" dirty="0"/>
              <a:t> </a:t>
            </a:r>
            <a:r>
              <a:rPr sz="1800" spc="55" dirty="0"/>
              <a:t>DISORDERS</a:t>
            </a:r>
          </a:p>
        </p:txBody>
      </p:sp>
      <p:sp>
        <p:nvSpPr>
          <p:cNvPr id="3" name="object 3"/>
          <p:cNvSpPr txBox="1"/>
          <p:nvPr/>
        </p:nvSpPr>
        <p:spPr>
          <a:xfrm>
            <a:off x="1596644" y="2017852"/>
            <a:ext cx="3206115" cy="635635"/>
          </a:xfrm>
          <a:prstGeom prst="rect">
            <a:avLst/>
          </a:prstGeom>
        </p:spPr>
        <p:txBody>
          <a:bodyPr vert="horz" wrap="square" lIns="0" tIns="0" rIns="0" bIns="0" rtlCol="0">
            <a:spAutoFit/>
          </a:bodyPr>
          <a:lstStyle/>
          <a:p>
            <a:pPr marL="12700" marR="5080">
              <a:lnSpc>
                <a:spcPct val="133300"/>
              </a:lnSpc>
            </a:pPr>
            <a:r>
              <a:rPr sz="1500" spc="25" dirty="0">
                <a:solidFill>
                  <a:srgbClr val="045899"/>
                </a:solidFill>
                <a:latin typeface="Avenir"/>
                <a:cs typeface="Avenir"/>
              </a:rPr>
              <a:t>Sacral </a:t>
            </a:r>
            <a:r>
              <a:rPr sz="1500" spc="30" dirty="0">
                <a:solidFill>
                  <a:srgbClr val="045899"/>
                </a:solidFill>
                <a:latin typeface="Avenir"/>
                <a:cs typeface="Avenir"/>
              </a:rPr>
              <a:t>Meningeal </a:t>
            </a:r>
            <a:r>
              <a:rPr sz="1500" spc="10" dirty="0">
                <a:solidFill>
                  <a:srgbClr val="045899"/>
                </a:solidFill>
                <a:latin typeface="Avenir"/>
                <a:cs typeface="Avenir"/>
              </a:rPr>
              <a:t>(Tarlov) </a:t>
            </a:r>
            <a:r>
              <a:rPr sz="1500" spc="35" dirty="0">
                <a:solidFill>
                  <a:srgbClr val="045899"/>
                </a:solidFill>
                <a:latin typeface="Avenir"/>
                <a:cs typeface="Avenir"/>
              </a:rPr>
              <a:t>Cysts</a:t>
            </a:r>
            <a:r>
              <a:rPr lang="en-US" sz="1500" spc="35" dirty="0">
                <a:solidFill>
                  <a:srgbClr val="045899"/>
                </a:solidFill>
                <a:latin typeface="Avenir"/>
                <a:cs typeface="Avenir"/>
              </a:rPr>
              <a:t> </a:t>
            </a:r>
            <a:r>
              <a:rPr sz="1500" spc="25" dirty="0">
                <a:solidFill>
                  <a:srgbClr val="045899"/>
                </a:solidFill>
                <a:latin typeface="Avenir"/>
                <a:cs typeface="Avenir"/>
              </a:rPr>
              <a:t>(see Hiers 2010, </a:t>
            </a:r>
            <a:r>
              <a:rPr sz="1500" spc="-5" dirty="0">
                <a:solidFill>
                  <a:srgbClr val="045899"/>
                </a:solidFill>
                <a:latin typeface="Avenir"/>
                <a:cs typeface="Avenir"/>
              </a:rPr>
              <a:t>Van </a:t>
            </a:r>
            <a:r>
              <a:rPr sz="1500" spc="15" dirty="0">
                <a:solidFill>
                  <a:srgbClr val="045899"/>
                </a:solidFill>
                <a:latin typeface="Avenir"/>
                <a:cs typeface="Avenir"/>
              </a:rPr>
              <a:t>de </a:t>
            </a:r>
            <a:r>
              <a:rPr sz="1500" spc="25" dirty="0">
                <a:solidFill>
                  <a:srgbClr val="045899"/>
                </a:solidFill>
                <a:latin typeface="Avenir"/>
                <a:cs typeface="Avenir"/>
              </a:rPr>
              <a:t>Kleft</a:t>
            </a:r>
            <a:r>
              <a:rPr sz="1500" spc="320" dirty="0">
                <a:solidFill>
                  <a:srgbClr val="045899"/>
                </a:solidFill>
                <a:latin typeface="Avenir"/>
                <a:cs typeface="Avenir"/>
              </a:rPr>
              <a:t> </a:t>
            </a:r>
            <a:r>
              <a:rPr sz="1500" spc="35" dirty="0">
                <a:solidFill>
                  <a:srgbClr val="045899"/>
                </a:solidFill>
                <a:latin typeface="Avenir"/>
                <a:cs typeface="Avenir"/>
              </a:rPr>
              <a:t>1991)</a:t>
            </a:r>
            <a:endParaRPr sz="1500" dirty="0">
              <a:latin typeface="Avenir"/>
              <a:cs typeface="Avenir"/>
            </a:endParaRPr>
          </a:p>
        </p:txBody>
      </p:sp>
      <p:sp>
        <p:nvSpPr>
          <p:cNvPr id="4" name="object 4"/>
          <p:cNvSpPr/>
          <p:nvPr/>
        </p:nvSpPr>
        <p:spPr>
          <a:xfrm>
            <a:off x="1609344" y="2770632"/>
            <a:ext cx="2590799" cy="4105274"/>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5715558" y="4149586"/>
            <a:ext cx="3395626" cy="2735845"/>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5702300" y="2017852"/>
            <a:ext cx="3822700" cy="1842043"/>
          </a:xfrm>
          <a:prstGeom prst="rect">
            <a:avLst/>
          </a:prstGeom>
        </p:spPr>
        <p:txBody>
          <a:bodyPr vert="horz" wrap="square" lIns="0" tIns="0" rIns="0" bIns="0" rtlCol="0">
            <a:spAutoFit/>
          </a:bodyPr>
          <a:lstStyle/>
          <a:p>
            <a:pPr marL="12700" marR="505459">
              <a:lnSpc>
                <a:spcPct val="133300"/>
              </a:lnSpc>
            </a:pPr>
            <a:r>
              <a:rPr sz="1500" spc="25" dirty="0">
                <a:solidFill>
                  <a:srgbClr val="045899"/>
                </a:solidFill>
                <a:latin typeface="Avenir"/>
                <a:cs typeface="Avenir"/>
              </a:rPr>
              <a:t>Referred pain </a:t>
            </a:r>
            <a:r>
              <a:rPr sz="1500" spc="20" dirty="0">
                <a:solidFill>
                  <a:srgbClr val="045899"/>
                </a:solidFill>
                <a:latin typeface="Avenir"/>
                <a:cs typeface="Avenir"/>
              </a:rPr>
              <a:t>from </a:t>
            </a:r>
            <a:r>
              <a:rPr sz="1500" spc="25" dirty="0">
                <a:solidFill>
                  <a:srgbClr val="045899"/>
                </a:solidFill>
                <a:latin typeface="Avenir"/>
                <a:cs typeface="Avenir"/>
              </a:rPr>
              <a:t>ruptured disc </a:t>
            </a:r>
            <a:r>
              <a:rPr sz="1500" spc="35" dirty="0">
                <a:solidFill>
                  <a:srgbClr val="045899"/>
                </a:solidFill>
                <a:latin typeface="Avenir"/>
                <a:cs typeface="Avenir"/>
              </a:rPr>
              <a:t>or  </a:t>
            </a:r>
            <a:r>
              <a:rPr sz="1500" spc="30" dirty="0">
                <a:solidFill>
                  <a:srgbClr val="045899"/>
                </a:solidFill>
                <a:latin typeface="Avenir"/>
                <a:cs typeface="Avenir"/>
              </a:rPr>
              <a:t>scarring </a:t>
            </a:r>
            <a:r>
              <a:rPr sz="1500" spc="25" dirty="0">
                <a:solidFill>
                  <a:srgbClr val="045899"/>
                </a:solidFill>
                <a:latin typeface="Avenir"/>
                <a:cs typeface="Avenir"/>
              </a:rPr>
              <a:t>around sacral nerve</a:t>
            </a:r>
            <a:r>
              <a:rPr sz="1500" spc="160" dirty="0">
                <a:solidFill>
                  <a:srgbClr val="045899"/>
                </a:solidFill>
                <a:latin typeface="Avenir"/>
                <a:cs typeface="Avenir"/>
              </a:rPr>
              <a:t> </a:t>
            </a:r>
            <a:r>
              <a:rPr sz="1500" spc="30" dirty="0">
                <a:solidFill>
                  <a:srgbClr val="045899"/>
                </a:solidFill>
                <a:latin typeface="Avenir"/>
                <a:cs typeface="Avenir"/>
              </a:rPr>
              <a:t>roots</a:t>
            </a:r>
            <a:r>
              <a:rPr lang="en-US" sz="1500" dirty="0">
                <a:latin typeface="Avenir"/>
                <a:cs typeface="Avenir"/>
              </a:rPr>
              <a:t> </a:t>
            </a:r>
            <a:r>
              <a:rPr sz="1500" spc="25" dirty="0">
                <a:solidFill>
                  <a:srgbClr val="045899"/>
                </a:solidFill>
                <a:latin typeface="Avenir"/>
                <a:cs typeface="Avenir"/>
              </a:rPr>
              <a:t>after disc </a:t>
            </a:r>
            <a:r>
              <a:rPr sz="1500" spc="10" dirty="0">
                <a:solidFill>
                  <a:srgbClr val="045899"/>
                </a:solidFill>
                <a:latin typeface="Avenir"/>
                <a:cs typeface="Avenir"/>
              </a:rPr>
              <a:t>surgery, </a:t>
            </a:r>
            <a:r>
              <a:rPr sz="1500" spc="25" dirty="0">
                <a:solidFill>
                  <a:srgbClr val="045899"/>
                </a:solidFill>
                <a:latin typeface="Avenir"/>
                <a:cs typeface="Avenir"/>
              </a:rPr>
              <a:t>pelvic floor </a:t>
            </a:r>
            <a:r>
              <a:rPr sz="1500" spc="35" dirty="0">
                <a:solidFill>
                  <a:srgbClr val="045899"/>
                </a:solidFill>
                <a:latin typeface="Avenir"/>
                <a:cs typeface="Avenir"/>
              </a:rPr>
              <a:t>muscle  </a:t>
            </a:r>
            <a:r>
              <a:rPr sz="1500" spc="30" dirty="0">
                <a:solidFill>
                  <a:srgbClr val="045899"/>
                </a:solidFill>
                <a:latin typeface="Avenir"/>
                <a:cs typeface="Avenir"/>
              </a:rPr>
              <a:t>dysfunction </a:t>
            </a:r>
            <a:r>
              <a:rPr sz="1500" spc="25" dirty="0">
                <a:solidFill>
                  <a:srgbClr val="045899"/>
                </a:solidFill>
                <a:latin typeface="Avenir"/>
                <a:cs typeface="Avenir"/>
              </a:rPr>
              <a:t>and/or</a:t>
            </a:r>
            <a:r>
              <a:rPr lang="en-US" sz="1500" spc="25" dirty="0">
                <a:solidFill>
                  <a:srgbClr val="045899"/>
                </a:solidFill>
                <a:latin typeface="Avenir"/>
                <a:cs typeface="Avenir"/>
              </a:rPr>
              <a:t> </a:t>
            </a:r>
            <a:r>
              <a:rPr sz="1500" spc="30" dirty="0">
                <a:solidFill>
                  <a:srgbClr val="045899"/>
                </a:solidFill>
                <a:latin typeface="Avenir"/>
                <a:cs typeface="Avenir"/>
              </a:rPr>
              <a:t>orthopedic </a:t>
            </a:r>
            <a:r>
              <a:rPr sz="1500" spc="35" dirty="0">
                <a:solidFill>
                  <a:srgbClr val="045899"/>
                </a:solidFill>
                <a:latin typeface="Avenir"/>
                <a:cs typeface="Avenir"/>
              </a:rPr>
              <a:t>condition, </a:t>
            </a:r>
            <a:r>
              <a:rPr sz="1500" spc="25" dirty="0">
                <a:solidFill>
                  <a:srgbClr val="045899"/>
                </a:solidFill>
                <a:latin typeface="Avenir"/>
                <a:cs typeface="Avenir"/>
              </a:rPr>
              <a:t>e.g., labral  </a:t>
            </a:r>
            <a:r>
              <a:rPr sz="1500" spc="20" dirty="0">
                <a:solidFill>
                  <a:srgbClr val="045899"/>
                </a:solidFill>
                <a:latin typeface="Avenir"/>
                <a:cs typeface="Avenir"/>
              </a:rPr>
              <a:t>hip </a:t>
            </a:r>
            <a:r>
              <a:rPr sz="1500" spc="25" dirty="0">
                <a:solidFill>
                  <a:srgbClr val="045899"/>
                </a:solidFill>
                <a:latin typeface="Avenir"/>
                <a:cs typeface="Avenir"/>
              </a:rPr>
              <a:t>tear (image</a:t>
            </a:r>
            <a:r>
              <a:rPr sz="1500" spc="265" dirty="0">
                <a:solidFill>
                  <a:srgbClr val="045899"/>
                </a:solidFill>
                <a:latin typeface="Avenir"/>
                <a:cs typeface="Avenir"/>
              </a:rPr>
              <a:t> </a:t>
            </a:r>
            <a:r>
              <a:rPr sz="1500" spc="35" dirty="0">
                <a:solidFill>
                  <a:srgbClr val="045899"/>
                </a:solidFill>
                <a:latin typeface="Avenir"/>
                <a:cs typeface="Avenir"/>
              </a:rPr>
              <a:t>below)</a:t>
            </a:r>
            <a:endParaRPr sz="1500" dirty="0">
              <a:latin typeface="Avenir"/>
              <a:cs typeface="Avenir"/>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42</a:t>
            </a:fld>
            <a:endParaRPr dirty="0"/>
          </a:p>
        </p:txBody>
      </p:sp>
      <p:sp>
        <p:nvSpPr>
          <p:cNvPr id="10" name="object 10"/>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
        <p:nvSpPr>
          <p:cNvPr id="7" name="object 7"/>
          <p:cNvSpPr txBox="1"/>
          <p:nvPr/>
        </p:nvSpPr>
        <p:spPr>
          <a:xfrm>
            <a:off x="1596644" y="6984492"/>
            <a:ext cx="2430780"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Image courtesy </a:t>
            </a:r>
            <a:r>
              <a:rPr sz="1000" spc="10" dirty="0">
                <a:solidFill>
                  <a:srgbClr val="045899"/>
                </a:solidFill>
                <a:latin typeface="Avenir"/>
                <a:cs typeface="Avenir"/>
              </a:rPr>
              <a:t>of </a:t>
            </a:r>
            <a:r>
              <a:rPr sz="1000" spc="20" dirty="0">
                <a:solidFill>
                  <a:srgbClr val="045899"/>
                </a:solidFill>
                <a:latin typeface="Avenir"/>
                <a:cs typeface="Avenir"/>
              </a:rPr>
              <a:t>Wikimedia</a:t>
            </a:r>
            <a:r>
              <a:rPr sz="1000" spc="90" dirty="0">
                <a:solidFill>
                  <a:srgbClr val="045899"/>
                </a:solidFill>
                <a:latin typeface="Avenir"/>
                <a:cs typeface="Avenir"/>
              </a:rPr>
              <a:t> </a:t>
            </a:r>
            <a:r>
              <a:rPr sz="1000" spc="25" dirty="0">
                <a:solidFill>
                  <a:srgbClr val="045899"/>
                </a:solidFill>
                <a:latin typeface="Avenir"/>
                <a:cs typeface="Avenir"/>
              </a:rPr>
              <a:t>Commons</a:t>
            </a:r>
            <a:endParaRPr sz="1000" dirty="0">
              <a:latin typeface="Avenir"/>
              <a:cs typeface="Avenir"/>
            </a:endParaRPr>
          </a:p>
        </p:txBody>
      </p:sp>
      <p:sp>
        <p:nvSpPr>
          <p:cNvPr id="8" name="object 8"/>
          <p:cNvSpPr txBox="1"/>
          <p:nvPr/>
        </p:nvSpPr>
        <p:spPr>
          <a:xfrm>
            <a:off x="5702300" y="6984492"/>
            <a:ext cx="2143760"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Image courtesy </a:t>
            </a:r>
            <a:r>
              <a:rPr sz="1000" spc="10" dirty="0">
                <a:solidFill>
                  <a:srgbClr val="045899"/>
                </a:solidFill>
                <a:latin typeface="Avenir"/>
                <a:cs typeface="Avenir"/>
              </a:rPr>
              <a:t>of  </a:t>
            </a:r>
            <a:r>
              <a:rPr sz="1000" spc="20" dirty="0">
                <a:solidFill>
                  <a:srgbClr val="045899"/>
                </a:solidFill>
                <a:latin typeface="Avenir"/>
                <a:cs typeface="Avenir"/>
              </a:rPr>
              <a:t>Deborah</a:t>
            </a:r>
            <a:r>
              <a:rPr sz="1000" spc="95" dirty="0">
                <a:solidFill>
                  <a:srgbClr val="045899"/>
                </a:solidFill>
                <a:latin typeface="Avenir"/>
                <a:cs typeface="Avenir"/>
              </a:rPr>
              <a:t> </a:t>
            </a:r>
            <a:r>
              <a:rPr sz="1000" spc="25" dirty="0">
                <a:solidFill>
                  <a:srgbClr val="045899"/>
                </a:solidFill>
                <a:latin typeface="Avenir"/>
                <a:cs typeface="Avenir"/>
              </a:rPr>
              <a:t>Coady</a:t>
            </a:r>
            <a:endParaRPr sz="1000" dirty="0">
              <a:latin typeface="Avenir"/>
              <a:cs typeface="Aveni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2098547"/>
            <a:ext cx="5301615" cy="3919022"/>
          </a:xfrm>
          <a:prstGeom prst="rect">
            <a:avLst/>
          </a:prstGeom>
        </p:spPr>
        <p:txBody>
          <a:bodyPr vert="horz" wrap="square" lIns="0" tIns="0" rIns="0" bIns="0" rtlCol="0">
            <a:spAutoFit/>
          </a:bodyPr>
          <a:lstStyle/>
          <a:p>
            <a:pPr marL="12700">
              <a:lnSpc>
                <a:spcPct val="100000"/>
              </a:lnSpc>
            </a:pPr>
            <a:r>
              <a:rPr sz="1600" b="1" spc="5" dirty="0">
                <a:solidFill>
                  <a:srgbClr val="045899"/>
                </a:solidFill>
                <a:latin typeface="Avenir Black"/>
                <a:cs typeface="Avenir Black"/>
              </a:rPr>
              <a:t>Trauma </a:t>
            </a:r>
            <a:r>
              <a:rPr sz="1600" b="1" spc="20" dirty="0">
                <a:solidFill>
                  <a:srgbClr val="045899"/>
                </a:solidFill>
                <a:latin typeface="Avenir Black"/>
                <a:cs typeface="Avenir Black"/>
              </a:rPr>
              <a:t>to </a:t>
            </a:r>
            <a:r>
              <a:rPr sz="1600" b="1" spc="25" dirty="0">
                <a:solidFill>
                  <a:srgbClr val="045899"/>
                </a:solidFill>
                <a:latin typeface="Avenir Black"/>
                <a:cs typeface="Avenir Black"/>
              </a:rPr>
              <a:t>the </a:t>
            </a:r>
            <a:r>
              <a:rPr sz="1600" b="1" spc="30" dirty="0">
                <a:solidFill>
                  <a:srgbClr val="045899"/>
                </a:solidFill>
                <a:latin typeface="Avenir Black"/>
                <a:cs typeface="Avenir Black"/>
              </a:rPr>
              <a:t>vulva </a:t>
            </a:r>
            <a:r>
              <a:rPr sz="1600" b="1" spc="25" dirty="0">
                <a:solidFill>
                  <a:srgbClr val="045899"/>
                </a:solidFill>
                <a:latin typeface="Avenir Black"/>
                <a:cs typeface="Avenir Black"/>
              </a:rPr>
              <a:t>may </a:t>
            </a:r>
            <a:r>
              <a:rPr sz="1600" b="1" spc="30" dirty="0">
                <a:solidFill>
                  <a:srgbClr val="045899"/>
                </a:solidFill>
                <a:latin typeface="Avenir Black"/>
                <a:cs typeface="Avenir Black"/>
              </a:rPr>
              <a:t>lead </a:t>
            </a:r>
            <a:r>
              <a:rPr sz="1600" b="1" spc="20" dirty="0">
                <a:solidFill>
                  <a:srgbClr val="045899"/>
                </a:solidFill>
                <a:latin typeface="Avenir Black"/>
                <a:cs typeface="Avenir Black"/>
              </a:rPr>
              <a:t>to </a:t>
            </a:r>
            <a:r>
              <a:rPr sz="1600" b="1" spc="30" dirty="0">
                <a:solidFill>
                  <a:srgbClr val="045899"/>
                </a:solidFill>
                <a:latin typeface="Avenir Black"/>
                <a:cs typeface="Avenir Black"/>
              </a:rPr>
              <a:t>chronic vulvar</a:t>
            </a:r>
            <a:r>
              <a:rPr sz="1600" b="1" spc="490" dirty="0">
                <a:solidFill>
                  <a:srgbClr val="045899"/>
                </a:solidFill>
                <a:latin typeface="Avenir Black"/>
                <a:cs typeface="Avenir Black"/>
              </a:rPr>
              <a:t> </a:t>
            </a:r>
            <a:r>
              <a:rPr sz="1600" b="1" spc="40" dirty="0">
                <a:solidFill>
                  <a:srgbClr val="045899"/>
                </a:solidFill>
                <a:latin typeface="Avenir Black"/>
                <a:cs typeface="Avenir Black"/>
              </a:rPr>
              <a:t>pain.</a:t>
            </a:r>
            <a:endParaRPr sz="1600" dirty="0">
              <a:latin typeface="Avenir Black"/>
              <a:cs typeface="Avenir Black"/>
            </a:endParaRPr>
          </a:p>
          <a:p>
            <a:pPr>
              <a:lnSpc>
                <a:spcPct val="100000"/>
              </a:lnSpc>
            </a:pPr>
            <a:endParaRPr sz="1600" dirty="0">
              <a:latin typeface="Times New Roman"/>
              <a:cs typeface="Times New Roman"/>
            </a:endParaRPr>
          </a:p>
          <a:p>
            <a:pPr marL="170180" indent="-157480">
              <a:lnSpc>
                <a:spcPct val="100000"/>
              </a:lnSpc>
              <a:spcBef>
                <a:spcPts val="1140"/>
              </a:spcBef>
              <a:buChar char="•"/>
              <a:tabLst>
                <a:tab pos="170815" algn="l"/>
              </a:tabLst>
            </a:pPr>
            <a:r>
              <a:rPr sz="1500" spc="25" dirty="0">
                <a:solidFill>
                  <a:srgbClr val="045899"/>
                </a:solidFill>
                <a:latin typeface="Avenir"/>
                <a:cs typeface="Avenir"/>
              </a:rPr>
              <a:t>Female </a:t>
            </a:r>
            <a:r>
              <a:rPr lang="en-US" sz="1500" spc="30" dirty="0">
                <a:solidFill>
                  <a:srgbClr val="045899"/>
                </a:solidFill>
                <a:latin typeface="Avenir"/>
                <a:cs typeface="Avenir"/>
              </a:rPr>
              <a:t>g</a:t>
            </a:r>
            <a:r>
              <a:rPr sz="1500" spc="30" dirty="0">
                <a:solidFill>
                  <a:srgbClr val="045899"/>
                </a:solidFill>
                <a:latin typeface="Avenir"/>
                <a:cs typeface="Avenir"/>
              </a:rPr>
              <a:t>enital</a:t>
            </a:r>
            <a:r>
              <a:rPr sz="1500" spc="45" dirty="0">
                <a:solidFill>
                  <a:srgbClr val="045899"/>
                </a:solidFill>
                <a:latin typeface="Avenir"/>
                <a:cs typeface="Avenir"/>
              </a:rPr>
              <a:t> </a:t>
            </a:r>
            <a:r>
              <a:rPr lang="en-US" sz="1500" spc="35" dirty="0">
                <a:solidFill>
                  <a:srgbClr val="045899"/>
                </a:solidFill>
                <a:latin typeface="Avenir"/>
                <a:cs typeface="Avenir"/>
              </a:rPr>
              <a:t>c</a:t>
            </a:r>
            <a:r>
              <a:rPr sz="1500" spc="35" dirty="0">
                <a:solidFill>
                  <a:srgbClr val="045899"/>
                </a:solidFill>
                <a:latin typeface="Avenir"/>
                <a:cs typeface="Avenir"/>
              </a:rPr>
              <a:t>utting</a:t>
            </a:r>
            <a:endParaRPr sz="1500" dirty="0">
              <a:latin typeface="Avenir"/>
              <a:cs typeface="Avenir"/>
            </a:endParaRPr>
          </a:p>
          <a:p>
            <a:pPr>
              <a:lnSpc>
                <a:spcPct val="100000"/>
              </a:lnSpc>
              <a:buClr>
                <a:srgbClr val="045899"/>
              </a:buClr>
              <a:buFont typeface="Avenir"/>
              <a:buChar char="•"/>
            </a:pPr>
            <a:endParaRPr sz="1500" dirty="0">
              <a:latin typeface="Times New Roman"/>
              <a:cs typeface="Times New Roman"/>
            </a:endParaRPr>
          </a:p>
          <a:p>
            <a:pPr marL="170180" indent="-157480">
              <a:lnSpc>
                <a:spcPct val="100000"/>
              </a:lnSpc>
              <a:spcBef>
                <a:spcPts val="1275"/>
              </a:spcBef>
              <a:buChar char="•"/>
              <a:tabLst>
                <a:tab pos="170815" algn="l"/>
              </a:tabLst>
            </a:pPr>
            <a:r>
              <a:rPr sz="1500" spc="30" dirty="0">
                <a:solidFill>
                  <a:srgbClr val="045899"/>
                </a:solidFill>
                <a:latin typeface="Avenir"/>
                <a:cs typeface="Avenir"/>
              </a:rPr>
              <a:t>Perineal</a:t>
            </a:r>
            <a:r>
              <a:rPr sz="1500" spc="-25" dirty="0">
                <a:solidFill>
                  <a:srgbClr val="045899"/>
                </a:solidFill>
                <a:latin typeface="Avenir"/>
                <a:cs typeface="Avenir"/>
              </a:rPr>
              <a:t> </a:t>
            </a:r>
            <a:r>
              <a:rPr sz="1500" spc="35" dirty="0">
                <a:solidFill>
                  <a:srgbClr val="045899"/>
                </a:solidFill>
                <a:latin typeface="Avenir"/>
                <a:cs typeface="Avenir"/>
              </a:rPr>
              <a:t>trauma</a:t>
            </a:r>
            <a:endParaRPr sz="1500" dirty="0">
              <a:latin typeface="Avenir"/>
              <a:cs typeface="Avenir"/>
            </a:endParaRPr>
          </a:p>
          <a:p>
            <a:pPr>
              <a:lnSpc>
                <a:spcPct val="100000"/>
              </a:lnSpc>
              <a:buClr>
                <a:srgbClr val="045899"/>
              </a:buClr>
              <a:buFont typeface="Avenir"/>
              <a:buChar char="•"/>
            </a:pPr>
            <a:endParaRPr sz="1500" dirty="0">
              <a:latin typeface="Times New Roman"/>
              <a:cs typeface="Times New Roman"/>
            </a:endParaRPr>
          </a:p>
          <a:p>
            <a:pPr marL="170180" indent="-157480">
              <a:lnSpc>
                <a:spcPct val="100000"/>
              </a:lnSpc>
              <a:spcBef>
                <a:spcPts val="1275"/>
              </a:spcBef>
              <a:buChar char="•"/>
              <a:tabLst>
                <a:tab pos="170815" algn="l"/>
              </a:tabLst>
            </a:pPr>
            <a:r>
              <a:rPr sz="1500" spc="30" dirty="0">
                <a:solidFill>
                  <a:srgbClr val="045899"/>
                </a:solidFill>
                <a:latin typeface="Avenir"/>
                <a:cs typeface="Avenir"/>
              </a:rPr>
              <a:t>Straddle</a:t>
            </a:r>
            <a:r>
              <a:rPr sz="1500" spc="-25" dirty="0">
                <a:solidFill>
                  <a:srgbClr val="045899"/>
                </a:solidFill>
                <a:latin typeface="Avenir"/>
                <a:cs typeface="Avenir"/>
              </a:rPr>
              <a:t> </a:t>
            </a:r>
            <a:r>
              <a:rPr sz="1500" spc="35" dirty="0">
                <a:solidFill>
                  <a:srgbClr val="045899"/>
                </a:solidFill>
                <a:latin typeface="Avenir"/>
                <a:cs typeface="Avenir"/>
              </a:rPr>
              <a:t>injuries</a:t>
            </a:r>
            <a:endParaRPr sz="1500" dirty="0">
              <a:latin typeface="Avenir"/>
              <a:cs typeface="Avenir"/>
            </a:endParaRPr>
          </a:p>
          <a:p>
            <a:pPr marL="592455" lvl="1" indent="-122555">
              <a:lnSpc>
                <a:spcPct val="100000"/>
              </a:lnSpc>
              <a:spcBef>
                <a:spcPts val="600"/>
              </a:spcBef>
              <a:buChar char="-"/>
              <a:tabLst>
                <a:tab pos="593090" algn="l"/>
              </a:tabLst>
            </a:pPr>
            <a:r>
              <a:rPr sz="1500" spc="35" dirty="0">
                <a:solidFill>
                  <a:srgbClr val="045899"/>
                </a:solidFill>
                <a:latin typeface="Avenir"/>
                <a:cs typeface="Avenir"/>
              </a:rPr>
              <a:t>Bicycles</a:t>
            </a:r>
            <a:endParaRPr sz="1500" dirty="0">
              <a:latin typeface="Avenir"/>
              <a:cs typeface="Avenir"/>
            </a:endParaRPr>
          </a:p>
          <a:p>
            <a:pPr marL="592455" lvl="1" indent="-122555">
              <a:lnSpc>
                <a:spcPct val="100000"/>
              </a:lnSpc>
              <a:spcBef>
                <a:spcPts val="600"/>
              </a:spcBef>
              <a:buChar char="-"/>
              <a:tabLst>
                <a:tab pos="593090" algn="l"/>
              </a:tabLst>
            </a:pPr>
            <a:r>
              <a:rPr sz="1500" spc="25" dirty="0">
                <a:solidFill>
                  <a:srgbClr val="045899"/>
                </a:solidFill>
                <a:latin typeface="Avenir"/>
                <a:cs typeface="Avenir"/>
              </a:rPr>
              <a:t>Falls </a:t>
            </a:r>
            <a:r>
              <a:rPr sz="1500" spc="20" dirty="0">
                <a:solidFill>
                  <a:srgbClr val="045899"/>
                </a:solidFill>
                <a:latin typeface="Avenir"/>
                <a:cs typeface="Avenir"/>
              </a:rPr>
              <a:t>from</a:t>
            </a:r>
            <a:r>
              <a:rPr sz="1500" spc="35" dirty="0">
                <a:solidFill>
                  <a:srgbClr val="045899"/>
                </a:solidFill>
                <a:latin typeface="Avenir"/>
                <a:cs typeface="Avenir"/>
              </a:rPr>
              <a:t> climbing</a:t>
            </a:r>
            <a:endParaRPr sz="1500" dirty="0">
              <a:latin typeface="Avenir"/>
              <a:cs typeface="Avenir"/>
            </a:endParaRPr>
          </a:p>
          <a:p>
            <a:pPr lvl="1">
              <a:lnSpc>
                <a:spcPct val="100000"/>
              </a:lnSpc>
              <a:buClr>
                <a:srgbClr val="045899"/>
              </a:buClr>
              <a:buFont typeface="Avenir"/>
              <a:buChar char="-"/>
            </a:pPr>
            <a:endParaRPr sz="1500" dirty="0">
              <a:latin typeface="Times New Roman"/>
              <a:cs typeface="Times New Roman"/>
            </a:endParaRPr>
          </a:p>
          <a:p>
            <a:pPr marL="170180" indent="-157480">
              <a:lnSpc>
                <a:spcPct val="100000"/>
              </a:lnSpc>
              <a:spcBef>
                <a:spcPts val="1275"/>
              </a:spcBef>
              <a:buChar char="•"/>
              <a:tabLst>
                <a:tab pos="170815" algn="l"/>
              </a:tabLst>
            </a:pPr>
            <a:r>
              <a:rPr sz="1500" spc="30" dirty="0">
                <a:solidFill>
                  <a:srgbClr val="045899"/>
                </a:solidFill>
                <a:latin typeface="Avenir"/>
                <a:cs typeface="Avenir"/>
              </a:rPr>
              <a:t>Injuries </a:t>
            </a:r>
            <a:r>
              <a:rPr sz="1500" spc="15" dirty="0">
                <a:solidFill>
                  <a:srgbClr val="045899"/>
                </a:solidFill>
                <a:latin typeface="Avenir"/>
                <a:cs typeface="Avenir"/>
              </a:rPr>
              <a:t>to</a:t>
            </a:r>
            <a:r>
              <a:rPr sz="1500" spc="25" dirty="0">
                <a:solidFill>
                  <a:srgbClr val="045899"/>
                </a:solidFill>
                <a:latin typeface="Avenir"/>
                <a:cs typeface="Avenir"/>
              </a:rPr>
              <a:t> </a:t>
            </a:r>
            <a:r>
              <a:rPr sz="1500" spc="35" dirty="0">
                <a:solidFill>
                  <a:srgbClr val="045899"/>
                </a:solidFill>
                <a:latin typeface="Avenir"/>
                <a:cs typeface="Avenir"/>
              </a:rPr>
              <a:t>pelvis</a:t>
            </a:r>
            <a:endParaRPr sz="1500" dirty="0">
              <a:latin typeface="Avenir"/>
              <a:cs typeface="Avenir"/>
            </a:endParaRPr>
          </a:p>
          <a:p>
            <a:pPr marL="592455" lvl="1" indent="-122555">
              <a:lnSpc>
                <a:spcPct val="100000"/>
              </a:lnSpc>
              <a:spcBef>
                <a:spcPts val="600"/>
              </a:spcBef>
              <a:buChar char="-"/>
              <a:tabLst>
                <a:tab pos="593090" algn="l"/>
              </a:tabLst>
            </a:pPr>
            <a:r>
              <a:rPr sz="1500" spc="25" dirty="0">
                <a:solidFill>
                  <a:srgbClr val="045899"/>
                </a:solidFill>
                <a:latin typeface="Avenir"/>
                <a:cs typeface="Avenir"/>
              </a:rPr>
              <a:t>Motor </a:t>
            </a:r>
            <a:r>
              <a:rPr sz="1500" spc="30" dirty="0">
                <a:solidFill>
                  <a:srgbClr val="045899"/>
                </a:solidFill>
                <a:latin typeface="Avenir"/>
                <a:cs typeface="Avenir"/>
              </a:rPr>
              <a:t>vehicle</a:t>
            </a:r>
            <a:r>
              <a:rPr sz="1500" spc="35" dirty="0">
                <a:solidFill>
                  <a:srgbClr val="045899"/>
                </a:solidFill>
                <a:latin typeface="Avenir"/>
                <a:cs typeface="Avenir"/>
              </a:rPr>
              <a:t> accidents</a:t>
            </a:r>
            <a:endParaRPr sz="1500" dirty="0">
              <a:latin typeface="Avenir"/>
              <a:cs typeface="Avenir"/>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43</a:t>
            </a:fld>
            <a:endParaRPr dirty="0"/>
          </a:p>
        </p:txBody>
      </p:sp>
      <p:sp>
        <p:nvSpPr>
          <p:cNvPr id="7" name="object 7"/>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
        <p:nvSpPr>
          <p:cNvPr id="5" name="object 5"/>
          <p:cNvSpPr txBox="1">
            <a:spLocks noGrp="1"/>
          </p:cNvSpPr>
          <p:nvPr>
            <p:ph type="title"/>
          </p:nvPr>
        </p:nvSpPr>
        <p:spPr>
          <a:xfrm>
            <a:off x="625220" y="1064260"/>
            <a:ext cx="3413380" cy="615553"/>
          </a:xfrm>
          <a:prstGeom prst="rect">
            <a:avLst/>
          </a:prstGeom>
        </p:spPr>
        <p:txBody>
          <a:bodyPr vert="horz" wrap="square" lIns="0" tIns="0" rIns="0" bIns="0" rtlCol="0">
            <a:spAutoFit/>
          </a:bodyPr>
          <a:lstStyle/>
          <a:p>
            <a:pPr marL="12700" marR="5080">
              <a:lnSpc>
                <a:spcPts val="2400"/>
              </a:lnSpc>
            </a:pPr>
            <a:r>
              <a:rPr spc="45" dirty="0"/>
              <a:t>RULE-OUT</a:t>
            </a:r>
            <a:r>
              <a:rPr lang="en-US" spc="35" dirty="0"/>
              <a:t> </a:t>
            </a:r>
            <a:r>
              <a:rPr spc="55" dirty="0"/>
              <a:t>DIAGNOSES  </a:t>
            </a:r>
            <a:r>
              <a:rPr sz="1800" spc="55" dirty="0"/>
              <a:t>TRAUMA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45" dirty="0"/>
              <a:t>RULE-OUT</a:t>
            </a:r>
            <a:r>
              <a:rPr spc="30" dirty="0"/>
              <a:t> </a:t>
            </a:r>
            <a:r>
              <a:rPr spc="55" dirty="0"/>
              <a:t>DIAGNOSES</a:t>
            </a:r>
          </a:p>
          <a:p>
            <a:pPr marL="12700">
              <a:lnSpc>
                <a:spcPts val="2520"/>
              </a:lnSpc>
            </a:pPr>
            <a:r>
              <a:rPr sz="1800" spc="45" dirty="0"/>
              <a:t>HORMONAL</a:t>
            </a:r>
            <a:r>
              <a:rPr sz="1800" spc="30" dirty="0"/>
              <a:t> </a:t>
            </a:r>
            <a:r>
              <a:rPr sz="1800" spc="55" dirty="0"/>
              <a:t>DEFICIENCIES</a:t>
            </a:r>
          </a:p>
        </p:txBody>
      </p:sp>
      <p:sp>
        <p:nvSpPr>
          <p:cNvPr id="5" name="object 5"/>
          <p:cNvSpPr/>
          <p:nvPr/>
        </p:nvSpPr>
        <p:spPr>
          <a:xfrm>
            <a:off x="3764534" y="2102992"/>
            <a:ext cx="3203193" cy="428358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3745484" y="6515100"/>
            <a:ext cx="2077720"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Courtesy </a:t>
            </a:r>
            <a:r>
              <a:rPr sz="1000" spc="10" dirty="0">
                <a:solidFill>
                  <a:srgbClr val="045899"/>
                </a:solidFill>
                <a:latin typeface="Avenir"/>
                <a:cs typeface="Avenir"/>
              </a:rPr>
              <a:t>of </a:t>
            </a:r>
            <a:r>
              <a:rPr sz="1000" spc="-15" dirty="0">
                <a:solidFill>
                  <a:srgbClr val="045899"/>
                </a:solidFill>
                <a:latin typeface="Avenir"/>
                <a:cs typeface="Avenir"/>
              </a:rPr>
              <a:t>Dr. </a:t>
            </a:r>
            <a:r>
              <a:rPr sz="1000" spc="15" dirty="0">
                <a:solidFill>
                  <a:srgbClr val="045899"/>
                </a:solidFill>
                <a:latin typeface="Avenir"/>
                <a:cs typeface="Avenir"/>
              </a:rPr>
              <a:t>Andrew</a:t>
            </a:r>
            <a:r>
              <a:rPr sz="1000" spc="120" dirty="0">
                <a:solidFill>
                  <a:srgbClr val="045899"/>
                </a:solidFill>
                <a:latin typeface="Avenir"/>
                <a:cs typeface="Avenir"/>
              </a:rPr>
              <a:t> </a:t>
            </a:r>
            <a:r>
              <a:rPr sz="1000" spc="25" dirty="0">
                <a:solidFill>
                  <a:srgbClr val="045899"/>
                </a:solidFill>
                <a:latin typeface="Avenir"/>
                <a:cs typeface="Avenir"/>
              </a:rPr>
              <a:t>Goldstein</a:t>
            </a:r>
            <a:endParaRPr sz="1000" dirty="0">
              <a:latin typeface="Avenir"/>
              <a:cs typeface="Avenir"/>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44</a:t>
            </a:fld>
            <a:endParaRPr dirty="0"/>
          </a:p>
        </p:txBody>
      </p:sp>
      <p:sp>
        <p:nvSpPr>
          <p:cNvPr id="8" name="object 8"/>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25220" y="1064260"/>
            <a:ext cx="3337180" cy="615553"/>
          </a:xfrm>
          <a:prstGeom prst="rect">
            <a:avLst/>
          </a:prstGeom>
        </p:spPr>
        <p:txBody>
          <a:bodyPr vert="horz" wrap="square" lIns="0" tIns="0" rIns="0" bIns="0" rtlCol="0">
            <a:spAutoFit/>
          </a:bodyPr>
          <a:lstStyle/>
          <a:p>
            <a:pPr marL="12700" marR="5080">
              <a:lnSpc>
                <a:spcPts val="2400"/>
              </a:lnSpc>
            </a:pPr>
            <a:r>
              <a:rPr spc="45" dirty="0"/>
              <a:t>RULE-OUT</a:t>
            </a:r>
            <a:r>
              <a:rPr spc="35" dirty="0"/>
              <a:t> </a:t>
            </a:r>
            <a:r>
              <a:rPr spc="55" dirty="0"/>
              <a:t>DIAGNOSES  </a:t>
            </a:r>
            <a:r>
              <a:rPr sz="1800" spc="30" dirty="0"/>
              <a:t>IATROGENIC</a:t>
            </a:r>
          </a:p>
        </p:txBody>
      </p:sp>
      <p:sp>
        <p:nvSpPr>
          <p:cNvPr id="5" name="object 5"/>
          <p:cNvSpPr/>
          <p:nvPr/>
        </p:nvSpPr>
        <p:spPr>
          <a:xfrm>
            <a:off x="1609344" y="2093977"/>
            <a:ext cx="3273552" cy="4390439"/>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5715000" y="2093976"/>
            <a:ext cx="3314077" cy="4390440"/>
          </a:xfrm>
          <a:prstGeom prst="rect">
            <a:avLst/>
          </a:prstGeom>
          <a:blipFill>
            <a:blip r:embed="rId5" cstate="print"/>
            <a:stretch>
              <a:fillRect/>
            </a:stretch>
          </a:blipFill>
        </p:spPr>
        <p:txBody>
          <a:bodyPr wrap="square" lIns="0" tIns="0" rIns="0" bIns="0" rtlCol="0"/>
          <a:lstStyle/>
          <a:p>
            <a:endParaRPr dirty="0"/>
          </a:p>
        </p:txBody>
      </p:sp>
      <p:sp>
        <p:nvSpPr>
          <p:cNvPr id="7" name="object 7"/>
          <p:cNvSpPr txBox="1"/>
          <p:nvPr/>
        </p:nvSpPr>
        <p:spPr>
          <a:xfrm>
            <a:off x="1596644" y="6635750"/>
            <a:ext cx="2548890"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Images Courtesy </a:t>
            </a:r>
            <a:r>
              <a:rPr sz="1000" spc="10" dirty="0">
                <a:solidFill>
                  <a:srgbClr val="045899"/>
                </a:solidFill>
                <a:latin typeface="Avenir"/>
                <a:cs typeface="Avenir"/>
              </a:rPr>
              <a:t>of </a:t>
            </a:r>
            <a:r>
              <a:rPr sz="1000" spc="-15" dirty="0">
                <a:solidFill>
                  <a:srgbClr val="045899"/>
                </a:solidFill>
                <a:latin typeface="Avenir"/>
                <a:cs typeface="Avenir"/>
              </a:rPr>
              <a:t>Dr. </a:t>
            </a:r>
            <a:r>
              <a:rPr sz="1000" spc="15" dirty="0">
                <a:solidFill>
                  <a:srgbClr val="045899"/>
                </a:solidFill>
                <a:latin typeface="Avenir"/>
                <a:cs typeface="Avenir"/>
              </a:rPr>
              <a:t>Andrew</a:t>
            </a:r>
            <a:r>
              <a:rPr sz="1000" spc="155" dirty="0">
                <a:solidFill>
                  <a:srgbClr val="045899"/>
                </a:solidFill>
                <a:latin typeface="Avenir"/>
                <a:cs typeface="Avenir"/>
              </a:rPr>
              <a:t> </a:t>
            </a:r>
            <a:r>
              <a:rPr sz="1000" spc="25" dirty="0">
                <a:solidFill>
                  <a:srgbClr val="045899"/>
                </a:solidFill>
                <a:latin typeface="Avenir"/>
                <a:cs typeface="Avenir"/>
              </a:rPr>
              <a:t>Goldstein</a:t>
            </a:r>
            <a:endParaRPr sz="1000" dirty="0">
              <a:latin typeface="Avenir"/>
              <a:cs typeface="Avenir"/>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45</a:t>
            </a:fld>
            <a:endParaRPr dirty="0"/>
          </a:p>
        </p:txBody>
      </p:sp>
      <p:sp>
        <p:nvSpPr>
          <p:cNvPr id="9" name="object 9"/>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25" dirty="0"/>
              <a:t>VULVODYNIA</a:t>
            </a:r>
            <a:r>
              <a:rPr spc="45" dirty="0"/>
              <a:t> </a:t>
            </a:r>
            <a:r>
              <a:rPr spc="55" dirty="0"/>
              <a:t>ASSESSMENT</a:t>
            </a:r>
          </a:p>
        </p:txBody>
      </p:sp>
      <p:sp>
        <p:nvSpPr>
          <p:cNvPr id="5" name="object 5"/>
          <p:cNvSpPr txBox="1"/>
          <p:nvPr/>
        </p:nvSpPr>
        <p:spPr>
          <a:xfrm>
            <a:off x="625220" y="7376033"/>
            <a:ext cx="1830070"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Haefner 2007, Bornstein</a:t>
            </a:r>
            <a:r>
              <a:rPr sz="1000" spc="40" dirty="0">
                <a:solidFill>
                  <a:srgbClr val="045899"/>
                </a:solidFill>
                <a:latin typeface="Avenir"/>
                <a:cs typeface="Avenir"/>
              </a:rPr>
              <a:t> </a:t>
            </a:r>
            <a:r>
              <a:rPr sz="1000" spc="25" dirty="0">
                <a:solidFill>
                  <a:srgbClr val="045899"/>
                </a:solidFill>
                <a:latin typeface="Avenir"/>
                <a:cs typeface="Avenir"/>
              </a:rPr>
              <a:t>2016</a:t>
            </a:r>
            <a:endParaRPr sz="1000" dirty="0">
              <a:latin typeface="Avenir"/>
              <a:cs typeface="Avenir"/>
            </a:endParaRPr>
          </a:p>
        </p:txBody>
      </p:sp>
      <p:sp>
        <p:nvSpPr>
          <p:cNvPr id="6" name="object 6"/>
          <p:cNvSpPr/>
          <p:nvPr/>
        </p:nvSpPr>
        <p:spPr>
          <a:xfrm>
            <a:off x="5130800" y="2432323"/>
            <a:ext cx="0" cy="155575"/>
          </a:xfrm>
          <a:custGeom>
            <a:avLst/>
            <a:gdLst/>
            <a:ahLst/>
            <a:cxnLst/>
            <a:rect l="l" t="t" r="r" b="b"/>
            <a:pathLst>
              <a:path h="155575">
                <a:moveTo>
                  <a:pt x="0" y="0"/>
                </a:moveTo>
                <a:lnTo>
                  <a:pt x="0" y="155448"/>
                </a:lnTo>
              </a:path>
            </a:pathLst>
          </a:custGeom>
          <a:ln w="25400">
            <a:solidFill>
              <a:srgbClr val="045899"/>
            </a:solidFill>
          </a:ln>
        </p:spPr>
        <p:txBody>
          <a:bodyPr wrap="square" lIns="0" tIns="0" rIns="0" bIns="0" rtlCol="0"/>
          <a:lstStyle/>
          <a:p>
            <a:endParaRPr dirty="0"/>
          </a:p>
        </p:txBody>
      </p:sp>
      <p:sp>
        <p:nvSpPr>
          <p:cNvPr id="7" name="object 7"/>
          <p:cNvSpPr/>
          <p:nvPr/>
        </p:nvSpPr>
        <p:spPr>
          <a:xfrm>
            <a:off x="6740143" y="2588765"/>
            <a:ext cx="45719" cy="481838"/>
          </a:xfrm>
          <a:custGeom>
            <a:avLst/>
            <a:gdLst/>
            <a:ahLst/>
            <a:cxnLst/>
            <a:rect l="l" t="t" r="r" b="b"/>
            <a:pathLst>
              <a:path h="250189">
                <a:moveTo>
                  <a:pt x="0" y="0"/>
                </a:moveTo>
                <a:lnTo>
                  <a:pt x="0" y="249938"/>
                </a:lnTo>
              </a:path>
            </a:pathLst>
          </a:custGeom>
          <a:ln w="25400">
            <a:solidFill>
              <a:srgbClr val="045899"/>
            </a:solidFill>
          </a:ln>
        </p:spPr>
        <p:txBody>
          <a:bodyPr wrap="square" lIns="0" tIns="0" rIns="0" bIns="0" rtlCol="0"/>
          <a:lstStyle/>
          <a:p>
            <a:endParaRPr dirty="0"/>
          </a:p>
        </p:txBody>
      </p:sp>
      <p:sp>
        <p:nvSpPr>
          <p:cNvPr id="8" name="object 8"/>
          <p:cNvSpPr/>
          <p:nvPr/>
        </p:nvSpPr>
        <p:spPr>
          <a:xfrm>
            <a:off x="5172963" y="3849623"/>
            <a:ext cx="0" cy="137160"/>
          </a:xfrm>
          <a:custGeom>
            <a:avLst/>
            <a:gdLst/>
            <a:ahLst/>
            <a:cxnLst/>
            <a:rect l="l" t="t" r="r" b="b"/>
            <a:pathLst>
              <a:path h="137160">
                <a:moveTo>
                  <a:pt x="0" y="0"/>
                </a:moveTo>
                <a:lnTo>
                  <a:pt x="0" y="137160"/>
                </a:lnTo>
              </a:path>
            </a:pathLst>
          </a:custGeom>
          <a:ln w="25400">
            <a:solidFill>
              <a:srgbClr val="045899"/>
            </a:solidFill>
          </a:ln>
        </p:spPr>
        <p:txBody>
          <a:bodyPr wrap="square" lIns="0" tIns="0" rIns="0" bIns="0" rtlCol="0"/>
          <a:lstStyle/>
          <a:p>
            <a:endParaRPr dirty="0"/>
          </a:p>
        </p:txBody>
      </p:sp>
      <p:sp>
        <p:nvSpPr>
          <p:cNvPr id="9" name="object 9"/>
          <p:cNvSpPr/>
          <p:nvPr/>
        </p:nvSpPr>
        <p:spPr>
          <a:xfrm>
            <a:off x="5172963" y="4553711"/>
            <a:ext cx="0" cy="892810"/>
          </a:xfrm>
          <a:custGeom>
            <a:avLst/>
            <a:gdLst/>
            <a:ahLst/>
            <a:cxnLst/>
            <a:rect l="l" t="t" r="r" b="b"/>
            <a:pathLst>
              <a:path h="892810">
                <a:moveTo>
                  <a:pt x="0" y="0"/>
                </a:moveTo>
                <a:lnTo>
                  <a:pt x="0" y="892553"/>
                </a:lnTo>
              </a:path>
            </a:pathLst>
          </a:custGeom>
          <a:ln w="25400">
            <a:solidFill>
              <a:srgbClr val="045899"/>
            </a:solidFill>
          </a:ln>
        </p:spPr>
        <p:txBody>
          <a:bodyPr wrap="square" lIns="0" tIns="0" rIns="0" bIns="0" rtlCol="0"/>
          <a:lstStyle/>
          <a:p>
            <a:endParaRPr dirty="0"/>
          </a:p>
        </p:txBody>
      </p:sp>
      <p:sp>
        <p:nvSpPr>
          <p:cNvPr id="10" name="object 10"/>
          <p:cNvSpPr/>
          <p:nvPr/>
        </p:nvSpPr>
        <p:spPr>
          <a:xfrm>
            <a:off x="8319512" y="3849623"/>
            <a:ext cx="0" cy="137160"/>
          </a:xfrm>
          <a:custGeom>
            <a:avLst/>
            <a:gdLst/>
            <a:ahLst/>
            <a:cxnLst/>
            <a:rect l="l" t="t" r="r" b="b"/>
            <a:pathLst>
              <a:path h="137160">
                <a:moveTo>
                  <a:pt x="0" y="0"/>
                </a:moveTo>
                <a:lnTo>
                  <a:pt x="0" y="137160"/>
                </a:lnTo>
              </a:path>
            </a:pathLst>
          </a:custGeom>
          <a:ln w="25400">
            <a:solidFill>
              <a:srgbClr val="045899"/>
            </a:solidFill>
          </a:ln>
        </p:spPr>
        <p:txBody>
          <a:bodyPr wrap="square" lIns="0" tIns="0" rIns="0" bIns="0" rtlCol="0"/>
          <a:lstStyle/>
          <a:p>
            <a:endParaRPr dirty="0"/>
          </a:p>
        </p:txBody>
      </p:sp>
      <p:sp>
        <p:nvSpPr>
          <p:cNvPr id="11" name="object 11"/>
          <p:cNvSpPr/>
          <p:nvPr/>
        </p:nvSpPr>
        <p:spPr>
          <a:xfrm flipH="1">
            <a:off x="8296653" y="4972887"/>
            <a:ext cx="45719" cy="193473"/>
          </a:xfrm>
          <a:custGeom>
            <a:avLst/>
            <a:gdLst/>
            <a:ahLst/>
            <a:cxnLst/>
            <a:rect l="l" t="t" r="r" b="b"/>
            <a:pathLst>
              <a:path h="137160">
                <a:moveTo>
                  <a:pt x="0" y="0"/>
                </a:moveTo>
                <a:lnTo>
                  <a:pt x="0" y="136652"/>
                </a:lnTo>
              </a:path>
            </a:pathLst>
          </a:custGeom>
          <a:ln w="25400">
            <a:solidFill>
              <a:srgbClr val="045899"/>
            </a:solidFill>
          </a:ln>
        </p:spPr>
        <p:txBody>
          <a:bodyPr wrap="square" lIns="0" tIns="0" rIns="0" bIns="0" rtlCol="0"/>
          <a:lstStyle/>
          <a:p>
            <a:endParaRPr dirty="0"/>
          </a:p>
        </p:txBody>
      </p:sp>
      <p:sp>
        <p:nvSpPr>
          <p:cNvPr id="12" name="object 12"/>
          <p:cNvSpPr/>
          <p:nvPr/>
        </p:nvSpPr>
        <p:spPr>
          <a:xfrm>
            <a:off x="2173731" y="2588765"/>
            <a:ext cx="0" cy="250190"/>
          </a:xfrm>
          <a:custGeom>
            <a:avLst/>
            <a:gdLst/>
            <a:ahLst/>
            <a:cxnLst/>
            <a:rect l="l" t="t" r="r" b="b"/>
            <a:pathLst>
              <a:path h="250189">
                <a:moveTo>
                  <a:pt x="0" y="0"/>
                </a:moveTo>
                <a:lnTo>
                  <a:pt x="0" y="249938"/>
                </a:lnTo>
              </a:path>
            </a:pathLst>
          </a:custGeom>
          <a:ln w="25400">
            <a:solidFill>
              <a:srgbClr val="045899"/>
            </a:solidFill>
          </a:ln>
        </p:spPr>
        <p:txBody>
          <a:bodyPr wrap="square" lIns="0" tIns="0" rIns="0" bIns="0" rtlCol="0"/>
          <a:lstStyle/>
          <a:p>
            <a:endParaRPr dirty="0"/>
          </a:p>
        </p:txBody>
      </p:sp>
      <p:sp>
        <p:nvSpPr>
          <p:cNvPr id="13" name="object 13"/>
          <p:cNvSpPr/>
          <p:nvPr/>
        </p:nvSpPr>
        <p:spPr>
          <a:xfrm>
            <a:off x="2173731" y="3332479"/>
            <a:ext cx="0" cy="654685"/>
          </a:xfrm>
          <a:custGeom>
            <a:avLst/>
            <a:gdLst/>
            <a:ahLst/>
            <a:cxnLst/>
            <a:rect l="l" t="t" r="r" b="b"/>
            <a:pathLst>
              <a:path h="654685">
                <a:moveTo>
                  <a:pt x="0" y="0"/>
                </a:moveTo>
                <a:lnTo>
                  <a:pt x="0" y="654303"/>
                </a:lnTo>
              </a:path>
            </a:pathLst>
          </a:custGeom>
          <a:ln w="25400">
            <a:solidFill>
              <a:srgbClr val="045899"/>
            </a:solidFill>
          </a:ln>
        </p:spPr>
        <p:txBody>
          <a:bodyPr wrap="square" lIns="0" tIns="0" rIns="0" bIns="0" rtlCol="0"/>
          <a:lstStyle/>
          <a:p>
            <a:endParaRPr dirty="0"/>
          </a:p>
        </p:txBody>
      </p:sp>
      <p:sp>
        <p:nvSpPr>
          <p:cNvPr id="14" name="object 14"/>
          <p:cNvSpPr/>
          <p:nvPr/>
        </p:nvSpPr>
        <p:spPr>
          <a:xfrm>
            <a:off x="2161039" y="2601467"/>
            <a:ext cx="4590415" cy="0"/>
          </a:xfrm>
          <a:custGeom>
            <a:avLst/>
            <a:gdLst/>
            <a:ahLst/>
            <a:cxnLst/>
            <a:rect l="l" t="t" r="r" b="b"/>
            <a:pathLst>
              <a:path w="4590415">
                <a:moveTo>
                  <a:pt x="4590300" y="0"/>
                </a:moveTo>
                <a:lnTo>
                  <a:pt x="0" y="0"/>
                </a:lnTo>
              </a:path>
            </a:pathLst>
          </a:custGeom>
          <a:ln w="25400">
            <a:solidFill>
              <a:srgbClr val="045899"/>
            </a:solidFill>
          </a:ln>
        </p:spPr>
        <p:txBody>
          <a:bodyPr wrap="square" lIns="0" tIns="0" rIns="0" bIns="0" rtlCol="0"/>
          <a:lstStyle/>
          <a:p>
            <a:endParaRPr dirty="0"/>
          </a:p>
        </p:txBody>
      </p:sp>
      <p:sp>
        <p:nvSpPr>
          <p:cNvPr id="15" name="object 15"/>
          <p:cNvSpPr/>
          <p:nvPr/>
        </p:nvSpPr>
        <p:spPr>
          <a:xfrm>
            <a:off x="6662420" y="5440684"/>
            <a:ext cx="0" cy="370840"/>
          </a:xfrm>
          <a:custGeom>
            <a:avLst/>
            <a:gdLst/>
            <a:ahLst/>
            <a:cxnLst/>
            <a:rect l="l" t="t" r="r" b="b"/>
            <a:pathLst>
              <a:path h="370839">
                <a:moveTo>
                  <a:pt x="0" y="0"/>
                </a:moveTo>
                <a:lnTo>
                  <a:pt x="0" y="370834"/>
                </a:lnTo>
              </a:path>
            </a:pathLst>
          </a:custGeom>
          <a:ln w="25400">
            <a:solidFill>
              <a:srgbClr val="045899"/>
            </a:solidFill>
          </a:ln>
        </p:spPr>
        <p:txBody>
          <a:bodyPr wrap="square" lIns="0" tIns="0" rIns="0" bIns="0" rtlCol="0"/>
          <a:lstStyle/>
          <a:p>
            <a:endParaRPr dirty="0"/>
          </a:p>
        </p:txBody>
      </p:sp>
      <p:sp>
        <p:nvSpPr>
          <p:cNvPr id="16" name="object 16"/>
          <p:cNvSpPr/>
          <p:nvPr/>
        </p:nvSpPr>
        <p:spPr>
          <a:xfrm>
            <a:off x="3708400" y="5422403"/>
            <a:ext cx="0" cy="389255"/>
          </a:xfrm>
          <a:custGeom>
            <a:avLst/>
            <a:gdLst/>
            <a:ahLst/>
            <a:cxnLst/>
            <a:rect l="l" t="t" r="r" b="b"/>
            <a:pathLst>
              <a:path h="389254">
                <a:moveTo>
                  <a:pt x="0" y="0"/>
                </a:moveTo>
                <a:lnTo>
                  <a:pt x="0" y="389116"/>
                </a:lnTo>
              </a:path>
            </a:pathLst>
          </a:custGeom>
          <a:ln w="25400">
            <a:solidFill>
              <a:srgbClr val="045899"/>
            </a:solidFill>
          </a:ln>
        </p:spPr>
        <p:txBody>
          <a:bodyPr wrap="square" lIns="0" tIns="0" rIns="0" bIns="0" rtlCol="0"/>
          <a:lstStyle/>
          <a:p>
            <a:endParaRPr dirty="0"/>
          </a:p>
        </p:txBody>
      </p:sp>
      <p:sp>
        <p:nvSpPr>
          <p:cNvPr id="17" name="object 17"/>
          <p:cNvSpPr/>
          <p:nvPr/>
        </p:nvSpPr>
        <p:spPr>
          <a:xfrm>
            <a:off x="3710928" y="5435091"/>
            <a:ext cx="2969895" cy="0"/>
          </a:xfrm>
          <a:custGeom>
            <a:avLst/>
            <a:gdLst/>
            <a:ahLst/>
            <a:cxnLst/>
            <a:rect l="l" t="t" r="r" b="b"/>
            <a:pathLst>
              <a:path w="2969895">
                <a:moveTo>
                  <a:pt x="2969768" y="0"/>
                </a:moveTo>
                <a:lnTo>
                  <a:pt x="0" y="0"/>
                </a:lnTo>
              </a:path>
            </a:pathLst>
          </a:custGeom>
          <a:ln w="25400">
            <a:solidFill>
              <a:srgbClr val="045899"/>
            </a:solidFill>
          </a:ln>
        </p:spPr>
        <p:txBody>
          <a:bodyPr wrap="square" lIns="0" tIns="0" rIns="0" bIns="0" rtlCol="0"/>
          <a:lstStyle/>
          <a:p>
            <a:endParaRPr dirty="0"/>
          </a:p>
        </p:txBody>
      </p:sp>
      <p:sp>
        <p:nvSpPr>
          <p:cNvPr id="18" name="object 18"/>
          <p:cNvSpPr/>
          <p:nvPr/>
        </p:nvSpPr>
        <p:spPr>
          <a:xfrm>
            <a:off x="4762500" y="3030220"/>
            <a:ext cx="3968750" cy="855980"/>
          </a:xfrm>
          <a:custGeom>
            <a:avLst/>
            <a:gdLst/>
            <a:ahLst/>
            <a:cxnLst/>
            <a:rect l="l" t="t" r="r" b="b"/>
            <a:pathLst>
              <a:path w="3968750" h="1010920">
                <a:moveTo>
                  <a:pt x="0" y="1010920"/>
                </a:moveTo>
                <a:lnTo>
                  <a:pt x="3968496" y="1010920"/>
                </a:lnTo>
                <a:lnTo>
                  <a:pt x="3968496" y="0"/>
                </a:lnTo>
                <a:lnTo>
                  <a:pt x="0" y="0"/>
                </a:lnTo>
                <a:lnTo>
                  <a:pt x="0" y="1010920"/>
                </a:lnTo>
                <a:close/>
              </a:path>
            </a:pathLst>
          </a:custGeom>
          <a:solidFill>
            <a:srgbClr val="045899"/>
          </a:solidFill>
        </p:spPr>
        <p:txBody>
          <a:bodyPr wrap="square" lIns="0" tIns="0" rIns="0" bIns="0" rtlCol="0"/>
          <a:lstStyle/>
          <a:p>
            <a:endParaRPr dirty="0"/>
          </a:p>
        </p:txBody>
      </p:sp>
      <p:sp>
        <p:nvSpPr>
          <p:cNvPr id="19" name="object 19"/>
          <p:cNvSpPr txBox="1"/>
          <p:nvPr/>
        </p:nvSpPr>
        <p:spPr>
          <a:xfrm>
            <a:off x="4864100" y="3144518"/>
            <a:ext cx="3649345" cy="631190"/>
          </a:xfrm>
          <a:prstGeom prst="rect">
            <a:avLst/>
          </a:prstGeom>
        </p:spPr>
        <p:txBody>
          <a:bodyPr vert="horz" wrap="square" lIns="0" tIns="0" rIns="0" bIns="0" rtlCol="0">
            <a:spAutoFit/>
          </a:bodyPr>
          <a:lstStyle/>
          <a:p>
            <a:pPr marL="12700" marR="5080">
              <a:lnSpc>
                <a:spcPct val="100000"/>
              </a:lnSpc>
            </a:pPr>
            <a:r>
              <a:rPr sz="1000" spc="10" dirty="0">
                <a:solidFill>
                  <a:srgbClr val="FFFFFF"/>
                </a:solidFill>
                <a:latin typeface="Avenir"/>
                <a:cs typeface="Avenir"/>
              </a:rPr>
              <a:t>No </a:t>
            </a:r>
            <a:r>
              <a:rPr sz="1000" spc="20" dirty="0">
                <a:solidFill>
                  <a:srgbClr val="FFFFFF"/>
                </a:solidFill>
                <a:latin typeface="Avenir"/>
                <a:cs typeface="Avenir"/>
              </a:rPr>
              <a:t>visible findings except possible erythema. </a:t>
            </a:r>
            <a:r>
              <a:rPr sz="1000" spc="25" dirty="0">
                <a:solidFill>
                  <a:srgbClr val="FFFFFF"/>
                </a:solidFill>
                <a:latin typeface="Avenir"/>
                <a:cs typeface="Avenir"/>
              </a:rPr>
              <a:t>Hyperalgesia.  </a:t>
            </a:r>
            <a:r>
              <a:rPr sz="1000" spc="20" dirty="0">
                <a:solidFill>
                  <a:srgbClr val="FFFFFF"/>
                </a:solidFill>
                <a:latin typeface="Avenir"/>
                <a:cs typeface="Avenir"/>
              </a:rPr>
              <a:t>Allodynia. </a:t>
            </a:r>
            <a:r>
              <a:rPr sz="1000" spc="15" dirty="0">
                <a:solidFill>
                  <a:srgbClr val="FFFFFF"/>
                </a:solidFill>
                <a:latin typeface="Avenir"/>
                <a:cs typeface="Avenir"/>
              </a:rPr>
              <a:t>Pain can be: </a:t>
            </a:r>
            <a:r>
              <a:rPr sz="1000" spc="20" dirty="0">
                <a:solidFill>
                  <a:srgbClr val="FFFFFF"/>
                </a:solidFill>
                <a:latin typeface="Avenir"/>
                <a:cs typeface="Avenir"/>
              </a:rPr>
              <a:t>primary </a:t>
            </a:r>
            <a:r>
              <a:rPr sz="1000" spc="10" dirty="0">
                <a:solidFill>
                  <a:srgbClr val="FFFFFF"/>
                </a:solidFill>
                <a:latin typeface="Avenir"/>
                <a:cs typeface="Avenir"/>
              </a:rPr>
              <a:t>or </a:t>
            </a:r>
            <a:r>
              <a:rPr sz="1000" spc="20" dirty="0">
                <a:solidFill>
                  <a:srgbClr val="FFFFFF"/>
                </a:solidFill>
                <a:latin typeface="Avenir"/>
                <a:cs typeface="Avenir"/>
              </a:rPr>
              <a:t>secondary; </a:t>
            </a:r>
            <a:r>
              <a:rPr sz="1000" spc="25" dirty="0">
                <a:solidFill>
                  <a:srgbClr val="FFFFFF"/>
                </a:solidFill>
                <a:latin typeface="Avenir"/>
                <a:cs typeface="Avenir"/>
              </a:rPr>
              <a:t>spontaneous </a:t>
            </a:r>
            <a:r>
              <a:rPr sz="1000" spc="10" dirty="0">
                <a:solidFill>
                  <a:srgbClr val="FFFFFF"/>
                </a:solidFill>
                <a:latin typeface="Avenir"/>
                <a:cs typeface="Avenir"/>
              </a:rPr>
              <a:t>or </a:t>
            </a:r>
            <a:r>
              <a:rPr sz="1000" spc="20" dirty="0">
                <a:solidFill>
                  <a:srgbClr val="FFFFFF"/>
                </a:solidFill>
                <a:latin typeface="Avenir"/>
                <a:cs typeface="Avenir"/>
              </a:rPr>
              <a:t>provoked; intermittent, persistent, constant, </a:t>
            </a:r>
            <a:r>
              <a:rPr sz="1000" spc="25" dirty="0">
                <a:solidFill>
                  <a:srgbClr val="FFFFFF"/>
                </a:solidFill>
                <a:latin typeface="Avenir"/>
                <a:cs typeface="Avenir"/>
              </a:rPr>
              <a:t>immediate,  delayed</a:t>
            </a:r>
            <a:endParaRPr sz="1000" dirty="0">
              <a:latin typeface="Avenir"/>
              <a:cs typeface="Avenir"/>
            </a:endParaRPr>
          </a:p>
        </p:txBody>
      </p:sp>
      <p:sp>
        <p:nvSpPr>
          <p:cNvPr id="20" name="object 20"/>
          <p:cNvSpPr/>
          <p:nvPr/>
        </p:nvSpPr>
        <p:spPr>
          <a:xfrm>
            <a:off x="6952488" y="3986785"/>
            <a:ext cx="2723260" cy="1004822"/>
          </a:xfrm>
          <a:custGeom>
            <a:avLst/>
            <a:gdLst/>
            <a:ahLst/>
            <a:cxnLst/>
            <a:rect l="l" t="t" r="r" b="b"/>
            <a:pathLst>
              <a:path w="2688590" h="1152525">
                <a:moveTo>
                  <a:pt x="0" y="1152144"/>
                </a:moveTo>
                <a:lnTo>
                  <a:pt x="2688336" y="1152144"/>
                </a:lnTo>
                <a:lnTo>
                  <a:pt x="2688336" y="0"/>
                </a:lnTo>
                <a:lnTo>
                  <a:pt x="0" y="0"/>
                </a:lnTo>
                <a:lnTo>
                  <a:pt x="0" y="1152144"/>
                </a:lnTo>
                <a:close/>
              </a:path>
            </a:pathLst>
          </a:custGeom>
          <a:solidFill>
            <a:srgbClr val="045899"/>
          </a:solidFill>
        </p:spPr>
        <p:txBody>
          <a:bodyPr wrap="square" lIns="0" tIns="0" rIns="0" bIns="0" rtlCol="0"/>
          <a:lstStyle/>
          <a:p>
            <a:endParaRPr dirty="0"/>
          </a:p>
        </p:txBody>
      </p:sp>
      <p:sp>
        <p:nvSpPr>
          <p:cNvPr id="21" name="object 21"/>
          <p:cNvSpPr txBox="1"/>
          <p:nvPr/>
        </p:nvSpPr>
        <p:spPr>
          <a:xfrm>
            <a:off x="7054088" y="4101084"/>
            <a:ext cx="2621660" cy="769441"/>
          </a:xfrm>
          <a:prstGeom prst="rect">
            <a:avLst/>
          </a:prstGeom>
        </p:spPr>
        <p:txBody>
          <a:bodyPr vert="horz" wrap="square" lIns="0" tIns="0" rIns="0" bIns="0" rtlCol="0">
            <a:spAutoFit/>
          </a:bodyPr>
          <a:lstStyle/>
          <a:p>
            <a:pPr marL="12700" marR="5080">
              <a:lnSpc>
                <a:spcPct val="100000"/>
              </a:lnSpc>
            </a:pPr>
            <a:r>
              <a:rPr sz="1000" spc="15" dirty="0">
                <a:solidFill>
                  <a:srgbClr val="FFFFFF"/>
                </a:solidFill>
                <a:latin typeface="Avenir"/>
                <a:cs typeface="Avenir"/>
              </a:rPr>
              <a:t>Pain </a:t>
            </a:r>
            <a:r>
              <a:rPr sz="1000" spc="20" dirty="0">
                <a:solidFill>
                  <a:srgbClr val="FFFFFF"/>
                </a:solidFill>
                <a:latin typeface="Avenir"/>
                <a:cs typeface="Avenir"/>
              </a:rPr>
              <a:t>throughout </a:t>
            </a:r>
            <a:r>
              <a:rPr sz="1000" spc="15" dirty="0">
                <a:solidFill>
                  <a:srgbClr val="FFFFFF"/>
                </a:solidFill>
                <a:latin typeface="Avenir"/>
                <a:cs typeface="Avenir"/>
              </a:rPr>
              <a:t>the entire </a:t>
            </a:r>
            <a:r>
              <a:rPr sz="1000" spc="25" dirty="0">
                <a:solidFill>
                  <a:srgbClr val="FFFFFF"/>
                </a:solidFill>
                <a:latin typeface="Avenir"/>
                <a:cs typeface="Avenir"/>
              </a:rPr>
              <a:t>vulva </a:t>
            </a:r>
            <a:r>
              <a:rPr sz="1000" spc="20" dirty="0">
                <a:solidFill>
                  <a:srgbClr val="FFFFFF"/>
                </a:solidFill>
                <a:latin typeface="Avenir"/>
                <a:cs typeface="Avenir"/>
              </a:rPr>
              <a:t>though </a:t>
            </a:r>
            <a:r>
              <a:rPr sz="1000" spc="15" dirty="0">
                <a:solidFill>
                  <a:srgbClr val="FFFFFF"/>
                </a:solidFill>
                <a:latin typeface="Avenir"/>
                <a:cs typeface="Avenir"/>
              </a:rPr>
              <a:t>some </a:t>
            </a:r>
            <a:r>
              <a:rPr sz="1000" spc="20" dirty="0">
                <a:solidFill>
                  <a:srgbClr val="FFFFFF"/>
                </a:solidFill>
                <a:latin typeface="Avenir"/>
                <a:cs typeface="Avenir"/>
              </a:rPr>
              <a:t>parts </a:t>
            </a:r>
            <a:r>
              <a:rPr sz="1000" spc="15" dirty="0">
                <a:solidFill>
                  <a:srgbClr val="FFFFFF"/>
                </a:solidFill>
                <a:latin typeface="Avenir"/>
                <a:cs typeface="Avenir"/>
              </a:rPr>
              <a:t>may </a:t>
            </a:r>
            <a:r>
              <a:rPr sz="1000" spc="10" dirty="0">
                <a:solidFill>
                  <a:srgbClr val="FFFFFF"/>
                </a:solidFill>
                <a:latin typeface="Avenir"/>
                <a:cs typeface="Avenir"/>
              </a:rPr>
              <a:t>be more </a:t>
            </a:r>
            <a:r>
              <a:rPr sz="1000" spc="25" dirty="0">
                <a:solidFill>
                  <a:srgbClr val="FFFFFF"/>
                </a:solidFill>
                <a:latin typeface="Avenir"/>
                <a:cs typeface="Avenir"/>
              </a:rPr>
              <a:t>painful </a:t>
            </a:r>
            <a:r>
              <a:rPr sz="1000" spc="15" dirty="0">
                <a:solidFill>
                  <a:srgbClr val="FFFFFF"/>
                </a:solidFill>
                <a:latin typeface="Avenir"/>
                <a:cs typeface="Avenir"/>
              </a:rPr>
              <a:t>than </a:t>
            </a:r>
            <a:r>
              <a:rPr sz="1000" spc="20" dirty="0">
                <a:solidFill>
                  <a:srgbClr val="FFFFFF"/>
                </a:solidFill>
                <a:latin typeface="Avenir"/>
                <a:cs typeface="Avenir"/>
              </a:rPr>
              <a:t>others. Provocation </a:t>
            </a:r>
            <a:r>
              <a:rPr sz="1000" spc="25" dirty="0">
                <a:solidFill>
                  <a:srgbClr val="FFFFFF"/>
                </a:solidFill>
                <a:latin typeface="Avenir"/>
                <a:cs typeface="Avenir"/>
              </a:rPr>
              <a:t>typically </a:t>
            </a:r>
            <a:r>
              <a:rPr sz="1000" spc="20" dirty="0">
                <a:solidFill>
                  <a:srgbClr val="FFFFFF"/>
                </a:solidFill>
                <a:latin typeface="Avenir"/>
                <a:cs typeface="Avenir"/>
              </a:rPr>
              <a:t>exacerbates symptoms. </a:t>
            </a:r>
            <a:r>
              <a:rPr sz="1000" spc="15" dirty="0">
                <a:solidFill>
                  <a:srgbClr val="FFFFFF"/>
                </a:solidFill>
                <a:latin typeface="Avenir"/>
                <a:cs typeface="Avenir"/>
              </a:rPr>
              <a:t>Pain</a:t>
            </a:r>
            <a:r>
              <a:rPr sz="1000" spc="75" dirty="0">
                <a:solidFill>
                  <a:srgbClr val="FFFFFF"/>
                </a:solidFill>
                <a:latin typeface="Avenir"/>
                <a:cs typeface="Avenir"/>
              </a:rPr>
              <a:t> </a:t>
            </a:r>
            <a:r>
              <a:rPr sz="1000" spc="25" dirty="0">
                <a:solidFill>
                  <a:srgbClr val="FFFFFF"/>
                </a:solidFill>
                <a:latin typeface="Avenir"/>
                <a:cs typeface="Avenir"/>
              </a:rPr>
              <a:t>may</a:t>
            </a:r>
            <a:r>
              <a:rPr lang="en-US" sz="1000" dirty="0">
                <a:latin typeface="Avenir"/>
                <a:cs typeface="Avenir"/>
              </a:rPr>
              <a:t> </a:t>
            </a:r>
            <a:r>
              <a:rPr sz="1000" spc="10" dirty="0">
                <a:solidFill>
                  <a:srgbClr val="FFFFFF"/>
                </a:solidFill>
                <a:latin typeface="Avenir"/>
                <a:cs typeface="Avenir"/>
              </a:rPr>
              <a:t>be </a:t>
            </a:r>
            <a:r>
              <a:rPr sz="1000" spc="20" dirty="0">
                <a:solidFill>
                  <a:srgbClr val="FFFFFF"/>
                </a:solidFill>
                <a:latin typeface="Avenir"/>
                <a:cs typeface="Avenir"/>
              </a:rPr>
              <a:t>described </a:t>
            </a:r>
            <a:r>
              <a:rPr sz="1000" spc="10" dirty="0">
                <a:solidFill>
                  <a:srgbClr val="FFFFFF"/>
                </a:solidFill>
                <a:latin typeface="Avenir"/>
                <a:cs typeface="Avenir"/>
              </a:rPr>
              <a:t>as </a:t>
            </a:r>
            <a:r>
              <a:rPr sz="1000" spc="20" dirty="0">
                <a:solidFill>
                  <a:srgbClr val="FFFFFF"/>
                </a:solidFill>
                <a:latin typeface="Avenir"/>
                <a:cs typeface="Avenir"/>
              </a:rPr>
              <a:t>burning, </a:t>
            </a:r>
            <a:r>
              <a:rPr sz="1000" spc="25" dirty="0">
                <a:solidFill>
                  <a:srgbClr val="FFFFFF"/>
                </a:solidFill>
                <a:latin typeface="Avenir"/>
                <a:cs typeface="Avenir"/>
              </a:rPr>
              <a:t>stabbing, </a:t>
            </a:r>
            <a:r>
              <a:rPr sz="1000" spc="20" dirty="0">
                <a:solidFill>
                  <a:srgbClr val="FFFFFF"/>
                </a:solidFill>
                <a:latin typeface="Avenir"/>
                <a:cs typeface="Avenir"/>
              </a:rPr>
              <a:t>stinging,</a:t>
            </a:r>
            <a:r>
              <a:rPr sz="1000" spc="-30" dirty="0">
                <a:solidFill>
                  <a:srgbClr val="FFFFFF"/>
                </a:solidFill>
                <a:latin typeface="Avenir"/>
                <a:cs typeface="Avenir"/>
              </a:rPr>
              <a:t> </a:t>
            </a:r>
            <a:r>
              <a:rPr sz="1000" spc="25" dirty="0">
                <a:solidFill>
                  <a:srgbClr val="FFFFFF"/>
                </a:solidFill>
                <a:latin typeface="Avenir"/>
                <a:cs typeface="Avenir"/>
              </a:rPr>
              <a:t>etc.</a:t>
            </a:r>
            <a:endParaRPr sz="1000" dirty="0">
              <a:latin typeface="Avenir"/>
              <a:cs typeface="Avenir"/>
            </a:endParaRPr>
          </a:p>
        </p:txBody>
      </p:sp>
      <p:sp>
        <p:nvSpPr>
          <p:cNvPr id="22" name="object 22"/>
          <p:cNvSpPr/>
          <p:nvPr/>
        </p:nvSpPr>
        <p:spPr>
          <a:xfrm>
            <a:off x="3821176" y="3986784"/>
            <a:ext cx="2707005" cy="567055"/>
          </a:xfrm>
          <a:custGeom>
            <a:avLst/>
            <a:gdLst/>
            <a:ahLst/>
            <a:cxnLst/>
            <a:rect l="l" t="t" r="r" b="b"/>
            <a:pathLst>
              <a:path w="2707004" h="567054">
                <a:moveTo>
                  <a:pt x="0" y="566927"/>
                </a:moveTo>
                <a:lnTo>
                  <a:pt x="2706624" y="566927"/>
                </a:lnTo>
                <a:lnTo>
                  <a:pt x="2706624" y="0"/>
                </a:lnTo>
                <a:lnTo>
                  <a:pt x="0" y="0"/>
                </a:lnTo>
                <a:lnTo>
                  <a:pt x="0" y="566927"/>
                </a:lnTo>
                <a:close/>
              </a:path>
            </a:pathLst>
          </a:custGeom>
          <a:solidFill>
            <a:srgbClr val="045899"/>
          </a:solidFill>
        </p:spPr>
        <p:txBody>
          <a:bodyPr wrap="square" lIns="0" tIns="0" rIns="0" bIns="0" rtlCol="0"/>
          <a:lstStyle/>
          <a:p>
            <a:endParaRPr dirty="0"/>
          </a:p>
        </p:txBody>
      </p:sp>
      <p:sp>
        <p:nvSpPr>
          <p:cNvPr id="23" name="object 23"/>
          <p:cNvSpPr txBox="1"/>
          <p:nvPr/>
        </p:nvSpPr>
        <p:spPr>
          <a:xfrm>
            <a:off x="3922776" y="4101084"/>
            <a:ext cx="2486660" cy="326390"/>
          </a:xfrm>
          <a:prstGeom prst="rect">
            <a:avLst/>
          </a:prstGeom>
        </p:spPr>
        <p:txBody>
          <a:bodyPr vert="horz" wrap="square" lIns="0" tIns="0" rIns="0" bIns="0" rtlCol="0">
            <a:spAutoFit/>
          </a:bodyPr>
          <a:lstStyle/>
          <a:p>
            <a:pPr marL="12700" marR="5080">
              <a:lnSpc>
                <a:spcPct val="100000"/>
              </a:lnSpc>
            </a:pPr>
            <a:r>
              <a:rPr sz="1000" spc="15" dirty="0">
                <a:solidFill>
                  <a:srgbClr val="FFFFFF"/>
                </a:solidFill>
                <a:latin typeface="Avenir"/>
                <a:cs typeface="Avenir"/>
              </a:rPr>
              <a:t>Pain </a:t>
            </a:r>
            <a:r>
              <a:rPr sz="1000" spc="10" dirty="0">
                <a:solidFill>
                  <a:srgbClr val="FFFFFF"/>
                </a:solidFill>
                <a:latin typeface="Avenir"/>
                <a:cs typeface="Avenir"/>
              </a:rPr>
              <a:t>is </a:t>
            </a:r>
            <a:r>
              <a:rPr sz="1000" spc="20" dirty="0">
                <a:solidFill>
                  <a:srgbClr val="FFFFFF"/>
                </a:solidFill>
                <a:latin typeface="Avenir"/>
                <a:cs typeface="Avenir"/>
              </a:rPr>
              <a:t>localized </a:t>
            </a:r>
            <a:r>
              <a:rPr sz="1000" spc="10" dirty="0">
                <a:solidFill>
                  <a:srgbClr val="FFFFFF"/>
                </a:solidFill>
                <a:latin typeface="Avenir"/>
                <a:cs typeface="Avenir"/>
              </a:rPr>
              <a:t>to </a:t>
            </a:r>
            <a:r>
              <a:rPr sz="1000" spc="15" dirty="0">
                <a:solidFill>
                  <a:srgbClr val="FFFFFF"/>
                </a:solidFill>
                <a:latin typeface="Avenir"/>
                <a:cs typeface="Avenir"/>
              </a:rPr>
              <a:t>one part </a:t>
            </a:r>
            <a:r>
              <a:rPr sz="1000" spc="10" dirty="0">
                <a:solidFill>
                  <a:srgbClr val="FFFFFF"/>
                </a:solidFill>
                <a:latin typeface="Avenir"/>
                <a:cs typeface="Avenir"/>
              </a:rPr>
              <a:t>of </a:t>
            </a:r>
            <a:r>
              <a:rPr sz="1000" spc="15" dirty="0">
                <a:solidFill>
                  <a:srgbClr val="FFFFFF"/>
                </a:solidFill>
                <a:latin typeface="Avenir"/>
                <a:cs typeface="Avenir"/>
              </a:rPr>
              <a:t>the </a:t>
            </a:r>
            <a:r>
              <a:rPr sz="1000" spc="25" dirty="0">
                <a:solidFill>
                  <a:srgbClr val="FFFFFF"/>
                </a:solidFill>
                <a:latin typeface="Avenir"/>
                <a:cs typeface="Avenir"/>
              </a:rPr>
              <a:t>vulva  </a:t>
            </a:r>
            <a:r>
              <a:rPr sz="1000" spc="20" dirty="0">
                <a:solidFill>
                  <a:srgbClr val="FFFFFF"/>
                </a:solidFill>
                <a:latin typeface="Avenir"/>
                <a:cs typeface="Avenir"/>
              </a:rPr>
              <a:t>(vestibule, clitoris, labia,</a:t>
            </a:r>
            <a:r>
              <a:rPr sz="1000" spc="65" dirty="0">
                <a:solidFill>
                  <a:srgbClr val="FFFFFF"/>
                </a:solidFill>
                <a:latin typeface="Avenir"/>
                <a:cs typeface="Avenir"/>
              </a:rPr>
              <a:t> </a:t>
            </a:r>
            <a:r>
              <a:rPr sz="1000" spc="25" dirty="0">
                <a:solidFill>
                  <a:srgbClr val="FFFFFF"/>
                </a:solidFill>
                <a:latin typeface="Avenir"/>
                <a:cs typeface="Avenir"/>
              </a:rPr>
              <a:t>etc.)</a:t>
            </a:r>
            <a:endParaRPr sz="1000" dirty="0">
              <a:latin typeface="Avenir"/>
              <a:cs typeface="Avenir"/>
            </a:endParaRPr>
          </a:p>
        </p:txBody>
      </p:sp>
      <p:sp>
        <p:nvSpPr>
          <p:cNvPr id="24" name="object 24"/>
          <p:cNvSpPr/>
          <p:nvPr/>
        </p:nvSpPr>
        <p:spPr>
          <a:xfrm>
            <a:off x="2410663" y="5811520"/>
            <a:ext cx="2646275" cy="921380"/>
          </a:xfrm>
          <a:custGeom>
            <a:avLst/>
            <a:gdLst/>
            <a:ahLst/>
            <a:cxnLst/>
            <a:rect l="l" t="t" r="r" b="b"/>
            <a:pathLst>
              <a:path w="2799079" h="1189990">
                <a:moveTo>
                  <a:pt x="0" y="1189761"/>
                </a:moveTo>
                <a:lnTo>
                  <a:pt x="2799080" y="1189761"/>
                </a:lnTo>
                <a:lnTo>
                  <a:pt x="2799080" y="0"/>
                </a:lnTo>
                <a:lnTo>
                  <a:pt x="0" y="0"/>
                </a:lnTo>
                <a:lnTo>
                  <a:pt x="0" y="1189761"/>
                </a:lnTo>
                <a:close/>
              </a:path>
            </a:pathLst>
          </a:custGeom>
          <a:solidFill>
            <a:srgbClr val="045899"/>
          </a:solidFill>
        </p:spPr>
        <p:txBody>
          <a:bodyPr wrap="square" lIns="0" tIns="0" rIns="0" bIns="0" rtlCol="0"/>
          <a:lstStyle/>
          <a:p>
            <a:endParaRPr dirty="0"/>
          </a:p>
        </p:txBody>
      </p:sp>
      <p:sp>
        <p:nvSpPr>
          <p:cNvPr id="25" name="object 25"/>
          <p:cNvSpPr txBox="1"/>
          <p:nvPr/>
        </p:nvSpPr>
        <p:spPr>
          <a:xfrm>
            <a:off x="2439035" y="5925820"/>
            <a:ext cx="2589530" cy="783590"/>
          </a:xfrm>
          <a:prstGeom prst="rect">
            <a:avLst/>
          </a:prstGeom>
        </p:spPr>
        <p:txBody>
          <a:bodyPr vert="horz" wrap="square" lIns="0" tIns="0" rIns="0" bIns="0" rtlCol="0">
            <a:spAutoFit/>
          </a:bodyPr>
          <a:lstStyle/>
          <a:p>
            <a:pPr marL="12700" marR="5080">
              <a:lnSpc>
                <a:spcPct val="100000"/>
              </a:lnSpc>
            </a:pPr>
            <a:r>
              <a:rPr sz="1000" spc="20" dirty="0">
                <a:solidFill>
                  <a:srgbClr val="FFFFFF"/>
                </a:solidFill>
                <a:latin typeface="Avenir"/>
                <a:cs typeface="Avenir"/>
              </a:rPr>
              <a:t>Clitorodynia </a:t>
            </a:r>
            <a:r>
              <a:rPr sz="1000" dirty="0">
                <a:solidFill>
                  <a:srgbClr val="FFFFFF"/>
                </a:solidFill>
                <a:latin typeface="Avenir"/>
                <a:cs typeface="Avenir"/>
              </a:rPr>
              <a:t>- </a:t>
            </a:r>
            <a:r>
              <a:rPr sz="1000" spc="15" dirty="0">
                <a:solidFill>
                  <a:srgbClr val="FFFFFF"/>
                </a:solidFill>
                <a:latin typeface="Avenir"/>
                <a:cs typeface="Avenir"/>
              </a:rPr>
              <a:t>pain </a:t>
            </a:r>
            <a:r>
              <a:rPr sz="1000" spc="20" dirty="0">
                <a:solidFill>
                  <a:srgbClr val="FFFFFF"/>
                </a:solidFill>
                <a:latin typeface="Avenir"/>
                <a:cs typeface="Avenir"/>
              </a:rPr>
              <a:t>confined </a:t>
            </a:r>
            <a:r>
              <a:rPr sz="1000" spc="10" dirty="0">
                <a:solidFill>
                  <a:srgbClr val="FFFFFF"/>
                </a:solidFill>
                <a:latin typeface="Avenir"/>
                <a:cs typeface="Avenir"/>
              </a:rPr>
              <a:t>to </a:t>
            </a:r>
            <a:r>
              <a:rPr sz="1000" spc="15" dirty="0">
                <a:solidFill>
                  <a:srgbClr val="FFFFFF"/>
                </a:solidFill>
                <a:latin typeface="Avenir"/>
                <a:cs typeface="Avenir"/>
              </a:rPr>
              <a:t>the </a:t>
            </a:r>
            <a:r>
              <a:rPr sz="1000" spc="25" dirty="0">
                <a:solidFill>
                  <a:srgbClr val="FFFFFF"/>
                </a:solidFill>
                <a:latin typeface="Avenir"/>
                <a:cs typeface="Avenir"/>
              </a:rPr>
              <a:t>clitoris.  </a:t>
            </a:r>
            <a:r>
              <a:rPr sz="1000" spc="15" dirty="0">
                <a:solidFill>
                  <a:srgbClr val="FFFFFF"/>
                </a:solidFill>
                <a:latin typeface="Avenir"/>
                <a:cs typeface="Avenir"/>
              </a:rPr>
              <a:t>Can </a:t>
            </a:r>
            <a:r>
              <a:rPr sz="1000" spc="10" dirty="0">
                <a:solidFill>
                  <a:srgbClr val="FFFFFF"/>
                </a:solidFill>
                <a:latin typeface="Avenir"/>
                <a:cs typeface="Avenir"/>
              </a:rPr>
              <a:t>be </a:t>
            </a:r>
            <a:r>
              <a:rPr sz="1000" spc="20" dirty="0">
                <a:solidFill>
                  <a:srgbClr val="FFFFFF"/>
                </a:solidFill>
                <a:latin typeface="Avenir"/>
                <a:cs typeface="Avenir"/>
              </a:rPr>
              <a:t>described </a:t>
            </a:r>
            <a:r>
              <a:rPr sz="1000" spc="10" dirty="0">
                <a:solidFill>
                  <a:srgbClr val="FFFFFF"/>
                </a:solidFill>
                <a:latin typeface="Avenir"/>
                <a:cs typeface="Avenir"/>
              </a:rPr>
              <a:t>as </a:t>
            </a:r>
            <a:r>
              <a:rPr sz="1000" spc="20" dirty="0">
                <a:solidFill>
                  <a:srgbClr val="FFFFFF"/>
                </a:solidFill>
                <a:latin typeface="Avenir"/>
                <a:cs typeface="Avenir"/>
              </a:rPr>
              <a:t>burning </a:t>
            </a:r>
            <a:r>
              <a:rPr sz="1000" spc="10" dirty="0">
                <a:solidFill>
                  <a:srgbClr val="FFFFFF"/>
                </a:solidFill>
                <a:latin typeface="Avenir"/>
                <a:cs typeface="Avenir"/>
              </a:rPr>
              <a:t>or </a:t>
            </a:r>
            <a:r>
              <a:rPr sz="1000" spc="25" dirty="0">
                <a:solidFill>
                  <a:srgbClr val="FFFFFF"/>
                </a:solidFill>
                <a:latin typeface="Avenir"/>
                <a:cs typeface="Avenir"/>
              </a:rPr>
              <a:t>stabbing  </a:t>
            </a:r>
            <a:r>
              <a:rPr sz="1000" spc="15" dirty="0">
                <a:solidFill>
                  <a:srgbClr val="FFFFFF"/>
                </a:solidFill>
                <a:latin typeface="Avenir"/>
                <a:cs typeface="Avenir"/>
              </a:rPr>
              <a:t>pain </a:t>
            </a:r>
            <a:r>
              <a:rPr sz="1000" spc="10" dirty="0">
                <a:solidFill>
                  <a:srgbClr val="FFFFFF"/>
                </a:solidFill>
                <a:latin typeface="Avenir"/>
                <a:cs typeface="Avenir"/>
              </a:rPr>
              <a:t>or </a:t>
            </a:r>
            <a:r>
              <a:rPr sz="1000" spc="15" dirty="0">
                <a:solidFill>
                  <a:srgbClr val="FFFFFF"/>
                </a:solidFill>
                <a:latin typeface="Avenir"/>
                <a:cs typeface="Avenir"/>
              </a:rPr>
              <a:t>less </a:t>
            </a:r>
            <a:r>
              <a:rPr sz="1000" spc="20" dirty="0">
                <a:solidFill>
                  <a:srgbClr val="FFFFFF"/>
                </a:solidFill>
                <a:latin typeface="Avenir"/>
                <a:cs typeface="Avenir"/>
              </a:rPr>
              <a:t>commonly persistent arousal  </a:t>
            </a:r>
            <a:r>
              <a:rPr sz="1000" spc="15" dirty="0">
                <a:solidFill>
                  <a:srgbClr val="FFFFFF"/>
                </a:solidFill>
                <a:latin typeface="Avenir"/>
                <a:cs typeface="Avenir"/>
              </a:rPr>
              <a:t>(</a:t>
            </a:r>
            <a:r>
              <a:rPr lang="en-US" sz="1000" spc="15" dirty="0">
                <a:solidFill>
                  <a:srgbClr val="FFFFFF"/>
                </a:solidFill>
                <a:latin typeface="Avenir"/>
                <a:cs typeface="Avenir"/>
              </a:rPr>
              <a:t>also know as </a:t>
            </a:r>
            <a:r>
              <a:rPr sz="1000" spc="20" dirty="0">
                <a:solidFill>
                  <a:srgbClr val="FFFFFF"/>
                </a:solidFill>
                <a:latin typeface="Avenir"/>
                <a:cs typeface="Avenir"/>
              </a:rPr>
              <a:t>persistent genital </a:t>
            </a:r>
            <a:r>
              <a:rPr sz="1000" spc="15" dirty="0">
                <a:solidFill>
                  <a:srgbClr val="FFFFFF"/>
                </a:solidFill>
                <a:latin typeface="Avenir"/>
                <a:cs typeface="Avenir"/>
              </a:rPr>
              <a:t>arousal disorder </a:t>
            </a:r>
            <a:r>
              <a:rPr sz="1000" dirty="0">
                <a:solidFill>
                  <a:srgbClr val="FFFFFF"/>
                </a:solidFill>
                <a:latin typeface="Avenir"/>
                <a:cs typeface="Avenir"/>
              </a:rPr>
              <a:t>- </a:t>
            </a:r>
            <a:r>
              <a:rPr sz="1000" spc="25" dirty="0">
                <a:solidFill>
                  <a:srgbClr val="FFFFFF"/>
                </a:solidFill>
                <a:latin typeface="Avenir"/>
                <a:cs typeface="Avenir"/>
              </a:rPr>
              <a:t>PGAD).</a:t>
            </a:r>
            <a:endParaRPr sz="1000" dirty="0">
              <a:latin typeface="Avenir"/>
              <a:cs typeface="Avenir"/>
            </a:endParaRPr>
          </a:p>
        </p:txBody>
      </p:sp>
      <p:sp>
        <p:nvSpPr>
          <p:cNvPr id="26" name="object 26"/>
          <p:cNvSpPr/>
          <p:nvPr/>
        </p:nvSpPr>
        <p:spPr>
          <a:xfrm>
            <a:off x="5372735" y="5811520"/>
            <a:ext cx="2628265" cy="934655"/>
          </a:xfrm>
          <a:custGeom>
            <a:avLst/>
            <a:gdLst/>
            <a:ahLst/>
            <a:cxnLst/>
            <a:rect l="l" t="t" r="r" b="b"/>
            <a:pathLst>
              <a:path w="2780029" h="1207134">
                <a:moveTo>
                  <a:pt x="0" y="1207007"/>
                </a:moveTo>
                <a:lnTo>
                  <a:pt x="2779775" y="1207007"/>
                </a:lnTo>
                <a:lnTo>
                  <a:pt x="2779775" y="0"/>
                </a:lnTo>
                <a:lnTo>
                  <a:pt x="0" y="0"/>
                </a:lnTo>
                <a:lnTo>
                  <a:pt x="0" y="1207007"/>
                </a:lnTo>
                <a:close/>
              </a:path>
            </a:pathLst>
          </a:custGeom>
          <a:solidFill>
            <a:srgbClr val="045899"/>
          </a:solidFill>
        </p:spPr>
        <p:txBody>
          <a:bodyPr wrap="square" lIns="0" tIns="0" rIns="0" bIns="0" rtlCol="0"/>
          <a:lstStyle/>
          <a:p>
            <a:endParaRPr dirty="0"/>
          </a:p>
        </p:txBody>
      </p:sp>
      <p:sp>
        <p:nvSpPr>
          <p:cNvPr id="27" name="object 27"/>
          <p:cNvSpPr txBox="1"/>
          <p:nvPr/>
        </p:nvSpPr>
        <p:spPr>
          <a:xfrm>
            <a:off x="5423535" y="5925820"/>
            <a:ext cx="2526665" cy="783590"/>
          </a:xfrm>
          <a:prstGeom prst="rect">
            <a:avLst/>
          </a:prstGeom>
        </p:spPr>
        <p:txBody>
          <a:bodyPr vert="horz" wrap="square" lIns="0" tIns="0" rIns="0" bIns="0" rtlCol="0">
            <a:spAutoFit/>
          </a:bodyPr>
          <a:lstStyle/>
          <a:p>
            <a:pPr marL="12700" marR="5080">
              <a:lnSpc>
                <a:spcPct val="100000"/>
              </a:lnSpc>
            </a:pPr>
            <a:r>
              <a:rPr sz="1000" spc="15" dirty="0">
                <a:solidFill>
                  <a:srgbClr val="FFFFFF"/>
                </a:solidFill>
                <a:latin typeface="Avenir"/>
                <a:cs typeface="Avenir"/>
              </a:rPr>
              <a:t>Vestibulodynia (aka </a:t>
            </a:r>
            <a:r>
              <a:rPr sz="1000" spc="20" dirty="0">
                <a:solidFill>
                  <a:srgbClr val="FFFFFF"/>
                </a:solidFill>
                <a:latin typeface="Avenir"/>
                <a:cs typeface="Avenir"/>
              </a:rPr>
              <a:t>vulvar vestibulitis </a:t>
            </a:r>
            <a:r>
              <a:rPr sz="1000" spc="25" dirty="0">
                <a:solidFill>
                  <a:srgbClr val="FFFFFF"/>
                </a:solidFill>
                <a:latin typeface="Avenir"/>
                <a:cs typeface="Avenir"/>
              </a:rPr>
              <a:t>or  </a:t>
            </a:r>
            <a:r>
              <a:rPr sz="1000" spc="15" dirty="0">
                <a:solidFill>
                  <a:srgbClr val="FFFFFF"/>
                </a:solidFill>
                <a:latin typeface="Avenir"/>
                <a:cs typeface="Avenir"/>
              </a:rPr>
              <a:t>provoked </a:t>
            </a:r>
            <a:r>
              <a:rPr sz="1000" spc="20" dirty="0">
                <a:solidFill>
                  <a:srgbClr val="FFFFFF"/>
                </a:solidFill>
                <a:latin typeface="Avenir"/>
                <a:cs typeface="Avenir"/>
              </a:rPr>
              <a:t>vestibulodynia (PVD)). </a:t>
            </a:r>
            <a:r>
              <a:rPr sz="1000" spc="25" dirty="0">
                <a:solidFill>
                  <a:srgbClr val="FFFFFF"/>
                </a:solidFill>
                <a:latin typeface="Avenir"/>
                <a:cs typeface="Avenir"/>
              </a:rPr>
              <a:t>Primary  </a:t>
            </a:r>
            <a:r>
              <a:rPr sz="1000" spc="10" dirty="0">
                <a:solidFill>
                  <a:srgbClr val="FFFFFF"/>
                </a:solidFill>
                <a:latin typeface="Avenir"/>
                <a:cs typeface="Avenir"/>
              </a:rPr>
              <a:t>if </a:t>
            </a:r>
            <a:r>
              <a:rPr sz="1000" spc="15" dirty="0">
                <a:solidFill>
                  <a:srgbClr val="FFFFFF"/>
                </a:solidFill>
                <a:latin typeface="Avenir"/>
                <a:cs typeface="Avenir"/>
              </a:rPr>
              <a:t>pain </a:t>
            </a:r>
            <a:r>
              <a:rPr sz="1000" spc="20" dirty="0">
                <a:solidFill>
                  <a:srgbClr val="FFFFFF"/>
                </a:solidFill>
                <a:latin typeface="Avenir"/>
                <a:cs typeface="Avenir"/>
              </a:rPr>
              <a:t>began </a:t>
            </a:r>
            <a:r>
              <a:rPr sz="1000" spc="10" dirty="0">
                <a:solidFill>
                  <a:srgbClr val="FFFFFF"/>
                </a:solidFill>
                <a:latin typeface="Avenir"/>
                <a:cs typeface="Avenir"/>
              </a:rPr>
              <a:t>at </a:t>
            </a:r>
            <a:r>
              <a:rPr sz="1000" spc="20" dirty="0">
                <a:solidFill>
                  <a:srgbClr val="FFFFFF"/>
                </a:solidFill>
                <a:latin typeface="Avenir"/>
                <a:cs typeface="Avenir"/>
              </a:rPr>
              <a:t>first vaginal </a:t>
            </a:r>
            <a:r>
              <a:rPr sz="1000" spc="25" dirty="0">
                <a:solidFill>
                  <a:srgbClr val="FFFFFF"/>
                </a:solidFill>
                <a:latin typeface="Avenir"/>
                <a:cs typeface="Avenir"/>
              </a:rPr>
              <a:t>penetration  </a:t>
            </a:r>
            <a:r>
              <a:rPr sz="1000" spc="20" dirty="0">
                <a:solidFill>
                  <a:srgbClr val="FFFFFF"/>
                </a:solidFill>
                <a:latin typeface="Avenir"/>
                <a:cs typeface="Avenir"/>
              </a:rPr>
              <a:t>attempt. Secondary </a:t>
            </a:r>
            <a:r>
              <a:rPr sz="1000" spc="10" dirty="0">
                <a:solidFill>
                  <a:srgbClr val="FFFFFF"/>
                </a:solidFill>
                <a:latin typeface="Avenir"/>
                <a:cs typeface="Avenir"/>
              </a:rPr>
              <a:t>if </a:t>
            </a:r>
            <a:r>
              <a:rPr sz="1000" spc="15" dirty="0">
                <a:solidFill>
                  <a:srgbClr val="FFFFFF"/>
                </a:solidFill>
                <a:latin typeface="Avenir"/>
                <a:cs typeface="Avenir"/>
              </a:rPr>
              <a:t>pain </a:t>
            </a:r>
            <a:r>
              <a:rPr sz="1000" spc="20" dirty="0">
                <a:solidFill>
                  <a:srgbClr val="FFFFFF"/>
                </a:solidFill>
                <a:latin typeface="Avenir"/>
                <a:cs typeface="Avenir"/>
              </a:rPr>
              <a:t>began after </a:t>
            </a:r>
            <a:r>
              <a:rPr sz="1000" dirty="0">
                <a:solidFill>
                  <a:srgbClr val="FFFFFF"/>
                </a:solidFill>
                <a:latin typeface="Avenir"/>
                <a:cs typeface="Avenir"/>
              </a:rPr>
              <a:t>a  </a:t>
            </a:r>
            <a:r>
              <a:rPr sz="1000" spc="20" dirty="0">
                <a:solidFill>
                  <a:srgbClr val="FFFFFF"/>
                </a:solidFill>
                <a:latin typeface="Avenir"/>
                <a:cs typeface="Avenir"/>
              </a:rPr>
              <a:t>period </a:t>
            </a:r>
            <a:r>
              <a:rPr sz="1000" spc="10" dirty="0">
                <a:solidFill>
                  <a:srgbClr val="FFFFFF"/>
                </a:solidFill>
                <a:latin typeface="Avenir"/>
                <a:cs typeface="Avenir"/>
              </a:rPr>
              <a:t>of </a:t>
            </a:r>
            <a:r>
              <a:rPr sz="1000" spc="20" dirty="0">
                <a:solidFill>
                  <a:srgbClr val="FFFFFF"/>
                </a:solidFill>
                <a:latin typeface="Avenir"/>
                <a:cs typeface="Avenir"/>
              </a:rPr>
              <a:t>pain-free vaginal</a:t>
            </a:r>
            <a:r>
              <a:rPr sz="1000" spc="70" dirty="0">
                <a:solidFill>
                  <a:srgbClr val="FFFFFF"/>
                </a:solidFill>
                <a:latin typeface="Avenir"/>
                <a:cs typeface="Avenir"/>
              </a:rPr>
              <a:t> </a:t>
            </a:r>
            <a:r>
              <a:rPr sz="1000" spc="25" dirty="0">
                <a:solidFill>
                  <a:srgbClr val="FFFFFF"/>
                </a:solidFill>
                <a:latin typeface="Avenir"/>
                <a:cs typeface="Avenir"/>
              </a:rPr>
              <a:t>penetration.</a:t>
            </a:r>
            <a:endParaRPr sz="1000" dirty="0">
              <a:latin typeface="Avenir"/>
              <a:cs typeface="Avenir"/>
            </a:endParaRPr>
          </a:p>
        </p:txBody>
      </p:sp>
      <p:sp>
        <p:nvSpPr>
          <p:cNvPr id="28" name="object 28"/>
          <p:cNvSpPr/>
          <p:nvPr/>
        </p:nvSpPr>
        <p:spPr>
          <a:xfrm>
            <a:off x="6952488" y="5165852"/>
            <a:ext cx="2723260" cy="388620"/>
          </a:xfrm>
          <a:custGeom>
            <a:avLst/>
            <a:gdLst/>
            <a:ahLst/>
            <a:cxnLst/>
            <a:rect l="l" t="t" r="r" b="b"/>
            <a:pathLst>
              <a:path w="2688590" h="388620">
                <a:moveTo>
                  <a:pt x="0" y="388620"/>
                </a:moveTo>
                <a:lnTo>
                  <a:pt x="2688336" y="388620"/>
                </a:lnTo>
                <a:lnTo>
                  <a:pt x="2688336" y="0"/>
                </a:lnTo>
                <a:lnTo>
                  <a:pt x="0" y="0"/>
                </a:lnTo>
                <a:lnTo>
                  <a:pt x="0" y="388620"/>
                </a:lnTo>
                <a:close/>
              </a:path>
            </a:pathLst>
          </a:custGeom>
          <a:solidFill>
            <a:srgbClr val="045899"/>
          </a:solidFill>
        </p:spPr>
        <p:txBody>
          <a:bodyPr wrap="square" lIns="0" tIns="0" rIns="0" bIns="0" rtlCol="0"/>
          <a:lstStyle/>
          <a:p>
            <a:endParaRPr dirty="0"/>
          </a:p>
        </p:txBody>
      </p:sp>
      <p:sp>
        <p:nvSpPr>
          <p:cNvPr id="29" name="object 29"/>
          <p:cNvSpPr txBox="1"/>
          <p:nvPr/>
        </p:nvSpPr>
        <p:spPr>
          <a:xfrm>
            <a:off x="7054088" y="5280152"/>
            <a:ext cx="1508125" cy="153888"/>
          </a:xfrm>
          <a:prstGeom prst="rect">
            <a:avLst/>
          </a:prstGeom>
        </p:spPr>
        <p:txBody>
          <a:bodyPr vert="horz" wrap="square" lIns="0" tIns="0" rIns="0" bIns="0" rtlCol="0">
            <a:spAutoFit/>
          </a:bodyPr>
          <a:lstStyle/>
          <a:p>
            <a:pPr marL="12700">
              <a:lnSpc>
                <a:spcPct val="100000"/>
              </a:lnSpc>
            </a:pPr>
            <a:r>
              <a:rPr sz="1000" spc="20" dirty="0">
                <a:solidFill>
                  <a:srgbClr val="FFFFFF"/>
                </a:solidFill>
                <a:latin typeface="Avenir"/>
                <a:cs typeface="Avenir"/>
              </a:rPr>
              <a:t>Generalized</a:t>
            </a:r>
            <a:r>
              <a:rPr sz="1000" spc="-5" dirty="0">
                <a:solidFill>
                  <a:srgbClr val="FFFFFF"/>
                </a:solidFill>
                <a:latin typeface="Avenir"/>
                <a:cs typeface="Avenir"/>
              </a:rPr>
              <a:t> </a:t>
            </a:r>
            <a:r>
              <a:rPr lang="en-US" sz="1000" spc="20" dirty="0">
                <a:solidFill>
                  <a:srgbClr val="FFFFFF"/>
                </a:solidFill>
                <a:latin typeface="Avenir"/>
                <a:cs typeface="Avenir"/>
              </a:rPr>
              <a:t>v</a:t>
            </a:r>
            <a:r>
              <a:rPr sz="1000" spc="20" dirty="0">
                <a:solidFill>
                  <a:srgbClr val="FFFFFF"/>
                </a:solidFill>
                <a:latin typeface="Avenir"/>
                <a:cs typeface="Avenir"/>
              </a:rPr>
              <a:t>ulvodynia</a:t>
            </a:r>
            <a:endParaRPr sz="1000" dirty="0">
              <a:latin typeface="Avenir"/>
              <a:cs typeface="Avenir"/>
            </a:endParaRPr>
          </a:p>
        </p:txBody>
      </p:sp>
      <p:sp>
        <p:nvSpPr>
          <p:cNvPr id="30" name="object 30"/>
          <p:cNvSpPr/>
          <p:nvPr/>
        </p:nvSpPr>
        <p:spPr>
          <a:xfrm>
            <a:off x="822960" y="3986784"/>
            <a:ext cx="2703830" cy="905510"/>
          </a:xfrm>
          <a:custGeom>
            <a:avLst/>
            <a:gdLst/>
            <a:ahLst/>
            <a:cxnLst/>
            <a:rect l="l" t="t" r="r" b="b"/>
            <a:pathLst>
              <a:path w="2703829" h="905510">
                <a:moveTo>
                  <a:pt x="0" y="905256"/>
                </a:moveTo>
                <a:lnTo>
                  <a:pt x="2703576" y="905256"/>
                </a:lnTo>
                <a:lnTo>
                  <a:pt x="2703576" y="0"/>
                </a:lnTo>
                <a:lnTo>
                  <a:pt x="0" y="0"/>
                </a:lnTo>
                <a:lnTo>
                  <a:pt x="0" y="905256"/>
                </a:lnTo>
                <a:close/>
              </a:path>
            </a:pathLst>
          </a:custGeom>
          <a:solidFill>
            <a:srgbClr val="42888E"/>
          </a:solidFill>
        </p:spPr>
        <p:txBody>
          <a:bodyPr wrap="square" lIns="0" tIns="0" rIns="0" bIns="0" rtlCol="0"/>
          <a:lstStyle/>
          <a:p>
            <a:endParaRPr dirty="0"/>
          </a:p>
        </p:txBody>
      </p:sp>
      <p:sp>
        <p:nvSpPr>
          <p:cNvPr id="31" name="object 31"/>
          <p:cNvSpPr txBox="1"/>
          <p:nvPr/>
        </p:nvSpPr>
        <p:spPr>
          <a:xfrm>
            <a:off x="924560" y="4101084"/>
            <a:ext cx="2740544" cy="671338"/>
          </a:xfrm>
          <a:prstGeom prst="rect">
            <a:avLst/>
          </a:prstGeom>
        </p:spPr>
        <p:txBody>
          <a:bodyPr vert="horz" wrap="square" lIns="0" tIns="0" rIns="0" bIns="0" rtlCol="0">
            <a:spAutoFit/>
          </a:bodyPr>
          <a:lstStyle/>
          <a:p>
            <a:pPr marL="12700">
              <a:lnSpc>
                <a:spcPts val="1320"/>
              </a:lnSpc>
            </a:pPr>
            <a:r>
              <a:rPr sz="1200" spc="25" dirty="0">
                <a:solidFill>
                  <a:srgbClr val="FFFFFF"/>
                </a:solidFill>
                <a:latin typeface="Avenir"/>
                <a:cs typeface="Avenir"/>
              </a:rPr>
              <a:t>Infectious,</a:t>
            </a:r>
            <a:r>
              <a:rPr sz="1200" spc="-10" dirty="0">
                <a:solidFill>
                  <a:srgbClr val="FFFFFF"/>
                </a:solidFill>
                <a:latin typeface="Avenir"/>
                <a:cs typeface="Avenir"/>
              </a:rPr>
              <a:t> </a:t>
            </a:r>
            <a:r>
              <a:rPr sz="1200" spc="20" dirty="0">
                <a:solidFill>
                  <a:srgbClr val="FFFFFF"/>
                </a:solidFill>
                <a:latin typeface="Avenir"/>
                <a:cs typeface="Avenir"/>
              </a:rPr>
              <a:t>inflammatory,</a:t>
            </a:r>
            <a:r>
              <a:rPr lang="en-US" sz="1200" spc="20" dirty="0">
                <a:solidFill>
                  <a:srgbClr val="FFFFFF"/>
                </a:solidFill>
                <a:latin typeface="Avenir"/>
                <a:cs typeface="Avenir"/>
              </a:rPr>
              <a:t> </a:t>
            </a:r>
            <a:r>
              <a:rPr sz="1200" spc="25" dirty="0">
                <a:solidFill>
                  <a:srgbClr val="FFFFFF"/>
                </a:solidFill>
                <a:latin typeface="Avenir"/>
                <a:cs typeface="Avenir"/>
              </a:rPr>
              <a:t>neoplastic, neurologic,</a:t>
            </a:r>
            <a:r>
              <a:rPr sz="1200" spc="15" dirty="0">
                <a:solidFill>
                  <a:srgbClr val="FFFFFF"/>
                </a:solidFill>
                <a:latin typeface="Avenir"/>
                <a:cs typeface="Avenir"/>
              </a:rPr>
              <a:t> </a:t>
            </a:r>
            <a:r>
              <a:rPr sz="1200" spc="30" dirty="0">
                <a:solidFill>
                  <a:srgbClr val="FFFFFF"/>
                </a:solidFill>
                <a:latin typeface="Avenir"/>
                <a:cs typeface="Avenir"/>
              </a:rPr>
              <a:t>trauma,</a:t>
            </a:r>
            <a:r>
              <a:rPr sz="1200" spc="25" dirty="0">
                <a:solidFill>
                  <a:srgbClr val="FFFFFF"/>
                </a:solidFill>
                <a:latin typeface="Avenir"/>
                <a:cs typeface="Avenir"/>
              </a:rPr>
              <a:t>iatrogenic, hormonal</a:t>
            </a:r>
            <a:r>
              <a:rPr sz="1200" spc="5" dirty="0">
                <a:solidFill>
                  <a:srgbClr val="FFFFFF"/>
                </a:solidFill>
                <a:latin typeface="Avenir"/>
                <a:cs typeface="Avenir"/>
              </a:rPr>
              <a:t> </a:t>
            </a:r>
            <a:r>
              <a:rPr sz="1200" spc="30" dirty="0">
                <a:solidFill>
                  <a:srgbClr val="FFFFFF"/>
                </a:solidFill>
                <a:latin typeface="Avenir"/>
                <a:cs typeface="Avenir"/>
              </a:rPr>
              <a:t>deficiencies  </a:t>
            </a:r>
            <a:r>
              <a:rPr sz="1200" spc="20" dirty="0">
                <a:solidFill>
                  <a:srgbClr val="FFFFFF"/>
                </a:solidFill>
                <a:latin typeface="Avenir"/>
                <a:cs typeface="Avenir"/>
              </a:rPr>
              <a:t>(treat</a:t>
            </a:r>
            <a:r>
              <a:rPr sz="1200" spc="-5" dirty="0">
                <a:solidFill>
                  <a:srgbClr val="FFFFFF"/>
                </a:solidFill>
                <a:latin typeface="Avenir"/>
                <a:cs typeface="Avenir"/>
              </a:rPr>
              <a:t> </a:t>
            </a:r>
            <a:r>
              <a:rPr sz="1200" spc="25" dirty="0">
                <a:solidFill>
                  <a:srgbClr val="FFFFFF"/>
                </a:solidFill>
                <a:latin typeface="Avenir"/>
                <a:cs typeface="Avenir"/>
              </a:rPr>
              <a:t>accordingly)</a:t>
            </a:r>
            <a:endParaRPr sz="1200" dirty="0">
              <a:latin typeface="Avenir"/>
              <a:cs typeface="Avenir"/>
            </a:endParaRPr>
          </a:p>
        </p:txBody>
      </p:sp>
      <p:sp>
        <p:nvSpPr>
          <p:cNvPr id="32" name="object 32"/>
          <p:cNvSpPr/>
          <p:nvPr/>
        </p:nvSpPr>
        <p:spPr>
          <a:xfrm>
            <a:off x="822960" y="2838704"/>
            <a:ext cx="2707005" cy="494030"/>
          </a:xfrm>
          <a:custGeom>
            <a:avLst/>
            <a:gdLst/>
            <a:ahLst/>
            <a:cxnLst/>
            <a:rect l="l" t="t" r="r" b="b"/>
            <a:pathLst>
              <a:path w="2707004" h="494029">
                <a:moveTo>
                  <a:pt x="0" y="493775"/>
                </a:moveTo>
                <a:lnTo>
                  <a:pt x="2706624" y="493775"/>
                </a:lnTo>
                <a:lnTo>
                  <a:pt x="2706624" y="0"/>
                </a:lnTo>
                <a:lnTo>
                  <a:pt x="0" y="0"/>
                </a:lnTo>
                <a:lnTo>
                  <a:pt x="0" y="493775"/>
                </a:lnTo>
                <a:close/>
              </a:path>
            </a:pathLst>
          </a:custGeom>
          <a:solidFill>
            <a:srgbClr val="42888E"/>
          </a:solidFill>
        </p:spPr>
        <p:txBody>
          <a:bodyPr wrap="square" lIns="0" tIns="0" rIns="0" bIns="0" rtlCol="0"/>
          <a:lstStyle/>
          <a:p>
            <a:endParaRPr dirty="0"/>
          </a:p>
        </p:txBody>
      </p:sp>
      <p:sp>
        <p:nvSpPr>
          <p:cNvPr id="33" name="object 33"/>
          <p:cNvSpPr txBox="1"/>
          <p:nvPr/>
        </p:nvSpPr>
        <p:spPr>
          <a:xfrm>
            <a:off x="924560" y="2953003"/>
            <a:ext cx="2470150" cy="206375"/>
          </a:xfrm>
          <a:prstGeom prst="rect">
            <a:avLst/>
          </a:prstGeom>
        </p:spPr>
        <p:txBody>
          <a:bodyPr vert="horz" wrap="square" lIns="0" tIns="0" rIns="0" bIns="0" rtlCol="0">
            <a:spAutoFit/>
          </a:bodyPr>
          <a:lstStyle/>
          <a:p>
            <a:pPr marL="12700">
              <a:lnSpc>
                <a:spcPct val="100000"/>
              </a:lnSpc>
            </a:pPr>
            <a:r>
              <a:rPr sz="1200" spc="20" dirty="0">
                <a:solidFill>
                  <a:srgbClr val="FFFFFF"/>
                </a:solidFill>
                <a:latin typeface="Avenir"/>
                <a:cs typeface="Avenir"/>
              </a:rPr>
              <a:t>Visible </a:t>
            </a:r>
            <a:r>
              <a:rPr sz="1200" spc="25" dirty="0">
                <a:solidFill>
                  <a:srgbClr val="FFFFFF"/>
                </a:solidFill>
                <a:latin typeface="Avenir"/>
                <a:cs typeface="Avenir"/>
              </a:rPr>
              <a:t>and/or </a:t>
            </a:r>
            <a:r>
              <a:rPr sz="1200" spc="20" dirty="0">
                <a:solidFill>
                  <a:srgbClr val="FFFFFF"/>
                </a:solidFill>
                <a:latin typeface="Avenir"/>
                <a:cs typeface="Avenir"/>
              </a:rPr>
              <a:t>neurologic</a:t>
            </a:r>
            <a:r>
              <a:rPr sz="1200" spc="90" dirty="0">
                <a:solidFill>
                  <a:srgbClr val="FFFFFF"/>
                </a:solidFill>
                <a:latin typeface="Avenir"/>
                <a:cs typeface="Avenir"/>
              </a:rPr>
              <a:t> </a:t>
            </a:r>
            <a:r>
              <a:rPr sz="1200" spc="30" dirty="0">
                <a:solidFill>
                  <a:srgbClr val="FFFFFF"/>
                </a:solidFill>
                <a:latin typeface="Avenir"/>
                <a:cs typeface="Avenir"/>
              </a:rPr>
              <a:t>findings</a:t>
            </a:r>
            <a:endParaRPr sz="1200" dirty="0">
              <a:latin typeface="Avenir"/>
              <a:cs typeface="Avenir"/>
            </a:endParaRPr>
          </a:p>
        </p:txBody>
      </p:sp>
      <p:sp>
        <p:nvSpPr>
          <p:cNvPr id="34" name="object 34"/>
          <p:cNvSpPr/>
          <p:nvPr/>
        </p:nvSpPr>
        <p:spPr>
          <a:xfrm>
            <a:off x="0" y="1874520"/>
            <a:ext cx="10058400" cy="548639"/>
          </a:xfrm>
          <a:prstGeom prst="rect">
            <a:avLst/>
          </a:prstGeom>
          <a:blipFill>
            <a:blip r:embed="rId4" cstate="print"/>
            <a:stretch>
              <a:fillRect/>
            </a:stretch>
          </a:blipFill>
        </p:spPr>
        <p:txBody>
          <a:bodyPr wrap="square" lIns="0" tIns="0" rIns="0" bIns="0" rtlCol="0"/>
          <a:lstStyle/>
          <a:p>
            <a:endParaRPr dirty="0"/>
          </a:p>
        </p:txBody>
      </p:sp>
      <p:sp>
        <p:nvSpPr>
          <p:cNvPr id="35" name="object 35"/>
          <p:cNvSpPr txBox="1"/>
          <p:nvPr/>
        </p:nvSpPr>
        <p:spPr>
          <a:xfrm>
            <a:off x="3427704" y="2002534"/>
            <a:ext cx="3626383" cy="338554"/>
          </a:xfrm>
          <a:prstGeom prst="rect">
            <a:avLst/>
          </a:prstGeom>
        </p:spPr>
        <p:txBody>
          <a:bodyPr vert="horz" wrap="square" lIns="0" tIns="0" rIns="0" bIns="0" rtlCol="0">
            <a:spAutoFit/>
          </a:bodyPr>
          <a:lstStyle/>
          <a:p>
            <a:pPr marL="12700">
              <a:lnSpc>
                <a:spcPct val="100000"/>
              </a:lnSpc>
            </a:pPr>
            <a:r>
              <a:rPr sz="2200" spc="45" dirty="0">
                <a:solidFill>
                  <a:srgbClr val="FFFFFF"/>
                </a:solidFill>
                <a:latin typeface="Avenir Book"/>
                <a:cs typeface="Avenir Book"/>
              </a:rPr>
              <a:t>CHRONIC </a:t>
            </a:r>
            <a:r>
              <a:rPr sz="2200" spc="-10" dirty="0">
                <a:solidFill>
                  <a:srgbClr val="FFFFFF"/>
                </a:solidFill>
                <a:latin typeface="Avenir Book"/>
                <a:cs typeface="Avenir Book"/>
              </a:rPr>
              <a:t>VULVAR</a:t>
            </a:r>
            <a:r>
              <a:rPr sz="2200" spc="105" dirty="0">
                <a:solidFill>
                  <a:srgbClr val="FFFFFF"/>
                </a:solidFill>
                <a:latin typeface="Avenir Book"/>
                <a:cs typeface="Avenir Book"/>
              </a:rPr>
              <a:t> </a:t>
            </a:r>
            <a:r>
              <a:rPr sz="2200" spc="10" dirty="0">
                <a:solidFill>
                  <a:srgbClr val="FFFFFF"/>
                </a:solidFill>
                <a:latin typeface="Avenir Book"/>
                <a:cs typeface="Avenir Book"/>
              </a:rPr>
              <a:t>PAIN</a:t>
            </a:r>
            <a:endParaRPr sz="2200" dirty="0">
              <a:latin typeface="Avenir Book"/>
              <a:cs typeface="Avenir Book"/>
            </a:endParaRPr>
          </a:p>
        </p:txBody>
      </p:sp>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46</a:t>
            </a:fld>
            <a:endParaRPr dirty="0"/>
          </a:p>
        </p:txBody>
      </p:sp>
      <p:sp>
        <p:nvSpPr>
          <p:cNvPr id="37" name="object 37"/>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25220" y="1064260"/>
            <a:ext cx="4099180" cy="615553"/>
          </a:xfrm>
          <a:prstGeom prst="rect">
            <a:avLst/>
          </a:prstGeom>
        </p:spPr>
        <p:txBody>
          <a:bodyPr vert="horz" wrap="square" lIns="0" tIns="0" rIns="0" bIns="0" rtlCol="0">
            <a:spAutoFit/>
          </a:bodyPr>
          <a:lstStyle/>
          <a:p>
            <a:pPr marL="12700" marR="5080">
              <a:lnSpc>
                <a:spcPts val="2400"/>
              </a:lnSpc>
            </a:pPr>
            <a:r>
              <a:rPr spc="25" dirty="0"/>
              <a:t>VULVODYNIA </a:t>
            </a:r>
            <a:r>
              <a:rPr spc="55" dirty="0"/>
              <a:t>ASSESSMENT  </a:t>
            </a:r>
            <a:r>
              <a:rPr sz="1800" spc="45" dirty="0"/>
              <a:t>SCREENING</a:t>
            </a:r>
            <a:r>
              <a:rPr sz="1800" spc="40" dirty="0"/>
              <a:t> </a:t>
            </a:r>
            <a:r>
              <a:rPr sz="1800" spc="55" dirty="0"/>
              <a:t>QUESTIONS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47</a:t>
            </a:fld>
            <a:endParaRPr dirty="0"/>
          </a:p>
        </p:txBody>
      </p:sp>
      <p:sp>
        <p:nvSpPr>
          <p:cNvPr id="7" name="object 7"/>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
        <p:nvSpPr>
          <p:cNvPr id="5" name="object 5"/>
          <p:cNvSpPr txBox="1"/>
          <p:nvPr/>
        </p:nvSpPr>
        <p:spPr>
          <a:xfrm>
            <a:off x="1596644" y="2098547"/>
            <a:ext cx="7645400" cy="3045449"/>
          </a:xfrm>
          <a:prstGeom prst="rect">
            <a:avLst/>
          </a:prstGeom>
        </p:spPr>
        <p:txBody>
          <a:bodyPr vert="horz" wrap="square" lIns="0" tIns="0" rIns="0" bIns="0" rtlCol="0">
            <a:spAutoFit/>
          </a:bodyPr>
          <a:lstStyle/>
          <a:p>
            <a:pPr marL="12700">
              <a:lnSpc>
                <a:spcPct val="100000"/>
              </a:lnSpc>
            </a:pPr>
            <a:r>
              <a:rPr sz="1500" b="1" spc="25" dirty="0">
                <a:solidFill>
                  <a:srgbClr val="045899"/>
                </a:solidFill>
                <a:latin typeface="Avenir Black"/>
                <a:cs typeface="Avenir Black"/>
              </a:rPr>
              <a:t>Four </a:t>
            </a:r>
            <a:r>
              <a:rPr sz="1500" b="1" spc="30" dirty="0">
                <a:solidFill>
                  <a:srgbClr val="045899"/>
                </a:solidFill>
                <a:latin typeface="Avenir Black"/>
                <a:cs typeface="Avenir Black"/>
              </a:rPr>
              <a:t>Questions </a:t>
            </a:r>
            <a:r>
              <a:rPr sz="1500" b="1" spc="25" dirty="0">
                <a:solidFill>
                  <a:srgbClr val="045899"/>
                </a:solidFill>
                <a:latin typeface="Avenir Black"/>
                <a:cs typeface="Avenir Black"/>
              </a:rPr>
              <a:t>Highly Predictive </a:t>
            </a:r>
            <a:r>
              <a:rPr sz="1500" b="1" spc="15" dirty="0">
                <a:solidFill>
                  <a:srgbClr val="045899"/>
                </a:solidFill>
                <a:latin typeface="Avenir Black"/>
                <a:cs typeface="Avenir Black"/>
              </a:rPr>
              <a:t>of </a:t>
            </a:r>
            <a:r>
              <a:rPr sz="1500" b="1" dirty="0">
                <a:solidFill>
                  <a:srgbClr val="045899"/>
                </a:solidFill>
                <a:latin typeface="Avenir Black"/>
                <a:cs typeface="Avenir Black"/>
              </a:rPr>
              <a:t>a </a:t>
            </a:r>
            <a:r>
              <a:rPr sz="1500" b="1" spc="30" dirty="0">
                <a:solidFill>
                  <a:srgbClr val="045899"/>
                </a:solidFill>
                <a:latin typeface="Avenir Black"/>
                <a:cs typeface="Avenir Black"/>
              </a:rPr>
              <a:t>Clinical</a:t>
            </a:r>
            <a:r>
              <a:rPr sz="1500" b="1" spc="390" dirty="0">
                <a:solidFill>
                  <a:srgbClr val="045899"/>
                </a:solidFill>
                <a:latin typeface="Avenir Black"/>
                <a:cs typeface="Avenir Black"/>
              </a:rPr>
              <a:t> </a:t>
            </a:r>
            <a:r>
              <a:rPr sz="1500" b="1" spc="35" dirty="0">
                <a:solidFill>
                  <a:srgbClr val="045899"/>
                </a:solidFill>
                <a:latin typeface="Avenir Black"/>
                <a:cs typeface="Avenir Black"/>
              </a:rPr>
              <a:t>Diagnosis</a:t>
            </a:r>
            <a:endParaRPr sz="1500" dirty="0">
              <a:latin typeface="Avenir Black"/>
              <a:cs typeface="Avenir Black"/>
            </a:endParaRPr>
          </a:p>
          <a:p>
            <a:pPr>
              <a:lnSpc>
                <a:spcPct val="100000"/>
              </a:lnSpc>
            </a:pPr>
            <a:endParaRPr sz="1500" dirty="0">
              <a:latin typeface="Times New Roman"/>
              <a:cs typeface="Times New Roman"/>
            </a:endParaRPr>
          </a:p>
          <a:p>
            <a:pPr marL="266700" indent="-254000">
              <a:lnSpc>
                <a:spcPct val="100000"/>
              </a:lnSpc>
              <a:spcBef>
                <a:spcPts val="1275"/>
              </a:spcBef>
              <a:buFont typeface="Avenir Black"/>
              <a:buAutoNum type="arabicParenR"/>
              <a:tabLst>
                <a:tab pos="252729" algn="l"/>
              </a:tabLst>
            </a:pPr>
            <a:r>
              <a:rPr sz="1500" spc="30" dirty="0">
                <a:solidFill>
                  <a:srgbClr val="045899"/>
                </a:solidFill>
                <a:latin typeface="Avenir"/>
                <a:cs typeface="Avenir"/>
              </a:rPr>
              <a:t>Experience genital</a:t>
            </a:r>
            <a:r>
              <a:rPr sz="1500" spc="25" dirty="0">
                <a:solidFill>
                  <a:srgbClr val="045899"/>
                </a:solidFill>
                <a:latin typeface="Avenir"/>
                <a:cs typeface="Avenir"/>
              </a:rPr>
              <a:t> </a:t>
            </a:r>
            <a:r>
              <a:rPr sz="1500" spc="30" dirty="0">
                <a:solidFill>
                  <a:srgbClr val="045899"/>
                </a:solidFill>
                <a:latin typeface="Times New Roman"/>
                <a:cs typeface="Times New Roman"/>
              </a:rPr>
              <a:t>“</a:t>
            </a:r>
            <a:r>
              <a:rPr sz="1500" spc="30" dirty="0">
                <a:solidFill>
                  <a:srgbClr val="045899"/>
                </a:solidFill>
                <a:latin typeface="Avenir"/>
                <a:cs typeface="Avenir"/>
              </a:rPr>
              <a:t>pain</a:t>
            </a:r>
            <a:r>
              <a:rPr sz="1500" spc="30" dirty="0">
                <a:solidFill>
                  <a:srgbClr val="045899"/>
                </a:solidFill>
                <a:latin typeface="Times New Roman"/>
                <a:cs typeface="Times New Roman"/>
              </a:rPr>
              <a:t>”</a:t>
            </a:r>
            <a:r>
              <a:rPr sz="1500" spc="30" dirty="0">
                <a:solidFill>
                  <a:srgbClr val="045899"/>
                </a:solidFill>
                <a:latin typeface="Avenir"/>
                <a:cs typeface="Avenir"/>
              </a:rPr>
              <a:t>?</a:t>
            </a:r>
            <a:endParaRPr sz="1500" dirty="0">
              <a:latin typeface="Avenir"/>
              <a:cs typeface="Avenir"/>
            </a:endParaRPr>
          </a:p>
          <a:p>
            <a:pPr>
              <a:lnSpc>
                <a:spcPct val="100000"/>
              </a:lnSpc>
              <a:buClr>
                <a:srgbClr val="045899"/>
              </a:buClr>
              <a:buFont typeface="Avenir Black"/>
              <a:buAutoNum type="arabicParenR"/>
            </a:pPr>
            <a:endParaRPr sz="1500" dirty="0">
              <a:latin typeface="Times New Roman"/>
              <a:cs typeface="Times New Roman"/>
            </a:endParaRPr>
          </a:p>
          <a:p>
            <a:pPr marL="252095" indent="-239395">
              <a:lnSpc>
                <a:spcPct val="100000"/>
              </a:lnSpc>
              <a:spcBef>
                <a:spcPts val="1275"/>
              </a:spcBef>
              <a:buFont typeface="Avenir Black"/>
              <a:buAutoNum type="arabicParenR"/>
              <a:tabLst>
                <a:tab pos="252729" algn="l"/>
              </a:tabLst>
            </a:pPr>
            <a:r>
              <a:rPr sz="1500" spc="30" dirty="0">
                <a:solidFill>
                  <a:srgbClr val="045899"/>
                </a:solidFill>
                <a:latin typeface="Avenir"/>
                <a:cs typeface="Avenir"/>
              </a:rPr>
              <a:t>Experience genital burning </a:t>
            </a:r>
            <a:r>
              <a:rPr sz="1500" dirty="0">
                <a:solidFill>
                  <a:srgbClr val="045899"/>
                </a:solidFill>
                <a:latin typeface="Avenir"/>
                <a:cs typeface="Avenir"/>
              </a:rPr>
              <a:t>&gt; 3</a:t>
            </a:r>
            <a:r>
              <a:rPr sz="1500" spc="195" dirty="0">
                <a:solidFill>
                  <a:srgbClr val="045899"/>
                </a:solidFill>
                <a:latin typeface="Avenir"/>
                <a:cs typeface="Avenir"/>
              </a:rPr>
              <a:t> </a:t>
            </a:r>
            <a:r>
              <a:rPr sz="1500" spc="35" dirty="0">
                <a:solidFill>
                  <a:srgbClr val="045899"/>
                </a:solidFill>
                <a:latin typeface="Avenir"/>
                <a:cs typeface="Avenir"/>
              </a:rPr>
              <a:t>months?</a:t>
            </a:r>
            <a:endParaRPr sz="1500" dirty="0">
              <a:latin typeface="Avenir"/>
              <a:cs typeface="Avenir"/>
            </a:endParaRPr>
          </a:p>
          <a:p>
            <a:pPr>
              <a:lnSpc>
                <a:spcPct val="100000"/>
              </a:lnSpc>
              <a:spcBef>
                <a:spcPts val="40"/>
              </a:spcBef>
              <a:buClr>
                <a:srgbClr val="045899"/>
              </a:buClr>
              <a:buFont typeface="Avenir Black"/>
              <a:buAutoNum type="arabicParenR"/>
            </a:pPr>
            <a:endParaRPr sz="2050" dirty="0">
              <a:latin typeface="Times New Roman"/>
              <a:cs typeface="Times New Roman"/>
            </a:endParaRPr>
          </a:p>
          <a:p>
            <a:pPr marL="266700" marR="5080" indent="-254000">
              <a:lnSpc>
                <a:spcPct val="133300"/>
              </a:lnSpc>
              <a:buFont typeface="Avenir Black"/>
              <a:buAutoNum type="arabicParenR"/>
              <a:tabLst>
                <a:tab pos="252729" algn="l"/>
              </a:tabLst>
            </a:pPr>
            <a:r>
              <a:rPr sz="1500" spc="15" dirty="0">
                <a:solidFill>
                  <a:srgbClr val="045899"/>
                </a:solidFill>
                <a:latin typeface="Avenir"/>
                <a:cs typeface="Avenir"/>
              </a:rPr>
              <a:t>10 or </a:t>
            </a:r>
            <a:r>
              <a:rPr sz="1500" spc="20" dirty="0">
                <a:solidFill>
                  <a:srgbClr val="045899"/>
                </a:solidFill>
                <a:latin typeface="Avenir"/>
                <a:cs typeface="Avenir"/>
              </a:rPr>
              <a:t>more </a:t>
            </a:r>
            <a:r>
              <a:rPr sz="1500" spc="30" dirty="0">
                <a:solidFill>
                  <a:srgbClr val="045899"/>
                </a:solidFill>
                <a:latin typeface="Avenir"/>
                <a:cs typeface="Avenir"/>
              </a:rPr>
              <a:t>episodes </a:t>
            </a:r>
            <a:r>
              <a:rPr sz="1500" spc="15" dirty="0">
                <a:solidFill>
                  <a:srgbClr val="045899"/>
                </a:solidFill>
                <a:latin typeface="Avenir"/>
                <a:cs typeface="Avenir"/>
              </a:rPr>
              <a:t>of </a:t>
            </a:r>
            <a:r>
              <a:rPr sz="1500" spc="25" dirty="0">
                <a:solidFill>
                  <a:srgbClr val="045899"/>
                </a:solidFill>
                <a:latin typeface="Avenir"/>
                <a:cs typeface="Avenir"/>
              </a:rPr>
              <a:t>pain </a:t>
            </a:r>
            <a:r>
              <a:rPr sz="1500" spc="15" dirty="0">
                <a:solidFill>
                  <a:srgbClr val="045899"/>
                </a:solidFill>
                <a:latin typeface="Avenir"/>
                <a:cs typeface="Avenir"/>
              </a:rPr>
              <a:t>on </a:t>
            </a:r>
            <a:r>
              <a:rPr sz="1500" spc="30" dirty="0">
                <a:solidFill>
                  <a:srgbClr val="045899"/>
                </a:solidFill>
                <a:latin typeface="Avenir"/>
                <a:cs typeface="Avenir"/>
              </a:rPr>
              <a:t>contact </a:t>
            </a:r>
            <a:r>
              <a:rPr sz="1500" spc="25" dirty="0">
                <a:solidFill>
                  <a:srgbClr val="045899"/>
                </a:solidFill>
                <a:latin typeface="Avenir"/>
                <a:cs typeface="Avenir"/>
              </a:rPr>
              <a:t>with tampon </a:t>
            </a:r>
            <a:r>
              <a:rPr sz="1500" spc="30" dirty="0">
                <a:solidFill>
                  <a:srgbClr val="045899"/>
                </a:solidFill>
                <a:latin typeface="Avenir"/>
                <a:cs typeface="Avenir"/>
              </a:rPr>
              <a:t>insertion, </a:t>
            </a:r>
            <a:r>
              <a:rPr sz="1500" spc="25" dirty="0">
                <a:solidFill>
                  <a:srgbClr val="045899"/>
                </a:solidFill>
                <a:latin typeface="Avenir"/>
                <a:cs typeface="Avenir"/>
              </a:rPr>
              <a:t>sexual </a:t>
            </a:r>
            <a:r>
              <a:rPr sz="1500" spc="30" dirty="0">
                <a:solidFill>
                  <a:srgbClr val="045899"/>
                </a:solidFill>
                <a:latin typeface="Avenir"/>
                <a:cs typeface="Avenir"/>
              </a:rPr>
              <a:t>intercourse  </a:t>
            </a:r>
            <a:r>
              <a:rPr sz="1500" spc="15" dirty="0">
                <a:solidFill>
                  <a:srgbClr val="045899"/>
                </a:solidFill>
                <a:latin typeface="Avenir"/>
                <a:cs typeface="Avenir"/>
              </a:rPr>
              <a:t>or </a:t>
            </a:r>
            <a:r>
              <a:rPr sz="1500" spc="30" dirty="0">
                <a:solidFill>
                  <a:srgbClr val="045899"/>
                </a:solidFill>
                <a:latin typeface="Avenir"/>
                <a:cs typeface="Avenir"/>
              </a:rPr>
              <a:t>gynecological</a:t>
            </a:r>
            <a:r>
              <a:rPr sz="1500" spc="65" dirty="0">
                <a:solidFill>
                  <a:srgbClr val="045899"/>
                </a:solidFill>
                <a:latin typeface="Avenir"/>
                <a:cs typeface="Avenir"/>
              </a:rPr>
              <a:t> </a:t>
            </a:r>
            <a:r>
              <a:rPr sz="1500" spc="35" dirty="0">
                <a:solidFill>
                  <a:srgbClr val="045899"/>
                </a:solidFill>
                <a:latin typeface="Avenir"/>
                <a:cs typeface="Avenir"/>
              </a:rPr>
              <a:t>exam?</a:t>
            </a:r>
            <a:endParaRPr sz="1500" dirty="0">
              <a:latin typeface="Avenir"/>
              <a:cs typeface="Avenir"/>
            </a:endParaRPr>
          </a:p>
          <a:p>
            <a:pPr>
              <a:lnSpc>
                <a:spcPct val="100000"/>
              </a:lnSpc>
              <a:buClr>
                <a:srgbClr val="045899"/>
              </a:buClr>
              <a:buFont typeface="Avenir Black"/>
              <a:buAutoNum type="arabicParenR"/>
            </a:pPr>
            <a:endParaRPr sz="1500" dirty="0">
              <a:latin typeface="Times New Roman"/>
              <a:cs typeface="Times New Roman"/>
            </a:endParaRPr>
          </a:p>
          <a:p>
            <a:pPr marL="252095" indent="-239395">
              <a:lnSpc>
                <a:spcPct val="100000"/>
              </a:lnSpc>
              <a:spcBef>
                <a:spcPts val="1275"/>
              </a:spcBef>
              <a:buFont typeface="Avenir Black"/>
              <a:buAutoNum type="arabicParenR"/>
              <a:tabLst>
                <a:tab pos="252729" algn="l"/>
              </a:tabLst>
            </a:pPr>
            <a:r>
              <a:rPr sz="1500" spc="25" dirty="0">
                <a:solidFill>
                  <a:srgbClr val="045899"/>
                </a:solidFill>
                <a:latin typeface="Avenir"/>
                <a:cs typeface="Avenir"/>
              </a:rPr>
              <a:t>Does pain </a:t>
            </a:r>
            <a:r>
              <a:rPr sz="1500" spc="15" dirty="0">
                <a:solidFill>
                  <a:srgbClr val="045899"/>
                </a:solidFill>
                <a:latin typeface="Avenir"/>
                <a:cs typeface="Avenir"/>
              </a:rPr>
              <a:t>on </a:t>
            </a:r>
            <a:r>
              <a:rPr sz="1500" spc="30" dirty="0">
                <a:solidFill>
                  <a:srgbClr val="045899"/>
                </a:solidFill>
                <a:latin typeface="Avenir"/>
                <a:cs typeface="Avenir"/>
              </a:rPr>
              <a:t>contact limit/prevent</a:t>
            </a:r>
            <a:r>
              <a:rPr lang="en-US" sz="1500" spc="229" dirty="0">
                <a:solidFill>
                  <a:srgbClr val="045899"/>
                </a:solidFill>
                <a:latin typeface="Avenir"/>
                <a:cs typeface="Avenir"/>
              </a:rPr>
              <a:t> </a:t>
            </a:r>
            <a:r>
              <a:rPr sz="1500" spc="30" dirty="0">
                <a:solidFill>
                  <a:srgbClr val="045899"/>
                </a:solidFill>
                <a:latin typeface="Avenir"/>
                <a:cs typeface="Avenir"/>
              </a:rPr>
              <a:t>intercourse?</a:t>
            </a:r>
            <a:endParaRPr sz="1500" dirty="0">
              <a:latin typeface="Avenir"/>
              <a:cs typeface="Avenir"/>
            </a:endParaRPr>
          </a:p>
        </p:txBody>
      </p:sp>
      <p:sp>
        <p:nvSpPr>
          <p:cNvPr id="9" name="object 6"/>
          <p:cNvSpPr txBox="1"/>
          <p:nvPr/>
        </p:nvSpPr>
        <p:spPr>
          <a:xfrm>
            <a:off x="1596644" y="7368699"/>
            <a:ext cx="935990" cy="153888"/>
          </a:xfrm>
          <a:prstGeom prst="rect">
            <a:avLst/>
          </a:prstGeom>
        </p:spPr>
        <p:txBody>
          <a:bodyPr vert="horz" wrap="square" lIns="0" tIns="0" rIns="0" bIns="0" rtlCol="0">
            <a:spAutoFit/>
          </a:bodyPr>
          <a:lstStyle/>
          <a:p>
            <a:pPr marL="12700">
              <a:lnSpc>
                <a:spcPct val="100000"/>
              </a:lnSpc>
            </a:pPr>
            <a:r>
              <a:rPr lang="en-US" sz="1000" spc="20" dirty="0">
                <a:solidFill>
                  <a:srgbClr val="045899"/>
                </a:solidFill>
                <a:latin typeface="Avenir"/>
                <a:cs typeface="Avenir"/>
              </a:rPr>
              <a:t>Harlow</a:t>
            </a:r>
            <a:r>
              <a:rPr sz="1000" spc="-30" dirty="0">
                <a:solidFill>
                  <a:srgbClr val="045899"/>
                </a:solidFill>
                <a:latin typeface="Avenir"/>
                <a:cs typeface="Avenir"/>
              </a:rPr>
              <a:t> </a:t>
            </a:r>
            <a:r>
              <a:rPr sz="1000" spc="25" dirty="0">
                <a:solidFill>
                  <a:srgbClr val="045899"/>
                </a:solidFill>
                <a:latin typeface="Avenir"/>
                <a:cs typeface="Avenir"/>
              </a:rPr>
              <a:t>20</a:t>
            </a:r>
            <a:r>
              <a:rPr lang="en-US" sz="1000" spc="25" dirty="0">
                <a:solidFill>
                  <a:srgbClr val="045899"/>
                </a:solidFill>
                <a:latin typeface="Avenir"/>
                <a:cs typeface="Avenir"/>
              </a:rPr>
              <a:t>09</a:t>
            </a:r>
            <a:endParaRPr sz="1000" dirty="0">
              <a:latin typeface="Avenir"/>
              <a:cs typeface="Aveni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2022424"/>
            <a:ext cx="8461756" cy="4042645"/>
          </a:xfrm>
          <a:prstGeom prst="rect">
            <a:avLst/>
          </a:prstGeom>
        </p:spPr>
        <p:txBody>
          <a:bodyPr vert="horz" wrap="square" lIns="0" tIns="0" rIns="0" bIns="0" rtlCol="0">
            <a:spAutoFit/>
          </a:bodyPr>
          <a:lstStyle/>
          <a:p>
            <a:pPr marL="12700" marR="5080">
              <a:lnSpc>
                <a:spcPct val="133300"/>
              </a:lnSpc>
            </a:pPr>
            <a:r>
              <a:rPr sz="1500" b="1" spc="25" dirty="0">
                <a:solidFill>
                  <a:srgbClr val="045899"/>
                </a:solidFill>
                <a:latin typeface="Avenir Black"/>
                <a:cs typeface="Avenir Black"/>
              </a:rPr>
              <a:t>Vulvodynia </a:t>
            </a:r>
            <a:r>
              <a:rPr sz="1500" b="1" spc="15" dirty="0">
                <a:solidFill>
                  <a:srgbClr val="045899"/>
                </a:solidFill>
                <a:latin typeface="Avenir Black"/>
                <a:cs typeface="Avenir Black"/>
              </a:rPr>
              <a:t>is </a:t>
            </a:r>
            <a:r>
              <a:rPr sz="1500" b="1" spc="25" dirty="0">
                <a:solidFill>
                  <a:srgbClr val="045899"/>
                </a:solidFill>
                <a:latin typeface="Avenir Black"/>
                <a:cs typeface="Avenir Black"/>
              </a:rPr>
              <a:t>vulvar pain </a:t>
            </a:r>
            <a:r>
              <a:rPr sz="1500" b="1" spc="15" dirty="0">
                <a:solidFill>
                  <a:srgbClr val="045899"/>
                </a:solidFill>
                <a:latin typeface="Avenir Black"/>
                <a:cs typeface="Avenir Black"/>
              </a:rPr>
              <a:t>of at </a:t>
            </a:r>
            <a:r>
              <a:rPr sz="1500" b="1" spc="25" dirty="0">
                <a:solidFill>
                  <a:srgbClr val="045899"/>
                </a:solidFill>
                <a:latin typeface="Avenir Black"/>
                <a:cs typeface="Avenir Black"/>
              </a:rPr>
              <a:t>least </a:t>
            </a:r>
            <a:r>
              <a:rPr sz="1500" b="1" dirty="0">
                <a:solidFill>
                  <a:srgbClr val="045899"/>
                </a:solidFill>
                <a:latin typeface="Avenir Black"/>
                <a:cs typeface="Avenir Black"/>
              </a:rPr>
              <a:t>3 </a:t>
            </a:r>
            <a:r>
              <a:rPr sz="1500" b="1" spc="25" dirty="0">
                <a:solidFill>
                  <a:srgbClr val="045899"/>
                </a:solidFill>
                <a:latin typeface="Avenir Black"/>
                <a:cs typeface="Avenir Black"/>
              </a:rPr>
              <a:t>months </a:t>
            </a:r>
            <a:r>
              <a:rPr sz="1500" b="1" spc="30" dirty="0">
                <a:solidFill>
                  <a:srgbClr val="045899"/>
                </a:solidFill>
                <a:latin typeface="Avenir Black"/>
                <a:cs typeface="Avenir Black"/>
              </a:rPr>
              <a:t>duration, without</a:t>
            </a:r>
            <a:r>
              <a:rPr lang="en-US" sz="1500" b="1" spc="30" dirty="0">
                <a:solidFill>
                  <a:srgbClr val="045899"/>
                </a:solidFill>
                <a:latin typeface="Avenir Black"/>
                <a:cs typeface="Avenir Black"/>
              </a:rPr>
              <a:t> a</a:t>
            </a:r>
            <a:r>
              <a:rPr sz="1500" b="1" spc="30" dirty="0">
                <a:solidFill>
                  <a:srgbClr val="045899"/>
                </a:solidFill>
                <a:latin typeface="Avenir Black"/>
                <a:cs typeface="Avenir Black"/>
              </a:rPr>
              <a:t> </a:t>
            </a:r>
            <a:r>
              <a:rPr sz="1500" b="1" spc="25" dirty="0">
                <a:solidFill>
                  <a:srgbClr val="045899"/>
                </a:solidFill>
                <a:latin typeface="Avenir Black"/>
                <a:cs typeface="Avenir Black"/>
              </a:rPr>
              <a:t>clear </a:t>
            </a:r>
            <a:r>
              <a:rPr sz="1500" b="1" spc="35" dirty="0">
                <a:solidFill>
                  <a:srgbClr val="045899"/>
                </a:solidFill>
                <a:latin typeface="Avenir Black"/>
                <a:cs typeface="Avenir Black"/>
              </a:rPr>
              <a:t>identifiable  </a:t>
            </a:r>
            <a:r>
              <a:rPr sz="1500" b="1" spc="25" dirty="0">
                <a:solidFill>
                  <a:srgbClr val="045899"/>
                </a:solidFill>
                <a:latin typeface="Avenir Black"/>
                <a:cs typeface="Avenir Black"/>
              </a:rPr>
              <a:t>cause, which </a:t>
            </a:r>
            <a:r>
              <a:rPr sz="1500" b="1" spc="20" dirty="0">
                <a:solidFill>
                  <a:srgbClr val="045899"/>
                </a:solidFill>
                <a:latin typeface="Avenir Black"/>
                <a:cs typeface="Avenir Black"/>
              </a:rPr>
              <a:t>may </a:t>
            </a:r>
            <a:r>
              <a:rPr sz="1500" b="1" spc="25" dirty="0">
                <a:solidFill>
                  <a:srgbClr val="045899"/>
                </a:solidFill>
                <a:latin typeface="Avenir Black"/>
                <a:cs typeface="Avenir Black"/>
              </a:rPr>
              <a:t>have </a:t>
            </a:r>
            <a:r>
              <a:rPr sz="1500" b="1" spc="30" dirty="0">
                <a:solidFill>
                  <a:srgbClr val="045899"/>
                </a:solidFill>
                <a:latin typeface="Avenir Black"/>
                <a:cs typeface="Avenir Black"/>
              </a:rPr>
              <a:t>potential associated</a:t>
            </a:r>
            <a:r>
              <a:rPr sz="1500" b="1" spc="300" dirty="0">
                <a:solidFill>
                  <a:srgbClr val="045899"/>
                </a:solidFill>
                <a:latin typeface="Avenir Black"/>
                <a:cs typeface="Avenir Black"/>
              </a:rPr>
              <a:t> </a:t>
            </a:r>
            <a:r>
              <a:rPr sz="1500" b="1" spc="35" dirty="0">
                <a:solidFill>
                  <a:srgbClr val="045899"/>
                </a:solidFill>
                <a:latin typeface="Avenir Black"/>
                <a:cs typeface="Avenir Black"/>
              </a:rPr>
              <a:t>factors.</a:t>
            </a:r>
            <a:endParaRPr sz="1500" dirty="0">
              <a:latin typeface="Avenir Black"/>
              <a:cs typeface="Avenir Black"/>
            </a:endParaRPr>
          </a:p>
          <a:p>
            <a:pPr>
              <a:lnSpc>
                <a:spcPct val="100000"/>
              </a:lnSpc>
            </a:pPr>
            <a:endParaRPr sz="1500" dirty="0">
              <a:latin typeface="Times New Roman"/>
              <a:cs typeface="Times New Roman"/>
            </a:endParaRPr>
          </a:p>
          <a:p>
            <a:pPr marL="12700">
              <a:lnSpc>
                <a:spcPct val="100000"/>
              </a:lnSpc>
              <a:spcBef>
                <a:spcPts val="1275"/>
              </a:spcBef>
            </a:pPr>
            <a:r>
              <a:rPr sz="1500" b="1" spc="35" dirty="0">
                <a:solidFill>
                  <a:srgbClr val="045899"/>
                </a:solidFill>
                <a:latin typeface="Avenir Black"/>
                <a:cs typeface="Avenir Black"/>
              </a:rPr>
              <a:t>Descriptors:</a:t>
            </a:r>
            <a:endParaRPr sz="1500" dirty="0">
              <a:latin typeface="Avenir Black"/>
              <a:cs typeface="Avenir Black"/>
            </a:endParaRPr>
          </a:p>
          <a:p>
            <a:pPr marL="165100" marR="1407795" indent="-152400">
              <a:lnSpc>
                <a:spcPct val="133300"/>
              </a:lnSpc>
              <a:buChar char="•"/>
              <a:tabLst>
                <a:tab pos="170815" algn="l"/>
              </a:tabLst>
            </a:pPr>
            <a:r>
              <a:rPr sz="1500" spc="30" dirty="0">
                <a:solidFill>
                  <a:srgbClr val="045899"/>
                </a:solidFill>
                <a:latin typeface="Avenir"/>
                <a:cs typeface="Avenir"/>
              </a:rPr>
              <a:t>Localized </a:t>
            </a:r>
            <a:r>
              <a:rPr sz="1500" spc="25" dirty="0">
                <a:solidFill>
                  <a:srgbClr val="045899"/>
                </a:solidFill>
                <a:latin typeface="Avenir"/>
                <a:cs typeface="Avenir"/>
              </a:rPr>
              <a:t>(e.g., </a:t>
            </a:r>
            <a:r>
              <a:rPr sz="1500" spc="30" dirty="0">
                <a:solidFill>
                  <a:srgbClr val="045899"/>
                </a:solidFill>
                <a:latin typeface="Avenir"/>
                <a:cs typeface="Avenir"/>
              </a:rPr>
              <a:t>vestibulodynia, clitorodynia), </a:t>
            </a:r>
            <a:r>
              <a:rPr lang="en-US" sz="1500" spc="30" dirty="0">
                <a:solidFill>
                  <a:srgbClr val="045899"/>
                </a:solidFill>
                <a:latin typeface="Avenir"/>
                <a:cs typeface="Avenir"/>
              </a:rPr>
              <a:t>g</a:t>
            </a:r>
            <a:r>
              <a:rPr sz="1500" spc="30" dirty="0">
                <a:solidFill>
                  <a:srgbClr val="045899"/>
                </a:solidFill>
                <a:latin typeface="Avenir"/>
                <a:cs typeface="Avenir"/>
              </a:rPr>
              <a:t>eneralized </a:t>
            </a:r>
            <a:r>
              <a:rPr sz="1500" spc="15" dirty="0">
                <a:solidFill>
                  <a:srgbClr val="045899"/>
                </a:solidFill>
                <a:latin typeface="Avenir"/>
                <a:cs typeface="Avenir"/>
              </a:rPr>
              <a:t>or </a:t>
            </a:r>
            <a:r>
              <a:rPr lang="en-US" sz="1500" spc="35" dirty="0">
                <a:solidFill>
                  <a:srgbClr val="045899"/>
                </a:solidFill>
                <a:latin typeface="Avenir"/>
                <a:cs typeface="Avenir"/>
              </a:rPr>
              <a:t>m</a:t>
            </a:r>
            <a:r>
              <a:rPr sz="1500" spc="35" dirty="0">
                <a:solidFill>
                  <a:srgbClr val="045899"/>
                </a:solidFill>
                <a:latin typeface="Avenir"/>
                <a:cs typeface="Avenir"/>
              </a:rPr>
              <a:t>ixed</a:t>
            </a:r>
            <a:r>
              <a:rPr lang="en-US" sz="1500" spc="35" dirty="0">
                <a:solidFill>
                  <a:srgbClr val="045899"/>
                </a:solidFill>
                <a:latin typeface="Avenir"/>
                <a:cs typeface="Avenir"/>
              </a:rPr>
              <a:t> </a:t>
            </a:r>
            <a:r>
              <a:rPr sz="1500" spc="30" dirty="0">
                <a:solidFill>
                  <a:srgbClr val="045899"/>
                </a:solidFill>
                <a:latin typeface="Avenir"/>
                <a:cs typeface="Avenir"/>
              </a:rPr>
              <a:t>(</a:t>
            </a:r>
            <a:r>
              <a:rPr lang="en-US" sz="1500" spc="30" dirty="0">
                <a:solidFill>
                  <a:srgbClr val="045899"/>
                </a:solidFill>
                <a:latin typeface="Avenir"/>
                <a:cs typeface="Avenir"/>
              </a:rPr>
              <a:t>l</a:t>
            </a:r>
            <a:r>
              <a:rPr sz="1500" spc="30" dirty="0">
                <a:solidFill>
                  <a:srgbClr val="045899"/>
                </a:solidFill>
                <a:latin typeface="Avenir"/>
                <a:cs typeface="Avenir"/>
              </a:rPr>
              <a:t>ocalized </a:t>
            </a:r>
            <a:r>
              <a:rPr sz="1500" spc="20" dirty="0">
                <a:solidFill>
                  <a:srgbClr val="045899"/>
                </a:solidFill>
                <a:latin typeface="Avenir"/>
                <a:cs typeface="Avenir"/>
              </a:rPr>
              <a:t>and</a:t>
            </a:r>
            <a:r>
              <a:rPr sz="1500" spc="40" dirty="0">
                <a:solidFill>
                  <a:srgbClr val="045899"/>
                </a:solidFill>
                <a:latin typeface="Avenir"/>
                <a:cs typeface="Avenir"/>
              </a:rPr>
              <a:t> </a:t>
            </a:r>
            <a:r>
              <a:rPr lang="en-US" sz="1500" spc="35" dirty="0">
                <a:solidFill>
                  <a:srgbClr val="045899"/>
                </a:solidFill>
                <a:latin typeface="Avenir"/>
                <a:cs typeface="Avenir"/>
              </a:rPr>
              <a:t>g</a:t>
            </a:r>
            <a:r>
              <a:rPr sz="1500" spc="35" dirty="0">
                <a:solidFill>
                  <a:srgbClr val="045899"/>
                </a:solidFill>
                <a:latin typeface="Avenir"/>
                <a:cs typeface="Avenir"/>
              </a:rPr>
              <a:t>eneralized)</a:t>
            </a:r>
            <a:endParaRPr sz="1500" dirty="0">
              <a:latin typeface="Avenir"/>
              <a:cs typeface="Avenir"/>
            </a:endParaRPr>
          </a:p>
          <a:p>
            <a:pPr>
              <a:lnSpc>
                <a:spcPct val="100000"/>
              </a:lnSpc>
              <a:spcBef>
                <a:spcPts val="40"/>
              </a:spcBef>
              <a:buClr>
                <a:srgbClr val="045899"/>
              </a:buClr>
              <a:buFont typeface="Avenir"/>
              <a:buChar char="•"/>
            </a:pPr>
            <a:endParaRPr sz="2050" dirty="0">
              <a:latin typeface="Times New Roman"/>
              <a:cs typeface="Times New Roman"/>
            </a:endParaRPr>
          </a:p>
          <a:p>
            <a:pPr marL="165100" marR="2120900" indent="-152400">
              <a:lnSpc>
                <a:spcPct val="133300"/>
              </a:lnSpc>
              <a:buChar char="•"/>
              <a:tabLst>
                <a:tab pos="170815" algn="l"/>
              </a:tabLst>
            </a:pPr>
            <a:r>
              <a:rPr sz="1500" spc="25" dirty="0">
                <a:solidFill>
                  <a:srgbClr val="045899"/>
                </a:solidFill>
                <a:latin typeface="Avenir"/>
                <a:cs typeface="Avenir"/>
              </a:rPr>
              <a:t>Provoked (eg, </a:t>
            </a:r>
            <a:r>
              <a:rPr sz="1500" spc="30" dirty="0">
                <a:solidFill>
                  <a:srgbClr val="045899"/>
                </a:solidFill>
                <a:latin typeface="Avenir"/>
                <a:cs typeface="Avenir"/>
              </a:rPr>
              <a:t>insertional, contact), </a:t>
            </a:r>
            <a:r>
              <a:rPr lang="en-US" sz="1500" spc="30" dirty="0">
                <a:solidFill>
                  <a:srgbClr val="045899"/>
                </a:solidFill>
                <a:latin typeface="Avenir"/>
                <a:cs typeface="Avenir"/>
              </a:rPr>
              <a:t>s</a:t>
            </a:r>
            <a:r>
              <a:rPr sz="1500" spc="30" dirty="0">
                <a:solidFill>
                  <a:srgbClr val="045899"/>
                </a:solidFill>
                <a:latin typeface="Avenir"/>
                <a:cs typeface="Avenir"/>
              </a:rPr>
              <a:t>pontaneous </a:t>
            </a:r>
            <a:r>
              <a:rPr sz="1500" spc="15" dirty="0">
                <a:solidFill>
                  <a:srgbClr val="045899"/>
                </a:solidFill>
                <a:latin typeface="Avenir"/>
                <a:cs typeface="Avenir"/>
              </a:rPr>
              <a:t>or </a:t>
            </a:r>
            <a:r>
              <a:rPr lang="en-US" sz="1500" spc="35" dirty="0">
                <a:solidFill>
                  <a:srgbClr val="045899"/>
                </a:solidFill>
                <a:latin typeface="Avenir"/>
                <a:cs typeface="Avenir"/>
              </a:rPr>
              <a:t>m</a:t>
            </a:r>
            <a:r>
              <a:rPr sz="1500" spc="35" dirty="0">
                <a:solidFill>
                  <a:srgbClr val="045899"/>
                </a:solidFill>
                <a:latin typeface="Avenir"/>
                <a:cs typeface="Avenir"/>
              </a:rPr>
              <a:t>ixed</a:t>
            </a:r>
            <a:r>
              <a:rPr lang="en-US" sz="1500" spc="35" dirty="0">
                <a:solidFill>
                  <a:srgbClr val="045899"/>
                </a:solidFill>
                <a:latin typeface="Avenir"/>
                <a:cs typeface="Avenir"/>
              </a:rPr>
              <a:t> </a:t>
            </a:r>
            <a:r>
              <a:rPr sz="1500" spc="25" dirty="0">
                <a:solidFill>
                  <a:srgbClr val="045899"/>
                </a:solidFill>
                <a:latin typeface="Avenir"/>
                <a:cs typeface="Avenir"/>
              </a:rPr>
              <a:t>(</a:t>
            </a:r>
            <a:r>
              <a:rPr lang="en-US" sz="1500" spc="25" dirty="0">
                <a:solidFill>
                  <a:srgbClr val="045899"/>
                </a:solidFill>
                <a:latin typeface="Avenir"/>
                <a:cs typeface="Avenir"/>
              </a:rPr>
              <a:t>p</a:t>
            </a:r>
            <a:r>
              <a:rPr sz="1500" spc="25" dirty="0">
                <a:solidFill>
                  <a:srgbClr val="045899"/>
                </a:solidFill>
                <a:latin typeface="Avenir"/>
                <a:cs typeface="Avenir"/>
              </a:rPr>
              <a:t>rovoked </a:t>
            </a:r>
            <a:r>
              <a:rPr sz="1500" spc="20" dirty="0">
                <a:solidFill>
                  <a:srgbClr val="045899"/>
                </a:solidFill>
                <a:latin typeface="Avenir"/>
                <a:cs typeface="Avenir"/>
              </a:rPr>
              <a:t>and</a:t>
            </a:r>
            <a:r>
              <a:rPr sz="1500" spc="60" dirty="0">
                <a:solidFill>
                  <a:srgbClr val="045899"/>
                </a:solidFill>
                <a:latin typeface="Avenir"/>
                <a:cs typeface="Avenir"/>
              </a:rPr>
              <a:t> </a:t>
            </a:r>
            <a:r>
              <a:rPr lang="en-US" sz="1500" spc="35" dirty="0">
                <a:solidFill>
                  <a:srgbClr val="045899"/>
                </a:solidFill>
                <a:latin typeface="Avenir"/>
                <a:cs typeface="Avenir"/>
              </a:rPr>
              <a:t>s</a:t>
            </a:r>
            <a:r>
              <a:rPr sz="1500" spc="35" dirty="0">
                <a:solidFill>
                  <a:srgbClr val="045899"/>
                </a:solidFill>
                <a:latin typeface="Avenir"/>
                <a:cs typeface="Avenir"/>
              </a:rPr>
              <a:t>pontaneous)</a:t>
            </a:r>
            <a:endParaRPr sz="1500" dirty="0">
              <a:latin typeface="Avenir"/>
              <a:cs typeface="Avenir"/>
            </a:endParaRPr>
          </a:p>
          <a:p>
            <a:pPr>
              <a:lnSpc>
                <a:spcPct val="100000"/>
              </a:lnSpc>
              <a:buClr>
                <a:srgbClr val="045899"/>
              </a:buClr>
              <a:buFont typeface="Avenir"/>
              <a:buChar char="•"/>
            </a:pPr>
            <a:endParaRPr sz="1500" dirty="0">
              <a:latin typeface="Times New Roman"/>
              <a:cs typeface="Times New Roman"/>
            </a:endParaRPr>
          </a:p>
          <a:p>
            <a:pPr marL="170180" indent="-157480">
              <a:lnSpc>
                <a:spcPct val="100000"/>
              </a:lnSpc>
              <a:spcBef>
                <a:spcPts val="1275"/>
              </a:spcBef>
              <a:buChar char="•"/>
              <a:tabLst>
                <a:tab pos="170815" algn="l"/>
              </a:tabLst>
            </a:pPr>
            <a:r>
              <a:rPr sz="1500" spc="25" dirty="0">
                <a:solidFill>
                  <a:srgbClr val="045899"/>
                </a:solidFill>
                <a:latin typeface="Avenir"/>
                <a:cs typeface="Avenir"/>
              </a:rPr>
              <a:t>Onset </a:t>
            </a:r>
            <a:r>
              <a:rPr sz="1500" spc="30" dirty="0">
                <a:solidFill>
                  <a:srgbClr val="045899"/>
                </a:solidFill>
                <a:latin typeface="Avenir"/>
                <a:cs typeface="Avenir"/>
              </a:rPr>
              <a:t>(primary </a:t>
            </a:r>
            <a:r>
              <a:rPr sz="1500" spc="15" dirty="0">
                <a:solidFill>
                  <a:srgbClr val="045899"/>
                </a:solidFill>
                <a:latin typeface="Avenir"/>
                <a:cs typeface="Avenir"/>
              </a:rPr>
              <a:t>or</a:t>
            </a:r>
            <a:r>
              <a:rPr sz="1500" spc="90" dirty="0">
                <a:solidFill>
                  <a:srgbClr val="045899"/>
                </a:solidFill>
                <a:latin typeface="Avenir"/>
                <a:cs typeface="Avenir"/>
              </a:rPr>
              <a:t> </a:t>
            </a:r>
            <a:r>
              <a:rPr sz="1500" spc="35" dirty="0">
                <a:solidFill>
                  <a:srgbClr val="045899"/>
                </a:solidFill>
                <a:latin typeface="Avenir"/>
                <a:cs typeface="Avenir"/>
              </a:rPr>
              <a:t>secondary)</a:t>
            </a:r>
            <a:endParaRPr sz="1500" dirty="0">
              <a:latin typeface="Avenir"/>
              <a:cs typeface="Avenir"/>
            </a:endParaRPr>
          </a:p>
          <a:p>
            <a:pPr>
              <a:lnSpc>
                <a:spcPct val="100000"/>
              </a:lnSpc>
              <a:buClr>
                <a:srgbClr val="045899"/>
              </a:buClr>
              <a:buFont typeface="Avenir"/>
              <a:buChar char="•"/>
            </a:pPr>
            <a:endParaRPr sz="1500" dirty="0">
              <a:latin typeface="Times New Roman"/>
              <a:cs typeface="Times New Roman"/>
            </a:endParaRPr>
          </a:p>
          <a:p>
            <a:pPr marL="170180" indent="-157480">
              <a:lnSpc>
                <a:spcPct val="100000"/>
              </a:lnSpc>
              <a:spcBef>
                <a:spcPts val="1275"/>
              </a:spcBef>
              <a:buChar char="•"/>
              <a:tabLst>
                <a:tab pos="170815" algn="l"/>
              </a:tabLst>
            </a:pPr>
            <a:r>
              <a:rPr sz="1500" spc="10" dirty="0">
                <a:solidFill>
                  <a:srgbClr val="045899"/>
                </a:solidFill>
                <a:latin typeface="Avenir"/>
                <a:cs typeface="Avenir"/>
              </a:rPr>
              <a:t>Temporal </a:t>
            </a:r>
            <a:r>
              <a:rPr sz="1500" spc="30" dirty="0">
                <a:solidFill>
                  <a:srgbClr val="045899"/>
                </a:solidFill>
                <a:latin typeface="Avenir"/>
                <a:cs typeface="Avenir"/>
              </a:rPr>
              <a:t>pattern (intermittent, persistent, constant, immediate,</a:t>
            </a:r>
            <a:r>
              <a:rPr lang="en-US" sz="1500" spc="295" dirty="0">
                <a:solidFill>
                  <a:srgbClr val="045899"/>
                </a:solidFill>
                <a:latin typeface="Avenir"/>
                <a:cs typeface="Avenir"/>
              </a:rPr>
              <a:t> </a:t>
            </a:r>
            <a:r>
              <a:rPr sz="1500" spc="35" dirty="0">
                <a:solidFill>
                  <a:srgbClr val="045899"/>
                </a:solidFill>
                <a:latin typeface="Avenir"/>
                <a:cs typeface="Avenir"/>
              </a:rPr>
              <a:t>delayed)</a:t>
            </a:r>
            <a:endParaRPr sz="1500" dirty="0">
              <a:latin typeface="Avenir"/>
              <a:cs typeface="Avenir"/>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48</a:t>
            </a:fld>
            <a:endParaRPr dirty="0"/>
          </a:p>
        </p:txBody>
      </p:sp>
      <p:sp>
        <p:nvSpPr>
          <p:cNvPr id="8" name="object 8"/>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
        <p:nvSpPr>
          <p:cNvPr id="5" name="object 5"/>
          <p:cNvSpPr txBox="1">
            <a:spLocks noGrp="1"/>
          </p:cNvSpPr>
          <p:nvPr>
            <p:ph type="title"/>
          </p:nvPr>
        </p:nvSpPr>
        <p:spPr>
          <a:xfrm>
            <a:off x="625220" y="1064260"/>
            <a:ext cx="7985380" cy="636270"/>
          </a:xfrm>
          <a:prstGeom prst="rect">
            <a:avLst/>
          </a:prstGeom>
        </p:spPr>
        <p:txBody>
          <a:bodyPr vert="horz" wrap="square" lIns="0" tIns="0" rIns="0" bIns="0" rtlCol="0">
            <a:spAutoFit/>
          </a:bodyPr>
          <a:lstStyle/>
          <a:p>
            <a:pPr marL="12700" marR="5080">
              <a:lnSpc>
                <a:spcPts val="2400"/>
              </a:lnSpc>
            </a:pPr>
            <a:r>
              <a:rPr spc="40" dirty="0"/>
              <a:t>2015 </a:t>
            </a:r>
            <a:r>
              <a:rPr spc="45" dirty="0"/>
              <a:t>ISSVD, ISSWSH, </a:t>
            </a:r>
            <a:r>
              <a:rPr spc="40" dirty="0"/>
              <a:t>IPPS </a:t>
            </a:r>
            <a:r>
              <a:rPr spc="45" dirty="0"/>
              <a:t>CONSENSUS </a:t>
            </a:r>
            <a:r>
              <a:rPr spc="55" dirty="0"/>
              <a:t>TERMINOLOGY  </a:t>
            </a:r>
            <a:r>
              <a:rPr spc="35" dirty="0"/>
              <a:t>AND CLASSIFICATION </a:t>
            </a:r>
            <a:r>
              <a:rPr spc="25" dirty="0"/>
              <a:t>OF</a:t>
            </a:r>
            <a:r>
              <a:rPr spc="229" dirty="0"/>
              <a:t> </a:t>
            </a:r>
            <a:r>
              <a:rPr spc="30" dirty="0"/>
              <a:t>VULVODYNIA</a:t>
            </a:r>
          </a:p>
        </p:txBody>
      </p:sp>
      <p:sp>
        <p:nvSpPr>
          <p:cNvPr id="6" name="object 6"/>
          <p:cNvSpPr txBox="1"/>
          <p:nvPr/>
        </p:nvSpPr>
        <p:spPr>
          <a:xfrm>
            <a:off x="1596644" y="7372509"/>
            <a:ext cx="935990"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Bornstein</a:t>
            </a:r>
            <a:r>
              <a:rPr sz="1000" spc="-30" dirty="0">
                <a:solidFill>
                  <a:srgbClr val="045899"/>
                </a:solidFill>
                <a:latin typeface="Avenir"/>
                <a:cs typeface="Avenir"/>
              </a:rPr>
              <a:t> </a:t>
            </a:r>
            <a:r>
              <a:rPr sz="1000" spc="25" dirty="0">
                <a:solidFill>
                  <a:srgbClr val="045899"/>
                </a:solidFill>
                <a:latin typeface="Avenir"/>
                <a:cs typeface="Avenir"/>
              </a:rPr>
              <a:t>2016</a:t>
            </a:r>
            <a:endParaRPr sz="1000" dirty="0">
              <a:latin typeface="Avenir"/>
              <a:cs typeface="Aveni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2022424"/>
            <a:ext cx="7621270" cy="4062907"/>
          </a:xfrm>
          <a:prstGeom prst="rect">
            <a:avLst/>
          </a:prstGeom>
        </p:spPr>
        <p:txBody>
          <a:bodyPr vert="horz" wrap="square" lIns="0" tIns="0" rIns="0" bIns="0" rtlCol="0">
            <a:spAutoFit/>
          </a:bodyPr>
          <a:lstStyle/>
          <a:p>
            <a:pPr marL="12700" marR="5080">
              <a:lnSpc>
                <a:spcPct val="133300"/>
              </a:lnSpc>
            </a:pPr>
            <a:r>
              <a:rPr sz="1500" b="1" spc="25" dirty="0">
                <a:solidFill>
                  <a:srgbClr val="045899"/>
                </a:solidFill>
                <a:latin typeface="Avenir Black"/>
                <a:cs typeface="Avenir Black"/>
              </a:rPr>
              <a:t>After </a:t>
            </a:r>
            <a:r>
              <a:rPr sz="1500" b="1" spc="20" dirty="0">
                <a:solidFill>
                  <a:srgbClr val="045899"/>
                </a:solidFill>
                <a:latin typeface="Avenir Black"/>
                <a:cs typeface="Avenir Black"/>
              </a:rPr>
              <a:t>all </a:t>
            </a:r>
            <a:r>
              <a:rPr sz="1500" b="1" spc="30" dirty="0">
                <a:solidFill>
                  <a:srgbClr val="045899"/>
                </a:solidFill>
                <a:latin typeface="Avenir Black"/>
                <a:cs typeface="Avenir Black"/>
              </a:rPr>
              <a:t>infectious, </a:t>
            </a:r>
            <a:r>
              <a:rPr sz="1500" b="1" spc="20" dirty="0">
                <a:solidFill>
                  <a:srgbClr val="045899"/>
                </a:solidFill>
                <a:latin typeface="Avenir Black"/>
                <a:cs typeface="Avenir Black"/>
              </a:rPr>
              <a:t>inflammatory, </a:t>
            </a:r>
            <a:r>
              <a:rPr sz="1500" b="1" spc="30" dirty="0">
                <a:solidFill>
                  <a:srgbClr val="045899"/>
                </a:solidFill>
                <a:latin typeface="Avenir Black"/>
                <a:cs typeface="Avenir Black"/>
              </a:rPr>
              <a:t>neoplastic, </a:t>
            </a:r>
            <a:r>
              <a:rPr sz="1500" b="1" spc="25" dirty="0">
                <a:solidFill>
                  <a:srgbClr val="045899"/>
                </a:solidFill>
                <a:latin typeface="Avenir Black"/>
                <a:cs typeface="Avenir Black"/>
              </a:rPr>
              <a:t>neurologic</a:t>
            </a:r>
            <a:r>
              <a:rPr lang="en-US" sz="1500" b="1" spc="25" dirty="0">
                <a:solidFill>
                  <a:srgbClr val="045899"/>
                </a:solidFill>
                <a:latin typeface="Avenir Black"/>
                <a:cs typeface="Avenir Black"/>
              </a:rPr>
              <a:t>,</a:t>
            </a:r>
            <a:r>
              <a:rPr sz="1500" b="1" spc="25" dirty="0">
                <a:solidFill>
                  <a:srgbClr val="045899"/>
                </a:solidFill>
                <a:latin typeface="Avenir Black"/>
                <a:cs typeface="Avenir Black"/>
              </a:rPr>
              <a:t> </a:t>
            </a:r>
            <a:r>
              <a:rPr sz="1500" b="1" spc="20" dirty="0">
                <a:solidFill>
                  <a:srgbClr val="045899"/>
                </a:solidFill>
                <a:latin typeface="Avenir Black"/>
                <a:cs typeface="Avenir Black"/>
              </a:rPr>
              <a:t>and </a:t>
            </a:r>
            <a:r>
              <a:rPr sz="1500" b="1" spc="25" dirty="0">
                <a:solidFill>
                  <a:srgbClr val="045899"/>
                </a:solidFill>
                <a:latin typeface="Avenir Black"/>
                <a:cs typeface="Avenir Black"/>
              </a:rPr>
              <a:t>other disorders </a:t>
            </a:r>
            <a:r>
              <a:rPr sz="1500" b="1" spc="15" dirty="0">
                <a:solidFill>
                  <a:srgbClr val="045899"/>
                </a:solidFill>
                <a:latin typeface="Avenir Black"/>
                <a:cs typeface="Avenir Black"/>
              </a:rPr>
              <a:t>are  </a:t>
            </a:r>
            <a:r>
              <a:rPr sz="1500" b="1" spc="30" dirty="0">
                <a:solidFill>
                  <a:srgbClr val="045899"/>
                </a:solidFill>
                <a:latin typeface="Avenir Black"/>
                <a:cs typeface="Avenir Black"/>
              </a:rPr>
              <a:t>identified </a:t>
            </a:r>
            <a:r>
              <a:rPr sz="1500" b="1" spc="20" dirty="0">
                <a:solidFill>
                  <a:srgbClr val="045899"/>
                </a:solidFill>
                <a:latin typeface="Avenir Black"/>
                <a:cs typeface="Avenir Black"/>
              </a:rPr>
              <a:t>and </a:t>
            </a:r>
            <a:r>
              <a:rPr sz="1500" b="1" spc="25" dirty="0">
                <a:solidFill>
                  <a:srgbClr val="045899"/>
                </a:solidFill>
                <a:latin typeface="Avenir Black"/>
                <a:cs typeface="Avenir Black"/>
              </a:rPr>
              <a:t>treated, women </a:t>
            </a:r>
            <a:r>
              <a:rPr sz="1500" b="1" spc="15" dirty="0">
                <a:solidFill>
                  <a:srgbClr val="045899"/>
                </a:solidFill>
                <a:latin typeface="Avenir Black"/>
                <a:cs typeface="Avenir Black"/>
              </a:rPr>
              <a:t>are </a:t>
            </a:r>
            <a:r>
              <a:rPr sz="1500" b="1" spc="30" dirty="0">
                <a:solidFill>
                  <a:srgbClr val="045899"/>
                </a:solidFill>
                <a:latin typeface="Avenir Black"/>
                <a:cs typeface="Avenir Black"/>
              </a:rPr>
              <a:t>assessed </a:t>
            </a:r>
            <a:r>
              <a:rPr sz="1500" b="1" spc="20" dirty="0">
                <a:solidFill>
                  <a:srgbClr val="045899"/>
                </a:solidFill>
                <a:latin typeface="Avenir Black"/>
                <a:cs typeface="Avenir Black"/>
              </a:rPr>
              <a:t>for </a:t>
            </a:r>
            <a:r>
              <a:rPr sz="1500" b="1" spc="30" dirty="0">
                <a:solidFill>
                  <a:srgbClr val="045899"/>
                </a:solidFill>
                <a:latin typeface="Avenir Black"/>
                <a:cs typeface="Avenir Black"/>
              </a:rPr>
              <a:t>vulvodynia </a:t>
            </a:r>
            <a:r>
              <a:rPr sz="1500" b="1" spc="25" dirty="0">
                <a:solidFill>
                  <a:srgbClr val="045899"/>
                </a:solidFill>
                <a:latin typeface="Avenir Black"/>
                <a:cs typeface="Avenir Black"/>
              </a:rPr>
              <a:t>through </a:t>
            </a:r>
            <a:r>
              <a:rPr sz="1500" b="1" dirty="0">
                <a:solidFill>
                  <a:srgbClr val="045899"/>
                </a:solidFill>
                <a:latin typeface="Avenir Black"/>
                <a:cs typeface="Avenir Black"/>
              </a:rPr>
              <a:t>a </a:t>
            </a:r>
            <a:r>
              <a:rPr sz="1500" b="1" spc="35" dirty="0">
                <a:solidFill>
                  <a:srgbClr val="045899"/>
                </a:solidFill>
                <a:latin typeface="Avenir Black"/>
                <a:cs typeface="Avenir Black"/>
              </a:rPr>
              <a:t>five-step  </a:t>
            </a:r>
            <a:r>
              <a:rPr sz="1500" b="1" spc="30" dirty="0">
                <a:solidFill>
                  <a:srgbClr val="045899"/>
                </a:solidFill>
                <a:latin typeface="Avenir Black"/>
                <a:cs typeface="Avenir Black"/>
              </a:rPr>
              <a:t>examination, </a:t>
            </a:r>
            <a:r>
              <a:rPr sz="1500" b="1" spc="15" dirty="0">
                <a:solidFill>
                  <a:srgbClr val="045899"/>
                </a:solidFill>
                <a:latin typeface="Avenir Black"/>
                <a:cs typeface="Avenir Black"/>
              </a:rPr>
              <a:t>as </a:t>
            </a:r>
            <a:r>
              <a:rPr sz="1500" b="1" spc="30" dirty="0">
                <a:solidFill>
                  <a:srgbClr val="045899"/>
                </a:solidFill>
                <a:latin typeface="Avenir Black"/>
                <a:cs typeface="Avenir Black"/>
              </a:rPr>
              <a:t>described </a:t>
            </a:r>
            <a:r>
              <a:rPr sz="1500" b="1" spc="15" dirty="0">
                <a:solidFill>
                  <a:srgbClr val="045899"/>
                </a:solidFill>
                <a:latin typeface="Avenir Black"/>
                <a:cs typeface="Avenir Black"/>
              </a:rPr>
              <a:t>in </a:t>
            </a:r>
            <a:r>
              <a:rPr sz="1500" b="1" spc="20" dirty="0">
                <a:solidFill>
                  <a:srgbClr val="045899"/>
                </a:solidFill>
                <a:latin typeface="Avenir Black"/>
                <a:cs typeface="Avenir Black"/>
              </a:rPr>
              <a:t>the </a:t>
            </a:r>
            <a:r>
              <a:rPr sz="1500" b="1" spc="30" dirty="0">
                <a:solidFill>
                  <a:srgbClr val="045899"/>
                </a:solidFill>
                <a:latin typeface="Avenir Black"/>
                <a:cs typeface="Avenir Black"/>
              </a:rPr>
              <a:t>following</a:t>
            </a:r>
            <a:r>
              <a:rPr sz="1500" b="1" spc="300" dirty="0">
                <a:solidFill>
                  <a:srgbClr val="045899"/>
                </a:solidFill>
                <a:latin typeface="Avenir Black"/>
                <a:cs typeface="Avenir Black"/>
              </a:rPr>
              <a:t> </a:t>
            </a:r>
            <a:r>
              <a:rPr sz="1500" b="1" spc="35" dirty="0">
                <a:solidFill>
                  <a:srgbClr val="045899"/>
                </a:solidFill>
                <a:latin typeface="Avenir Black"/>
                <a:cs typeface="Avenir Black"/>
              </a:rPr>
              <a:t>slides.</a:t>
            </a:r>
            <a:endParaRPr sz="1500" dirty="0">
              <a:latin typeface="Avenir Black"/>
              <a:cs typeface="Avenir Black"/>
            </a:endParaRPr>
          </a:p>
          <a:p>
            <a:pPr>
              <a:lnSpc>
                <a:spcPct val="100000"/>
              </a:lnSpc>
            </a:pPr>
            <a:endParaRPr sz="1500" dirty="0">
              <a:latin typeface="Times New Roman"/>
              <a:cs typeface="Times New Roman"/>
            </a:endParaRPr>
          </a:p>
          <a:p>
            <a:pPr marL="12700">
              <a:lnSpc>
                <a:spcPct val="100000"/>
              </a:lnSpc>
              <a:spcBef>
                <a:spcPts val="1275"/>
              </a:spcBef>
            </a:pPr>
            <a:r>
              <a:rPr sz="1500" b="1" spc="25" dirty="0">
                <a:solidFill>
                  <a:srgbClr val="045899"/>
                </a:solidFill>
                <a:latin typeface="Avenir Black"/>
                <a:cs typeface="Avenir Black"/>
              </a:rPr>
              <a:t>Step </a:t>
            </a:r>
            <a:r>
              <a:rPr sz="1500" b="1" spc="15" dirty="0">
                <a:solidFill>
                  <a:srgbClr val="045899"/>
                </a:solidFill>
                <a:latin typeface="Avenir Black"/>
                <a:cs typeface="Avenir Black"/>
              </a:rPr>
              <a:t>1: </a:t>
            </a:r>
            <a:r>
              <a:rPr sz="1500" spc="25" dirty="0">
                <a:solidFill>
                  <a:srgbClr val="045899"/>
                </a:solidFill>
                <a:latin typeface="Avenir"/>
                <a:cs typeface="Avenir"/>
              </a:rPr>
              <a:t>Visual</a:t>
            </a:r>
            <a:r>
              <a:rPr sz="1500" spc="60" dirty="0">
                <a:solidFill>
                  <a:srgbClr val="045899"/>
                </a:solidFill>
                <a:latin typeface="Avenir"/>
                <a:cs typeface="Avenir"/>
              </a:rPr>
              <a:t> </a:t>
            </a:r>
            <a:r>
              <a:rPr sz="1500" spc="35" dirty="0">
                <a:solidFill>
                  <a:srgbClr val="045899"/>
                </a:solidFill>
                <a:latin typeface="Avenir"/>
                <a:cs typeface="Avenir"/>
              </a:rPr>
              <a:t>Examination</a:t>
            </a:r>
            <a:endParaRPr sz="1500" dirty="0">
              <a:latin typeface="Avenir"/>
              <a:cs typeface="Avenir"/>
            </a:endParaRPr>
          </a:p>
          <a:p>
            <a:pPr>
              <a:lnSpc>
                <a:spcPct val="100000"/>
              </a:lnSpc>
            </a:pPr>
            <a:endParaRPr sz="1500" dirty="0">
              <a:latin typeface="Times New Roman"/>
              <a:cs typeface="Times New Roman"/>
            </a:endParaRPr>
          </a:p>
          <a:p>
            <a:pPr marL="12700">
              <a:lnSpc>
                <a:spcPct val="100000"/>
              </a:lnSpc>
              <a:spcBef>
                <a:spcPts val="1275"/>
              </a:spcBef>
            </a:pPr>
            <a:r>
              <a:rPr sz="1500" b="1" spc="25" dirty="0">
                <a:solidFill>
                  <a:srgbClr val="045899"/>
                </a:solidFill>
                <a:latin typeface="Avenir Black"/>
                <a:cs typeface="Avenir Black"/>
              </a:rPr>
              <a:t>Step </a:t>
            </a:r>
            <a:r>
              <a:rPr sz="1500" b="1" spc="15" dirty="0">
                <a:solidFill>
                  <a:srgbClr val="045899"/>
                </a:solidFill>
                <a:latin typeface="Avenir Black"/>
                <a:cs typeface="Avenir Black"/>
              </a:rPr>
              <a:t>2: </a:t>
            </a:r>
            <a:r>
              <a:rPr sz="1500" spc="30" dirty="0">
                <a:solidFill>
                  <a:srgbClr val="045899"/>
                </a:solidFill>
                <a:latin typeface="Avenir"/>
                <a:cs typeface="Avenir"/>
              </a:rPr>
              <a:t>Cotton-Swab Examination </a:t>
            </a:r>
            <a:r>
              <a:rPr sz="1500" spc="15" dirty="0">
                <a:solidFill>
                  <a:srgbClr val="045899"/>
                </a:solidFill>
                <a:latin typeface="Avenir"/>
                <a:cs typeface="Avenir"/>
              </a:rPr>
              <a:t>of </a:t>
            </a:r>
            <a:r>
              <a:rPr sz="1500" spc="20" dirty="0">
                <a:solidFill>
                  <a:srgbClr val="045899"/>
                </a:solidFill>
                <a:latin typeface="Avenir"/>
                <a:cs typeface="Avenir"/>
              </a:rPr>
              <a:t>the </a:t>
            </a:r>
            <a:r>
              <a:rPr sz="1500" spc="15" dirty="0">
                <a:solidFill>
                  <a:srgbClr val="045899"/>
                </a:solidFill>
                <a:latin typeface="Avenir"/>
                <a:cs typeface="Avenir"/>
              </a:rPr>
              <a:t>Vulva </a:t>
            </a:r>
            <a:r>
              <a:rPr sz="1500" spc="20" dirty="0">
                <a:solidFill>
                  <a:srgbClr val="045899"/>
                </a:solidFill>
                <a:latin typeface="Avenir"/>
                <a:cs typeface="Avenir"/>
              </a:rPr>
              <a:t>and Vulvar</a:t>
            </a:r>
            <a:r>
              <a:rPr lang="en-US" sz="1500" spc="20" dirty="0">
                <a:solidFill>
                  <a:srgbClr val="045899"/>
                </a:solidFill>
                <a:latin typeface="Avenir"/>
                <a:cs typeface="Avenir"/>
              </a:rPr>
              <a:t> </a:t>
            </a:r>
            <a:r>
              <a:rPr sz="1500" spc="25" dirty="0">
                <a:solidFill>
                  <a:srgbClr val="045899"/>
                </a:solidFill>
                <a:latin typeface="Avenir"/>
                <a:cs typeface="Avenir"/>
              </a:rPr>
              <a:t>Vestibule</a:t>
            </a:r>
            <a:endParaRPr sz="1500" dirty="0">
              <a:latin typeface="Avenir"/>
              <a:cs typeface="Avenir"/>
            </a:endParaRPr>
          </a:p>
          <a:p>
            <a:pPr>
              <a:lnSpc>
                <a:spcPct val="100000"/>
              </a:lnSpc>
            </a:pPr>
            <a:endParaRPr sz="1500" dirty="0">
              <a:latin typeface="Times New Roman"/>
              <a:cs typeface="Times New Roman"/>
            </a:endParaRPr>
          </a:p>
          <a:p>
            <a:pPr marL="12700">
              <a:lnSpc>
                <a:spcPct val="100000"/>
              </a:lnSpc>
              <a:spcBef>
                <a:spcPts val="1275"/>
              </a:spcBef>
            </a:pPr>
            <a:r>
              <a:rPr sz="1500" b="1" spc="25" dirty="0">
                <a:solidFill>
                  <a:srgbClr val="045899"/>
                </a:solidFill>
                <a:latin typeface="Avenir Black"/>
                <a:cs typeface="Avenir Black"/>
              </a:rPr>
              <a:t>Step </a:t>
            </a:r>
            <a:r>
              <a:rPr sz="1500" b="1" spc="15" dirty="0">
                <a:solidFill>
                  <a:srgbClr val="045899"/>
                </a:solidFill>
                <a:latin typeface="Avenir Black"/>
                <a:cs typeface="Avenir Black"/>
              </a:rPr>
              <a:t>3: </a:t>
            </a:r>
            <a:r>
              <a:rPr sz="1500" spc="30" dirty="0">
                <a:solidFill>
                  <a:srgbClr val="045899"/>
                </a:solidFill>
                <a:latin typeface="Avenir"/>
                <a:cs typeface="Avenir"/>
              </a:rPr>
              <a:t>Neurosensory</a:t>
            </a:r>
            <a:r>
              <a:rPr sz="1500" spc="60" dirty="0">
                <a:solidFill>
                  <a:srgbClr val="045899"/>
                </a:solidFill>
                <a:latin typeface="Avenir"/>
                <a:cs typeface="Avenir"/>
              </a:rPr>
              <a:t> </a:t>
            </a:r>
            <a:r>
              <a:rPr sz="1500" spc="35" dirty="0">
                <a:solidFill>
                  <a:srgbClr val="045899"/>
                </a:solidFill>
                <a:latin typeface="Avenir"/>
                <a:cs typeface="Avenir"/>
              </a:rPr>
              <a:t>Examination</a:t>
            </a:r>
            <a:endParaRPr sz="1500" dirty="0">
              <a:latin typeface="Avenir"/>
              <a:cs typeface="Avenir"/>
            </a:endParaRPr>
          </a:p>
          <a:p>
            <a:pPr>
              <a:lnSpc>
                <a:spcPct val="100000"/>
              </a:lnSpc>
            </a:pPr>
            <a:endParaRPr sz="1500" dirty="0">
              <a:latin typeface="Times New Roman"/>
              <a:cs typeface="Times New Roman"/>
            </a:endParaRPr>
          </a:p>
          <a:p>
            <a:pPr marL="12700">
              <a:lnSpc>
                <a:spcPct val="100000"/>
              </a:lnSpc>
              <a:spcBef>
                <a:spcPts val="1275"/>
              </a:spcBef>
            </a:pPr>
            <a:r>
              <a:rPr sz="1500" b="1" spc="25" dirty="0">
                <a:solidFill>
                  <a:srgbClr val="045899"/>
                </a:solidFill>
                <a:latin typeface="Avenir Black"/>
                <a:cs typeface="Avenir Black"/>
              </a:rPr>
              <a:t>Step </a:t>
            </a:r>
            <a:r>
              <a:rPr sz="1500" b="1" spc="15" dirty="0">
                <a:solidFill>
                  <a:srgbClr val="045899"/>
                </a:solidFill>
                <a:latin typeface="Avenir Black"/>
                <a:cs typeface="Avenir Black"/>
              </a:rPr>
              <a:t>4: </a:t>
            </a:r>
            <a:r>
              <a:rPr sz="1500" spc="25" dirty="0">
                <a:solidFill>
                  <a:srgbClr val="045899"/>
                </a:solidFill>
                <a:latin typeface="Avenir"/>
                <a:cs typeface="Avenir"/>
              </a:rPr>
              <a:t>Pelvic Floor Muscle</a:t>
            </a:r>
            <a:r>
              <a:rPr sz="1500" spc="225" dirty="0">
                <a:solidFill>
                  <a:srgbClr val="045899"/>
                </a:solidFill>
                <a:latin typeface="Avenir"/>
                <a:cs typeface="Avenir"/>
              </a:rPr>
              <a:t> </a:t>
            </a:r>
            <a:r>
              <a:rPr sz="1500" spc="35" dirty="0">
                <a:solidFill>
                  <a:srgbClr val="045899"/>
                </a:solidFill>
                <a:latin typeface="Avenir"/>
                <a:cs typeface="Avenir"/>
              </a:rPr>
              <a:t>Examination</a:t>
            </a:r>
            <a:endParaRPr sz="1500" dirty="0">
              <a:latin typeface="Avenir"/>
              <a:cs typeface="Avenir"/>
            </a:endParaRPr>
          </a:p>
          <a:p>
            <a:pPr>
              <a:lnSpc>
                <a:spcPct val="100000"/>
              </a:lnSpc>
            </a:pPr>
            <a:endParaRPr sz="1500" dirty="0">
              <a:latin typeface="Times New Roman"/>
              <a:cs typeface="Times New Roman"/>
            </a:endParaRPr>
          </a:p>
          <a:p>
            <a:pPr marL="12700">
              <a:lnSpc>
                <a:spcPct val="100000"/>
              </a:lnSpc>
              <a:spcBef>
                <a:spcPts val="1275"/>
              </a:spcBef>
            </a:pPr>
            <a:r>
              <a:rPr sz="1500" b="1" spc="25" dirty="0">
                <a:solidFill>
                  <a:srgbClr val="045899"/>
                </a:solidFill>
                <a:latin typeface="Avenir Black"/>
                <a:cs typeface="Avenir Black"/>
              </a:rPr>
              <a:t>Step </a:t>
            </a:r>
            <a:r>
              <a:rPr sz="1500" b="1" spc="15" dirty="0">
                <a:solidFill>
                  <a:srgbClr val="045899"/>
                </a:solidFill>
                <a:latin typeface="Avenir Black"/>
                <a:cs typeface="Avenir Black"/>
              </a:rPr>
              <a:t>5: </a:t>
            </a:r>
            <a:r>
              <a:rPr sz="1500" spc="30" dirty="0">
                <a:solidFill>
                  <a:srgbClr val="045899"/>
                </a:solidFill>
                <a:latin typeface="Avenir"/>
                <a:cs typeface="Avenir"/>
              </a:rPr>
              <a:t>Evaluation </a:t>
            </a:r>
            <a:r>
              <a:rPr sz="1500" spc="15" dirty="0">
                <a:solidFill>
                  <a:srgbClr val="045899"/>
                </a:solidFill>
                <a:latin typeface="Avenir"/>
                <a:cs typeface="Avenir"/>
              </a:rPr>
              <a:t>of </a:t>
            </a:r>
            <a:r>
              <a:rPr sz="1500" spc="25" dirty="0">
                <a:solidFill>
                  <a:srgbClr val="045899"/>
                </a:solidFill>
                <a:latin typeface="Avenir"/>
                <a:cs typeface="Avenir"/>
              </a:rPr>
              <a:t>Pain </a:t>
            </a:r>
            <a:r>
              <a:rPr sz="1500" spc="30" dirty="0">
                <a:solidFill>
                  <a:srgbClr val="045899"/>
                </a:solidFill>
                <a:latin typeface="Avenir"/>
                <a:cs typeface="Avenir"/>
              </a:rPr>
              <a:t>Comorbidity </a:t>
            </a:r>
            <a:r>
              <a:rPr sz="1500" dirty="0">
                <a:solidFill>
                  <a:srgbClr val="045899"/>
                </a:solidFill>
                <a:latin typeface="Avenir"/>
                <a:cs typeface="Avenir"/>
              </a:rPr>
              <a:t>&amp; </a:t>
            </a:r>
            <a:r>
              <a:rPr sz="1500" spc="30" dirty="0">
                <a:solidFill>
                  <a:srgbClr val="045899"/>
                </a:solidFill>
                <a:latin typeface="Avenir"/>
                <a:cs typeface="Avenir"/>
              </a:rPr>
              <a:t>Contributing</a:t>
            </a:r>
            <a:r>
              <a:rPr lang="en-US" sz="1500" spc="405" dirty="0">
                <a:solidFill>
                  <a:srgbClr val="045899"/>
                </a:solidFill>
                <a:latin typeface="Avenir"/>
                <a:cs typeface="Avenir"/>
              </a:rPr>
              <a:t> </a:t>
            </a:r>
            <a:r>
              <a:rPr sz="1500" spc="35" dirty="0">
                <a:solidFill>
                  <a:srgbClr val="045899"/>
                </a:solidFill>
                <a:latin typeface="Avenir"/>
                <a:cs typeface="Avenir"/>
              </a:rPr>
              <a:t>Factors</a:t>
            </a:r>
            <a:endParaRPr sz="1500" dirty="0">
              <a:latin typeface="Avenir"/>
              <a:cs typeface="Avenir"/>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49</a:t>
            </a:fld>
            <a:endParaRPr dirty="0"/>
          </a:p>
        </p:txBody>
      </p:sp>
      <p:sp>
        <p:nvSpPr>
          <p:cNvPr id="7" name="object 7"/>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10" dirty="0">
                <a:solidFill>
                  <a:srgbClr val="42888E"/>
                </a:solidFill>
                <a:latin typeface="Avenir"/>
                <a:cs typeface="Arial"/>
              </a:rPr>
              <a:t> </a:t>
            </a: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
        <p:nvSpPr>
          <p:cNvPr id="5" name="object 5"/>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25" dirty="0"/>
              <a:t>VULVODYNIA</a:t>
            </a:r>
            <a:r>
              <a:rPr spc="45" dirty="0"/>
              <a:t> </a:t>
            </a:r>
            <a:r>
              <a:rPr spc="55" dirty="0"/>
              <a:t>ASSESSMENT</a:t>
            </a:r>
          </a:p>
          <a:p>
            <a:pPr marL="12700">
              <a:lnSpc>
                <a:spcPts val="2520"/>
              </a:lnSpc>
            </a:pPr>
            <a:r>
              <a:rPr sz="1800" spc="45" dirty="0"/>
              <a:t>COMPONENTS </a:t>
            </a:r>
            <a:r>
              <a:rPr sz="1800" spc="25" dirty="0"/>
              <a:t>OF </a:t>
            </a:r>
            <a:r>
              <a:rPr sz="1800" spc="35" dirty="0"/>
              <a:t>THE</a:t>
            </a:r>
            <a:r>
              <a:rPr sz="1800" spc="225" dirty="0"/>
              <a:t> </a:t>
            </a:r>
            <a:r>
              <a:rPr sz="1800" spc="35" dirty="0"/>
              <a:t>EXAMINATION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7717535"/>
            <a:ext cx="10058400" cy="54864"/>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prstGeom prst="rect">
            <a:avLst/>
          </a:prstGeom>
        </p:spPr>
        <p:txBody>
          <a:bodyPr vert="horz" wrap="square" lIns="0" tIns="232663" rIns="0" bIns="0" rtlCol="0">
            <a:spAutoFit/>
          </a:bodyPr>
          <a:lstStyle/>
          <a:p>
            <a:pPr marL="12700">
              <a:lnSpc>
                <a:spcPct val="100000"/>
              </a:lnSpc>
            </a:pPr>
            <a:r>
              <a:rPr spc="-5" dirty="0"/>
              <a:t>EARLY </a:t>
            </a:r>
            <a:r>
              <a:rPr spc="50" dirty="0"/>
              <a:t>DESCRIPTIONS </a:t>
            </a:r>
            <a:r>
              <a:rPr spc="25" dirty="0"/>
              <a:t>OF</a:t>
            </a:r>
            <a:r>
              <a:rPr spc="235" dirty="0"/>
              <a:t> </a:t>
            </a:r>
            <a:r>
              <a:rPr spc="30" dirty="0"/>
              <a:t>VULVODYNIA</a:t>
            </a:r>
          </a:p>
        </p:txBody>
      </p:sp>
      <p:sp>
        <p:nvSpPr>
          <p:cNvPr id="6" name="object 6"/>
          <p:cNvSpPr/>
          <p:nvPr/>
        </p:nvSpPr>
        <p:spPr>
          <a:xfrm>
            <a:off x="0" y="7717535"/>
            <a:ext cx="10058400" cy="54864"/>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0" y="1904745"/>
            <a:ext cx="10058400" cy="12700"/>
          </a:xfrm>
          <a:custGeom>
            <a:avLst/>
            <a:gdLst/>
            <a:ahLst/>
            <a:cxnLst/>
            <a:rect l="l" t="t" r="r" b="b"/>
            <a:pathLst>
              <a:path w="10058400" h="12700">
                <a:moveTo>
                  <a:pt x="0" y="12700"/>
                </a:moveTo>
                <a:lnTo>
                  <a:pt x="10058400" y="12700"/>
                </a:lnTo>
                <a:lnTo>
                  <a:pt x="10058400" y="0"/>
                </a:lnTo>
                <a:lnTo>
                  <a:pt x="0" y="0"/>
                </a:lnTo>
                <a:lnTo>
                  <a:pt x="0" y="12700"/>
                </a:lnTo>
                <a:close/>
              </a:path>
            </a:pathLst>
          </a:custGeom>
          <a:solidFill>
            <a:srgbClr val="045899"/>
          </a:solidFill>
        </p:spPr>
        <p:txBody>
          <a:bodyPr wrap="square" lIns="0" tIns="0" rIns="0" bIns="0" rtlCol="0"/>
          <a:lstStyle/>
          <a:p>
            <a:endParaRPr dirty="0"/>
          </a:p>
        </p:txBody>
      </p:sp>
      <p:sp>
        <p:nvSpPr>
          <p:cNvPr id="8" name="object 8"/>
          <p:cNvSpPr txBox="1"/>
          <p:nvPr/>
        </p:nvSpPr>
        <p:spPr>
          <a:xfrm>
            <a:off x="449549" y="2020823"/>
            <a:ext cx="495934" cy="254635"/>
          </a:xfrm>
          <a:prstGeom prst="rect">
            <a:avLst/>
          </a:prstGeom>
        </p:spPr>
        <p:txBody>
          <a:bodyPr vert="horz" wrap="square" lIns="0" tIns="0" rIns="0" bIns="0" rtlCol="0">
            <a:spAutoFit/>
          </a:bodyPr>
          <a:lstStyle/>
          <a:p>
            <a:pPr marL="12700">
              <a:lnSpc>
                <a:spcPct val="100000"/>
              </a:lnSpc>
            </a:pPr>
            <a:r>
              <a:rPr sz="1500" b="1" spc="35" dirty="0">
                <a:solidFill>
                  <a:srgbClr val="42888E"/>
                </a:solidFill>
                <a:latin typeface="Avenir Black"/>
                <a:cs typeface="Avenir Black"/>
              </a:rPr>
              <a:t>1880</a:t>
            </a:r>
            <a:endParaRPr sz="1500" dirty="0">
              <a:latin typeface="Avenir Black"/>
              <a:cs typeface="Avenir Black"/>
            </a:endParaRPr>
          </a:p>
        </p:txBody>
      </p:sp>
      <p:sp>
        <p:nvSpPr>
          <p:cNvPr id="9" name="object 9"/>
          <p:cNvSpPr/>
          <p:nvPr/>
        </p:nvSpPr>
        <p:spPr>
          <a:xfrm>
            <a:off x="4389120" y="1860802"/>
            <a:ext cx="109855" cy="109855"/>
          </a:xfrm>
          <a:custGeom>
            <a:avLst/>
            <a:gdLst/>
            <a:ahLst/>
            <a:cxnLst/>
            <a:rect l="l" t="t" r="r" b="b"/>
            <a:pathLst>
              <a:path w="109854" h="109855">
                <a:moveTo>
                  <a:pt x="54863" y="0"/>
                </a:moveTo>
                <a:lnTo>
                  <a:pt x="33507" y="4311"/>
                </a:lnTo>
                <a:lnTo>
                  <a:pt x="16068" y="16068"/>
                </a:lnTo>
                <a:lnTo>
                  <a:pt x="4311" y="33507"/>
                </a:lnTo>
                <a:lnTo>
                  <a:pt x="0" y="54863"/>
                </a:lnTo>
                <a:lnTo>
                  <a:pt x="4311" y="76220"/>
                </a:lnTo>
                <a:lnTo>
                  <a:pt x="16068" y="93659"/>
                </a:lnTo>
                <a:lnTo>
                  <a:pt x="33507" y="105416"/>
                </a:lnTo>
                <a:lnTo>
                  <a:pt x="54863" y="109727"/>
                </a:lnTo>
                <a:lnTo>
                  <a:pt x="76220" y="105416"/>
                </a:lnTo>
                <a:lnTo>
                  <a:pt x="93659" y="93659"/>
                </a:lnTo>
                <a:lnTo>
                  <a:pt x="105416" y="76220"/>
                </a:lnTo>
                <a:lnTo>
                  <a:pt x="109727" y="54863"/>
                </a:lnTo>
                <a:lnTo>
                  <a:pt x="105416" y="33507"/>
                </a:lnTo>
                <a:lnTo>
                  <a:pt x="93659" y="16068"/>
                </a:lnTo>
                <a:lnTo>
                  <a:pt x="76220" y="4311"/>
                </a:lnTo>
                <a:lnTo>
                  <a:pt x="54863" y="0"/>
                </a:lnTo>
                <a:close/>
              </a:path>
            </a:pathLst>
          </a:custGeom>
          <a:solidFill>
            <a:srgbClr val="42888E"/>
          </a:solidFill>
        </p:spPr>
        <p:txBody>
          <a:bodyPr wrap="square" lIns="0" tIns="0" rIns="0" bIns="0" rtlCol="0"/>
          <a:lstStyle/>
          <a:p>
            <a:endParaRPr dirty="0"/>
          </a:p>
        </p:txBody>
      </p:sp>
      <p:sp>
        <p:nvSpPr>
          <p:cNvPr id="10" name="object 10"/>
          <p:cNvSpPr txBox="1"/>
          <p:nvPr/>
        </p:nvSpPr>
        <p:spPr>
          <a:xfrm>
            <a:off x="4198589" y="2020823"/>
            <a:ext cx="495934" cy="254635"/>
          </a:xfrm>
          <a:prstGeom prst="rect">
            <a:avLst/>
          </a:prstGeom>
        </p:spPr>
        <p:txBody>
          <a:bodyPr vert="horz" wrap="square" lIns="0" tIns="0" rIns="0" bIns="0" rtlCol="0">
            <a:spAutoFit/>
          </a:bodyPr>
          <a:lstStyle/>
          <a:p>
            <a:pPr marL="12700">
              <a:lnSpc>
                <a:spcPct val="100000"/>
              </a:lnSpc>
            </a:pPr>
            <a:r>
              <a:rPr sz="1500" b="1" spc="35" dirty="0">
                <a:solidFill>
                  <a:srgbClr val="42888E"/>
                </a:solidFill>
                <a:latin typeface="Avenir Black"/>
                <a:cs typeface="Avenir Black"/>
              </a:rPr>
              <a:t>1928</a:t>
            </a:r>
            <a:endParaRPr sz="1500" dirty="0">
              <a:latin typeface="Avenir Black"/>
              <a:cs typeface="Avenir Black"/>
            </a:endParaRPr>
          </a:p>
        </p:txBody>
      </p:sp>
      <p:sp>
        <p:nvSpPr>
          <p:cNvPr id="11" name="object 11"/>
          <p:cNvSpPr txBox="1"/>
          <p:nvPr/>
        </p:nvSpPr>
        <p:spPr>
          <a:xfrm>
            <a:off x="5834893" y="2020823"/>
            <a:ext cx="1027430" cy="254635"/>
          </a:xfrm>
          <a:prstGeom prst="rect">
            <a:avLst/>
          </a:prstGeom>
        </p:spPr>
        <p:txBody>
          <a:bodyPr vert="horz" wrap="square" lIns="0" tIns="0" rIns="0" bIns="0" rtlCol="0">
            <a:spAutoFit/>
          </a:bodyPr>
          <a:lstStyle/>
          <a:p>
            <a:pPr marL="12700">
              <a:lnSpc>
                <a:spcPct val="100000"/>
              </a:lnSpc>
            </a:pPr>
            <a:r>
              <a:rPr sz="1500" b="1" spc="35" dirty="0">
                <a:solidFill>
                  <a:srgbClr val="42888E"/>
                </a:solidFill>
                <a:latin typeface="Avenir Black"/>
                <a:cs typeface="Avenir Black"/>
              </a:rPr>
              <a:t>1929-1974</a:t>
            </a:r>
            <a:endParaRPr sz="1500" dirty="0">
              <a:latin typeface="Avenir Black"/>
              <a:cs typeface="Avenir Black"/>
            </a:endParaRPr>
          </a:p>
        </p:txBody>
      </p:sp>
      <p:sp>
        <p:nvSpPr>
          <p:cNvPr id="12" name="object 12"/>
          <p:cNvSpPr txBox="1"/>
          <p:nvPr/>
        </p:nvSpPr>
        <p:spPr>
          <a:xfrm>
            <a:off x="7997443" y="2020823"/>
            <a:ext cx="495934" cy="254635"/>
          </a:xfrm>
          <a:prstGeom prst="rect">
            <a:avLst/>
          </a:prstGeom>
        </p:spPr>
        <p:txBody>
          <a:bodyPr vert="horz" wrap="square" lIns="0" tIns="0" rIns="0" bIns="0" rtlCol="0">
            <a:spAutoFit/>
          </a:bodyPr>
          <a:lstStyle/>
          <a:p>
            <a:pPr marL="12700">
              <a:lnSpc>
                <a:spcPct val="100000"/>
              </a:lnSpc>
            </a:pPr>
            <a:r>
              <a:rPr sz="1500" b="1" spc="35" dirty="0">
                <a:solidFill>
                  <a:srgbClr val="42888E"/>
                </a:solidFill>
                <a:latin typeface="Avenir Black"/>
                <a:cs typeface="Avenir Black"/>
              </a:rPr>
              <a:t>1975</a:t>
            </a:r>
            <a:endParaRPr sz="1500" dirty="0">
              <a:latin typeface="Avenir Black"/>
              <a:cs typeface="Avenir Black"/>
            </a:endParaRPr>
          </a:p>
        </p:txBody>
      </p:sp>
      <p:sp>
        <p:nvSpPr>
          <p:cNvPr id="13" name="object 13"/>
          <p:cNvSpPr/>
          <p:nvPr/>
        </p:nvSpPr>
        <p:spPr>
          <a:xfrm>
            <a:off x="4659376" y="1912621"/>
            <a:ext cx="3373120" cy="0"/>
          </a:xfrm>
          <a:custGeom>
            <a:avLst/>
            <a:gdLst/>
            <a:ahLst/>
            <a:cxnLst/>
            <a:rect l="l" t="t" r="r" b="b"/>
            <a:pathLst>
              <a:path w="3373120">
                <a:moveTo>
                  <a:pt x="0" y="0"/>
                </a:moveTo>
                <a:lnTo>
                  <a:pt x="3373120" y="0"/>
                </a:lnTo>
              </a:path>
            </a:pathLst>
          </a:custGeom>
          <a:ln w="25400">
            <a:solidFill>
              <a:srgbClr val="42888E"/>
            </a:solidFill>
          </a:ln>
        </p:spPr>
        <p:txBody>
          <a:bodyPr wrap="square" lIns="0" tIns="0" rIns="0" bIns="0" rtlCol="0"/>
          <a:lstStyle/>
          <a:p>
            <a:endParaRPr dirty="0"/>
          </a:p>
        </p:txBody>
      </p:sp>
      <p:sp>
        <p:nvSpPr>
          <p:cNvPr id="14" name="object 14"/>
          <p:cNvSpPr/>
          <p:nvPr/>
        </p:nvSpPr>
        <p:spPr>
          <a:xfrm>
            <a:off x="4608576" y="1861819"/>
            <a:ext cx="109728" cy="109728"/>
          </a:xfrm>
          <a:custGeom>
            <a:avLst/>
            <a:gdLst/>
            <a:ahLst/>
            <a:cxnLst/>
            <a:rect l="l" t="t" r="r" b="b"/>
            <a:pathLst>
              <a:path w="101600" h="101600">
                <a:moveTo>
                  <a:pt x="50800" y="0"/>
                </a:moveTo>
                <a:lnTo>
                  <a:pt x="31027" y="3992"/>
                </a:lnTo>
                <a:lnTo>
                  <a:pt x="14879" y="14879"/>
                </a:lnTo>
                <a:lnTo>
                  <a:pt x="3992" y="31027"/>
                </a:lnTo>
                <a:lnTo>
                  <a:pt x="0" y="50800"/>
                </a:lnTo>
                <a:lnTo>
                  <a:pt x="3992" y="70572"/>
                </a:lnTo>
                <a:lnTo>
                  <a:pt x="14879" y="86720"/>
                </a:lnTo>
                <a:lnTo>
                  <a:pt x="31027" y="97607"/>
                </a:lnTo>
                <a:lnTo>
                  <a:pt x="50800" y="101600"/>
                </a:lnTo>
                <a:lnTo>
                  <a:pt x="70572" y="97607"/>
                </a:lnTo>
                <a:lnTo>
                  <a:pt x="86720" y="86720"/>
                </a:lnTo>
                <a:lnTo>
                  <a:pt x="97607" y="70572"/>
                </a:lnTo>
                <a:lnTo>
                  <a:pt x="101600" y="50800"/>
                </a:lnTo>
                <a:lnTo>
                  <a:pt x="97607" y="31027"/>
                </a:lnTo>
                <a:lnTo>
                  <a:pt x="86720" y="14879"/>
                </a:lnTo>
                <a:lnTo>
                  <a:pt x="70572" y="3992"/>
                </a:lnTo>
                <a:lnTo>
                  <a:pt x="50800" y="0"/>
                </a:lnTo>
                <a:close/>
              </a:path>
            </a:pathLst>
          </a:custGeom>
          <a:solidFill>
            <a:srgbClr val="42888E"/>
          </a:solidFill>
        </p:spPr>
        <p:txBody>
          <a:bodyPr wrap="square" lIns="0" tIns="0" rIns="0" bIns="0" rtlCol="0"/>
          <a:lstStyle/>
          <a:p>
            <a:endParaRPr dirty="0"/>
          </a:p>
        </p:txBody>
      </p:sp>
      <p:sp>
        <p:nvSpPr>
          <p:cNvPr id="15" name="object 15"/>
          <p:cNvSpPr/>
          <p:nvPr/>
        </p:nvSpPr>
        <p:spPr>
          <a:xfrm>
            <a:off x="7981695" y="1861821"/>
            <a:ext cx="101600" cy="101600"/>
          </a:xfrm>
          <a:custGeom>
            <a:avLst/>
            <a:gdLst/>
            <a:ahLst/>
            <a:cxnLst/>
            <a:rect l="l" t="t" r="r" b="b"/>
            <a:pathLst>
              <a:path w="101600" h="101600">
                <a:moveTo>
                  <a:pt x="50800" y="0"/>
                </a:moveTo>
                <a:lnTo>
                  <a:pt x="31027" y="3992"/>
                </a:lnTo>
                <a:lnTo>
                  <a:pt x="14879" y="14879"/>
                </a:lnTo>
                <a:lnTo>
                  <a:pt x="3992" y="31027"/>
                </a:lnTo>
                <a:lnTo>
                  <a:pt x="0" y="50800"/>
                </a:lnTo>
                <a:lnTo>
                  <a:pt x="3992" y="70572"/>
                </a:lnTo>
                <a:lnTo>
                  <a:pt x="14879" y="86720"/>
                </a:lnTo>
                <a:lnTo>
                  <a:pt x="31027" y="97607"/>
                </a:lnTo>
                <a:lnTo>
                  <a:pt x="50800" y="101600"/>
                </a:lnTo>
                <a:lnTo>
                  <a:pt x="70572" y="97607"/>
                </a:lnTo>
                <a:lnTo>
                  <a:pt x="86720" y="86720"/>
                </a:lnTo>
                <a:lnTo>
                  <a:pt x="97607" y="70572"/>
                </a:lnTo>
                <a:lnTo>
                  <a:pt x="101600" y="50800"/>
                </a:lnTo>
                <a:lnTo>
                  <a:pt x="97607" y="31027"/>
                </a:lnTo>
                <a:lnTo>
                  <a:pt x="86720" y="14879"/>
                </a:lnTo>
                <a:lnTo>
                  <a:pt x="70572" y="3992"/>
                </a:lnTo>
                <a:lnTo>
                  <a:pt x="50800" y="0"/>
                </a:lnTo>
                <a:close/>
              </a:path>
            </a:pathLst>
          </a:custGeom>
          <a:solidFill>
            <a:srgbClr val="42888E"/>
          </a:solidFill>
        </p:spPr>
        <p:txBody>
          <a:bodyPr wrap="square" lIns="0" tIns="0" rIns="0" bIns="0" rtlCol="0"/>
          <a:lstStyle/>
          <a:p>
            <a:endParaRPr dirty="0"/>
          </a:p>
        </p:txBody>
      </p:sp>
      <p:sp>
        <p:nvSpPr>
          <p:cNvPr id="16" name="object 16"/>
          <p:cNvSpPr/>
          <p:nvPr/>
        </p:nvSpPr>
        <p:spPr>
          <a:xfrm>
            <a:off x="640080" y="1857720"/>
            <a:ext cx="109855" cy="109855"/>
          </a:xfrm>
          <a:custGeom>
            <a:avLst/>
            <a:gdLst/>
            <a:ahLst/>
            <a:cxnLst/>
            <a:rect l="l" t="t" r="r" b="b"/>
            <a:pathLst>
              <a:path w="109854" h="109855">
                <a:moveTo>
                  <a:pt x="54864" y="0"/>
                </a:moveTo>
                <a:lnTo>
                  <a:pt x="33507" y="4311"/>
                </a:lnTo>
                <a:lnTo>
                  <a:pt x="16068" y="16068"/>
                </a:lnTo>
                <a:lnTo>
                  <a:pt x="4311" y="33507"/>
                </a:lnTo>
                <a:lnTo>
                  <a:pt x="0" y="54863"/>
                </a:lnTo>
                <a:lnTo>
                  <a:pt x="4311" y="76220"/>
                </a:lnTo>
                <a:lnTo>
                  <a:pt x="16068" y="93659"/>
                </a:lnTo>
                <a:lnTo>
                  <a:pt x="33507" y="105416"/>
                </a:lnTo>
                <a:lnTo>
                  <a:pt x="54864" y="109727"/>
                </a:lnTo>
                <a:lnTo>
                  <a:pt x="76220" y="105416"/>
                </a:lnTo>
                <a:lnTo>
                  <a:pt x="93659" y="93659"/>
                </a:lnTo>
                <a:lnTo>
                  <a:pt x="105416" y="76220"/>
                </a:lnTo>
                <a:lnTo>
                  <a:pt x="109728" y="54863"/>
                </a:lnTo>
                <a:lnTo>
                  <a:pt x="105416" y="33507"/>
                </a:lnTo>
                <a:lnTo>
                  <a:pt x="93659" y="16068"/>
                </a:lnTo>
                <a:lnTo>
                  <a:pt x="76220" y="4311"/>
                </a:lnTo>
                <a:lnTo>
                  <a:pt x="54864" y="0"/>
                </a:lnTo>
                <a:close/>
              </a:path>
            </a:pathLst>
          </a:custGeom>
          <a:solidFill>
            <a:srgbClr val="42888E"/>
          </a:solidFill>
        </p:spPr>
        <p:txBody>
          <a:bodyPr wrap="square" lIns="0" tIns="0" rIns="0" bIns="0" rtlCol="0"/>
          <a:lstStyle/>
          <a:p>
            <a:endParaRPr dirty="0"/>
          </a:p>
        </p:txBody>
      </p:sp>
      <p:sp>
        <p:nvSpPr>
          <p:cNvPr id="17" name="object 17"/>
          <p:cNvSpPr/>
          <p:nvPr/>
        </p:nvSpPr>
        <p:spPr>
          <a:xfrm>
            <a:off x="8187974" y="1856229"/>
            <a:ext cx="109855" cy="109855"/>
          </a:xfrm>
          <a:custGeom>
            <a:avLst/>
            <a:gdLst/>
            <a:ahLst/>
            <a:cxnLst/>
            <a:rect l="l" t="t" r="r" b="b"/>
            <a:pathLst>
              <a:path w="109854" h="109855">
                <a:moveTo>
                  <a:pt x="54864" y="0"/>
                </a:moveTo>
                <a:lnTo>
                  <a:pt x="33507" y="4311"/>
                </a:lnTo>
                <a:lnTo>
                  <a:pt x="16068" y="16068"/>
                </a:lnTo>
                <a:lnTo>
                  <a:pt x="4311" y="33507"/>
                </a:lnTo>
                <a:lnTo>
                  <a:pt x="0" y="54863"/>
                </a:lnTo>
                <a:lnTo>
                  <a:pt x="4311" y="76220"/>
                </a:lnTo>
                <a:lnTo>
                  <a:pt x="16068" y="93659"/>
                </a:lnTo>
                <a:lnTo>
                  <a:pt x="33507" y="105416"/>
                </a:lnTo>
                <a:lnTo>
                  <a:pt x="54864" y="109727"/>
                </a:lnTo>
                <a:lnTo>
                  <a:pt x="76220" y="105416"/>
                </a:lnTo>
                <a:lnTo>
                  <a:pt x="93659" y="93659"/>
                </a:lnTo>
                <a:lnTo>
                  <a:pt x="105416" y="76220"/>
                </a:lnTo>
                <a:lnTo>
                  <a:pt x="109728" y="54863"/>
                </a:lnTo>
                <a:lnTo>
                  <a:pt x="105416" y="33507"/>
                </a:lnTo>
                <a:lnTo>
                  <a:pt x="93659" y="16068"/>
                </a:lnTo>
                <a:lnTo>
                  <a:pt x="76220" y="4311"/>
                </a:lnTo>
                <a:lnTo>
                  <a:pt x="54864" y="0"/>
                </a:lnTo>
                <a:close/>
              </a:path>
            </a:pathLst>
          </a:custGeom>
          <a:solidFill>
            <a:srgbClr val="42888E"/>
          </a:solidFill>
        </p:spPr>
        <p:txBody>
          <a:bodyPr wrap="square" lIns="0" tIns="0" rIns="0" bIns="0" rtlCol="0"/>
          <a:lstStyle/>
          <a:p>
            <a:endParaRPr dirty="0"/>
          </a:p>
        </p:txBody>
      </p:sp>
      <p:sp>
        <p:nvSpPr>
          <p:cNvPr id="18" name="object 18"/>
          <p:cNvSpPr/>
          <p:nvPr/>
        </p:nvSpPr>
        <p:spPr>
          <a:xfrm>
            <a:off x="1266952" y="1905507"/>
            <a:ext cx="0" cy="1244600"/>
          </a:xfrm>
          <a:custGeom>
            <a:avLst/>
            <a:gdLst/>
            <a:ahLst/>
            <a:cxnLst/>
            <a:rect l="l" t="t" r="r" b="b"/>
            <a:pathLst>
              <a:path h="1244600">
                <a:moveTo>
                  <a:pt x="0" y="0"/>
                </a:moveTo>
                <a:lnTo>
                  <a:pt x="0" y="1244092"/>
                </a:lnTo>
              </a:path>
            </a:pathLst>
          </a:custGeom>
          <a:ln w="25400">
            <a:solidFill>
              <a:srgbClr val="045899"/>
            </a:solidFill>
          </a:ln>
        </p:spPr>
        <p:txBody>
          <a:bodyPr wrap="square" lIns="0" tIns="0" rIns="0" bIns="0" rtlCol="0"/>
          <a:lstStyle/>
          <a:p>
            <a:endParaRPr dirty="0"/>
          </a:p>
        </p:txBody>
      </p:sp>
      <p:sp>
        <p:nvSpPr>
          <p:cNvPr id="19" name="object 19"/>
          <p:cNvSpPr/>
          <p:nvPr/>
        </p:nvSpPr>
        <p:spPr>
          <a:xfrm>
            <a:off x="1216152" y="3098800"/>
            <a:ext cx="101600" cy="101600"/>
          </a:xfrm>
          <a:custGeom>
            <a:avLst/>
            <a:gdLst/>
            <a:ahLst/>
            <a:cxnLst/>
            <a:rect l="l" t="t" r="r" b="b"/>
            <a:pathLst>
              <a:path w="101600" h="101600">
                <a:moveTo>
                  <a:pt x="50800" y="0"/>
                </a:moveTo>
                <a:lnTo>
                  <a:pt x="31027" y="3992"/>
                </a:lnTo>
                <a:lnTo>
                  <a:pt x="14879" y="14879"/>
                </a:lnTo>
                <a:lnTo>
                  <a:pt x="3992" y="31027"/>
                </a:lnTo>
                <a:lnTo>
                  <a:pt x="0" y="50800"/>
                </a:lnTo>
                <a:lnTo>
                  <a:pt x="3992" y="70572"/>
                </a:lnTo>
                <a:lnTo>
                  <a:pt x="14879" y="86720"/>
                </a:lnTo>
                <a:lnTo>
                  <a:pt x="31027" y="97607"/>
                </a:lnTo>
                <a:lnTo>
                  <a:pt x="50800" y="101600"/>
                </a:lnTo>
                <a:lnTo>
                  <a:pt x="70572" y="97607"/>
                </a:lnTo>
                <a:lnTo>
                  <a:pt x="86720" y="86720"/>
                </a:lnTo>
                <a:lnTo>
                  <a:pt x="97607" y="70572"/>
                </a:lnTo>
                <a:lnTo>
                  <a:pt x="101600" y="50800"/>
                </a:lnTo>
                <a:lnTo>
                  <a:pt x="97607" y="31027"/>
                </a:lnTo>
                <a:lnTo>
                  <a:pt x="86720" y="14879"/>
                </a:lnTo>
                <a:lnTo>
                  <a:pt x="70572" y="3992"/>
                </a:lnTo>
                <a:lnTo>
                  <a:pt x="50800" y="0"/>
                </a:lnTo>
                <a:close/>
              </a:path>
            </a:pathLst>
          </a:custGeom>
          <a:solidFill>
            <a:srgbClr val="045899"/>
          </a:solidFill>
        </p:spPr>
        <p:txBody>
          <a:bodyPr wrap="square" lIns="0" tIns="0" rIns="0" bIns="0" rtlCol="0"/>
          <a:lstStyle/>
          <a:p>
            <a:endParaRPr dirty="0"/>
          </a:p>
        </p:txBody>
      </p:sp>
      <p:sp>
        <p:nvSpPr>
          <p:cNvPr id="20" name="object 20"/>
          <p:cNvSpPr/>
          <p:nvPr/>
        </p:nvSpPr>
        <p:spPr>
          <a:xfrm>
            <a:off x="1197863" y="3324859"/>
            <a:ext cx="8860790" cy="3304540"/>
          </a:xfrm>
          <a:custGeom>
            <a:avLst/>
            <a:gdLst/>
            <a:ahLst/>
            <a:cxnLst/>
            <a:rect l="l" t="t" r="r" b="b"/>
            <a:pathLst>
              <a:path w="8860790" h="3304540">
                <a:moveTo>
                  <a:pt x="0" y="3304540"/>
                </a:moveTo>
                <a:lnTo>
                  <a:pt x="8860536" y="3304540"/>
                </a:lnTo>
                <a:lnTo>
                  <a:pt x="8860536" y="0"/>
                </a:lnTo>
                <a:lnTo>
                  <a:pt x="0" y="0"/>
                </a:lnTo>
                <a:lnTo>
                  <a:pt x="0" y="3304540"/>
                </a:lnTo>
                <a:close/>
              </a:path>
            </a:pathLst>
          </a:custGeom>
          <a:solidFill>
            <a:srgbClr val="42888E"/>
          </a:solidFill>
        </p:spPr>
        <p:txBody>
          <a:bodyPr wrap="square" lIns="0" tIns="0" rIns="0" bIns="0" rtlCol="0"/>
          <a:lstStyle/>
          <a:p>
            <a:endParaRPr dirty="0"/>
          </a:p>
        </p:txBody>
      </p:sp>
      <p:sp>
        <p:nvSpPr>
          <p:cNvPr id="21" name="object 21"/>
          <p:cNvSpPr txBox="1"/>
          <p:nvPr/>
        </p:nvSpPr>
        <p:spPr>
          <a:xfrm>
            <a:off x="1280160" y="3450335"/>
            <a:ext cx="8366759" cy="2987675"/>
          </a:xfrm>
          <a:prstGeom prst="rect">
            <a:avLst/>
          </a:prstGeom>
        </p:spPr>
        <p:txBody>
          <a:bodyPr vert="horz" wrap="square" lIns="0" tIns="0" rIns="0" bIns="0" rtlCol="0">
            <a:spAutoFit/>
          </a:bodyPr>
          <a:lstStyle/>
          <a:p>
            <a:pPr marL="129539">
              <a:lnSpc>
                <a:spcPct val="100000"/>
              </a:lnSpc>
            </a:pPr>
            <a:r>
              <a:rPr sz="1800" b="1" spc="45" dirty="0">
                <a:solidFill>
                  <a:srgbClr val="FFFFFF"/>
                </a:solidFill>
                <a:latin typeface="Avenir Black"/>
                <a:cs typeface="Avenir Black"/>
              </a:rPr>
              <a:t>1888</a:t>
            </a:r>
            <a:endParaRPr sz="1800" dirty="0">
              <a:latin typeface="Avenir Black"/>
              <a:cs typeface="Avenir Black"/>
            </a:endParaRPr>
          </a:p>
          <a:p>
            <a:pPr marL="12700">
              <a:lnSpc>
                <a:spcPct val="100000"/>
              </a:lnSpc>
              <a:spcBef>
                <a:spcPts val="725"/>
              </a:spcBef>
            </a:pPr>
            <a:r>
              <a:rPr sz="2000" b="1" dirty="0">
                <a:solidFill>
                  <a:srgbClr val="FFFFFF"/>
                </a:solidFill>
                <a:latin typeface="Times New Roman"/>
                <a:cs typeface="Times New Roman"/>
              </a:rPr>
              <a:t>“</a:t>
            </a:r>
            <a:r>
              <a:rPr sz="2000" b="1" dirty="0">
                <a:solidFill>
                  <a:srgbClr val="FFFFFF"/>
                </a:solidFill>
                <a:latin typeface="Avenir Black"/>
                <a:cs typeface="Avenir Black"/>
              </a:rPr>
              <a:t>Supersensitiveness of the</a:t>
            </a:r>
            <a:r>
              <a:rPr sz="2000" b="1" spc="-85" dirty="0">
                <a:solidFill>
                  <a:srgbClr val="FFFFFF"/>
                </a:solidFill>
                <a:latin typeface="Avenir Black"/>
                <a:cs typeface="Avenir Black"/>
              </a:rPr>
              <a:t> </a:t>
            </a:r>
            <a:r>
              <a:rPr sz="2000" b="1" spc="-15" dirty="0">
                <a:solidFill>
                  <a:srgbClr val="FFFFFF"/>
                </a:solidFill>
                <a:latin typeface="Avenir Black"/>
                <a:cs typeface="Avenir Black"/>
              </a:rPr>
              <a:t>Vulva</a:t>
            </a:r>
            <a:r>
              <a:rPr sz="2000" b="1" spc="-15" dirty="0">
                <a:solidFill>
                  <a:srgbClr val="FFFFFF"/>
                </a:solidFill>
                <a:latin typeface="Times New Roman"/>
                <a:cs typeface="Times New Roman"/>
              </a:rPr>
              <a:t>”</a:t>
            </a:r>
            <a:endParaRPr sz="2000" dirty="0">
              <a:latin typeface="Times New Roman"/>
              <a:cs typeface="Times New Roman"/>
            </a:endParaRPr>
          </a:p>
          <a:p>
            <a:pPr marL="139700" marR="327660">
              <a:lnSpc>
                <a:spcPct val="125000"/>
              </a:lnSpc>
            </a:pPr>
            <a:r>
              <a:rPr sz="2000" dirty="0">
                <a:solidFill>
                  <a:srgbClr val="FFFFFF"/>
                </a:solidFill>
                <a:latin typeface="Avenir"/>
                <a:cs typeface="Avenir"/>
              </a:rPr>
              <a:t>Skene: </a:t>
            </a:r>
            <a:r>
              <a:rPr sz="2000" dirty="0">
                <a:solidFill>
                  <a:srgbClr val="FFFFFF"/>
                </a:solidFill>
                <a:latin typeface="Times New Roman"/>
                <a:cs typeface="Times New Roman"/>
              </a:rPr>
              <a:t>“</a:t>
            </a:r>
            <a:r>
              <a:rPr sz="2000" dirty="0">
                <a:solidFill>
                  <a:srgbClr val="FFFFFF"/>
                </a:solidFill>
                <a:latin typeface="Avenir"/>
                <a:cs typeface="Avenir"/>
              </a:rPr>
              <a:t>This disease...is characterized by the supersensitiveness of  the vulva...No </a:t>
            </a:r>
            <a:r>
              <a:rPr sz="2000" spc="-10" dirty="0">
                <a:solidFill>
                  <a:srgbClr val="FFFFFF"/>
                </a:solidFill>
                <a:latin typeface="Avenir"/>
                <a:cs typeface="Avenir"/>
              </a:rPr>
              <a:t>redness </a:t>
            </a:r>
            <a:r>
              <a:rPr sz="2000" dirty="0">
                <a:solidFill>
                  <a:srgbClr val="FFFFFF"/>
                </a:solidFill>
                <a:latin typeface="Avenir"/>
                <a:cs typeface="Avenir"/>
              </a:rPr>
              <a:t>or other external manifestation of the</a:t>
            </a:r>
            <a:r>
              <a:rPr sz="2000" spc="-60" dirty="0">
                <a:solidFill>
                  <a:srgbClr val="FFFFFF"/>
                </a:solidFill>
                <a:latin typeface="Avenir"/>
                <a:cs typeface="Avenir"/>
              </a:rPr>
              <a:t> </a:t>
            </a:r>
            <a:r>
              <a:rPr sz="2000" dirty="0">
                <a:solidFill>
                  <a:srgbClr val="FFFFFF"/>
                </a:solidFill>
                <a:latin typeface="Avenir"/>
                <a:cs typeface="Avenir"/>
              </a:rPr>
              <a:t>disease  is visible...When the examining </a:t>
            </a:r>
            <a:r>
              <a:rPr sz="2000" spc="-10" dirty="0">
                <a:solidFill>
                  <a:srgbClr val="FFFFFF"/>
                </a:solidFill>
                <a:latin typeface="Avenir"/>
                <a:cs typeface="Avenir"/>
              </a:rPr>
              <a:t>finger </a:t>
            </a:r>
            <a:r>
              <a:rPr sz="2000" dirty="0">
                <a:solidFill>
                  <a:srgbClr val="FFFFFF"/>
                </a:solidFill>
                <a:latin typeface="Avenir"/>
                <a:cs typeface="Avenir"/>
              </a:rPr>
              <a:t>comes in contact with</a:t>
            </a:r>
            <a:r>
              <a:rPr sz="2000" spc="-65" dirty="0">
                <a:solidFill>
                  <a:srgbClr val="FFFFFF"/>
                </a:solidFill>
                <a:latin typeface="Avenir"/>
                <a:cs typeface="Avenir"/>
              </a:rPr>
              <a:t> </a:t>
            </a:r>
            <a:r>
              <a:rPr sz="2000" dirty="0">
                <a:solidFill>
                  <a:srgbClr val="FFFFFF"/>
                </a:solidFill>
                <a:latin typeface="Avenir"/>
                <a:cs typeface="Avenir"/>
              </a:rPr>
              <a:t>the</a:t>
            </a:r>
            <a:endParaRPr sz="2000" dirty="0">
              <a:latin typeface="Avenir"/>
              <a:cs typeface="Avenir"/>
            </a:endParaRPr>
          </a:p>
          <a:p>
            <a:pPr marL="139700" marR="5080" algn="just">
              <a:lnSpc>
                <a:spcPct val="125000"/>
              </a:lnSpc>
            </a:pPr>
            <a:r>
              <a:rPr sz="2000" dirty="0">
                <a:solidFill>
                  <a:srgbClr val="FFFFFF"/>
                </a:solidFill>
                <a:latin typeface="Avenir"/>
                <a:cs typeface="Avenir"/>
              </a:rPr>
              <a:t>hyperaesthetic part, the patient complains of pain, which is</a:t>
            </a:r>
            <a:r>
              <a:rPr sz="2000" spc="-100" dirty="0">
                <a:solidFill>
                  <a:srgbClr val="FFFFFF"/>
                </a:solidFill>
                <a:latin typeface="Avenir"/>
                <a:cs typeface="Avenir"/>
              </a:rPr>
              <a:t> </a:t>
            </a:r>
            <a:r>
              <a:rPr sz="2000" dirty="0">
                <a:solidFill>
                  <a:srgbClr val="FFFFFF"/>
                </a:solidFill>
                <a:latin typeface="Avenir"/>
                <a:cs typeface="Avenir"/>
              </a:rPr>
              <a:t>sometimes  so </a:t>
            </a:r>
            <a:r>
              <a:rPr sz="2000" spc="-10" dirty="0">
                <a:solidFill>
                  <a:srgbClr val="FFFFFF"/>
                </a:solidFill>
                <a:latin typeface="Avenir"/>
                <a:cs typeface="Avenir"/>
              </a:rPr>
              <a:t>great </a:t>
            </a:r>
            <a:r>
              <a:rPr sz="2000" dirty="0">
                <a:solidFill>
                  <a:srgbClr val="FFFFFF"/>
                </a:solidFill>
                <a:latin typeface="Avenir"/>
                <a:cs typeface="Avenir"/>
              </a:rPr>
              <a:t>as to cause her to cry out. Sexual </a:t>
            </a:r>
            <a:r>
              <a:rPr sz="2000" spc="-5" dirty="0">
                <a:solidFill>
                  <a:srgbClr val="FFFFFF"/>
                </a:solidFill>
                <a:latin typeface="Avenir"/>
                <a:cs typeface="Avenir"/>
              </a:rPr>
              <a:t>intercourse </a:t>
            </a:r>
            <a:r>
              <a:rPr sz="2000" dirty="0">
                <a:solidFill>
                  <a:srgbClr val="FFFFFF"/>
                </a:solidFill>
                <a:latin typeface="Avenir"/>
                <a:cs typeface="Avenir"/>
              </a:rPr>
              <a:t>is equally painful  and becomes, in aggravated cases,</a:t>
            </a:r>
            <a:r>
              <a:rPr sz="2000" spc="-45" dirty="0">
                <a:solidFill>
                  <a:srgbClr val="FFFFFF"/>
                </a:solidFill>
                <a:latin typeface="Avenir"/>
                <a:cs typeface="Avenir"/>
              </a:rPr>
              <a:t> </a:t>
            </a:r>
            <a:r>
              <a:rPr sz="2000" spc="-5" dirty="0">
                <a:solidFill>
                  <a:srgbClr val="FFFFFF"/>
                </a:solidFill>
                <a:latin typeface="Avenir"/>
                <a:cs typeface="Avenir"/>
              </a:rPr>
              <a:t>impossible.</a:t>
            </a:r>
            <a:r>
              <a:rPr sz="2000" spc="-5" dirty="0">
                <a:solidFill>
                  <a:srgbClr val="FFFFFF"/>
                </a:solidFill>
                <a:latin typeface="Times New Roman"/>
                <a:cs typeface="Times New Roman"/>
              </a:rPr>
              <a:t>”</a:t>
            </a:r>
            <a:endParaRPr sz="2000" dirty="0">
              <a:latin typeface="Times New Roman"/>
              <a:cs typeface="Times New Roman"/>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5</a:t>
            </a:fld>
            <a:endParaRPr dirty="0"/>
          </a:p>
        </p:txBody>
      </p:sp>
      <p:sp>
        <p:nvSpPr>
          <p:cNvPr id="23" name="object 23"/>
          <p:cNvSpPr txBox="1"/>
          <p:nvPr/>
        </p:nvSpPr>
        <p:spPr>
          <a:xfrm>
            <a:off x="7247635" y="7373300"/>
            <a:ext cx="2143760" cy="153888"/>
          </a:xfrm>
          <a:prstGeom prst="rect">
            <a:avLst/>
          </a:prstGeom>
        </p:spPr>
        <p:txBody>
          <a:bodyPr vert="horz" wrap="square" lIns="0" tIns="0" rIns="0" bIns="0" rtlCol="0">
            <a:spAutoFit/>
          </a:bodyPr>
          <a:lstStyle/>
          <a:p>
            <a:pPr marL="12700" algn="r">
              <a:lnSpc>
                <a:spcPts val="1210"/>
              </a:lnSpc>
            </a:pPr>
            <a:r>
              <a:rPr lang="en-US" sz="1000" spc="20" dirty="0">
                <a:solidFill>
                  <a:srgbClr val="42888E"/>
                </a:solidFill>
                <a:latin typeface="Avenir"/>
                <a:cs typeface="Arial"/>
              </a:rPr>
              <a:t>Historical</a:t>
            </a:r>
            <a:r>
              <a:rPr lang="en-US" sz="1000" spc="70" dirty="0">
                <a:solidFill>
                  <a:srgbClr val="42888E"/>
                </a:solidFill>
                <a:latin typeface="Avenir"/>
                <a:cs typeface="Arial"/>
              </a:rPr>
              <a:t> </a:t>
            </a:r>
            <a:r>
              <a:rPr sz="1000" spc="25" dirty="0">
                <a:solidFill>
                  <a:srgbClr val="42888E"/>
                </a:solidFill>
                <a:latin typeface="Avenir"/>
                <a:cs typeface="Arial"/>
              </a:rPr>
              <a:t>Perspective</a:t>
            </a:r>
            <a:endParaRPr sz="1000" dirty="0">
              <a:latin typeface="Avenir"/>
              <a:cs typeface="Arial"/>
            </a:endParaRPr>
          </a:p>
        </p:txBody>
      </p:sp>
      <p:sp>
        <p:nvSpPr>
          <p:cNvPr id="24" name="object 6"/>
          <p:cNvSpPr txBox="1"/>
          <p:nvPr/>
        </p:nvSpPr>
        <p:spPr>
          <a:xfrm>
            <a:off x="625220" y="7356475"/>
            <a:ext cx="935990" cy="153888"/>
          </a:xfrm>
          <a:prstGeom prst="rect">
            <a:avLst/>
          </a:prstGeom>
        </p:spPr>
        <p:txBody>
          <a:bodyPr vert="horz" wrap="square" lIns="0" tIns="0" rIns="0" bIns="0" rtlCol="0">
            <a:spAutoFit/>
          </a:bodyPr>
          <a:lstStyle/>
          <a:p>
            <a:pPr marL="12700">
              <a:lnSpc>
                <a:spcPct val="100000"/>
              </a:lnSpc>
            </a:pPr>
            <a:r>
              <a:rPr lang="en-US" sz="1000" spc="25" dirty="0">
                <a:solidFill>
                  <a:srgbClr val="045899"/>
                </a:solidFill>
                <a:latin typeface="Avenir"/>
                <a:cs typeface="Avenir"/>
              </a:rPr>
              <a:t>Skene 1888</a:t>
            </a:r>
            <a:endParaRPr sz="1000" dirty="0">
              <a:latin typeface="Avenir"/>
              <a:cs typeface="Aveni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25" dirty="0"/>
              <a:t>VULVODYNIA</a:t>
            </a:r>
            <a:r>
              <a:rPr spc="45" dirty="0"/>
              <a:t> </a:t>
            </a:r>
            <a:r>
              <a:rPr spc="55" dirty="0"/>
              <a:t>ASSESSMENT</a:t>
            </a:r>
          </a:p>
          <a:p>
            <a:pPr marL="12700">
              <a:lnSpc>
                <a:spcPts val="2520"/>
              </a:lnSpc>
            </a:pPr>
            <a:r>
              <a:rPr sz="1800" spc="45" dirty="0"/>
              <a:t>SUBJECTIVE FINDINGS: “WHERE </a:t>
            </a:r>
            <a:r>
              <a:rPr sz="1800" spc="40" dirty="0"/>
              <a:t>DOES </a:t>
            </a:r>
            <a:r>
              <a:rPr sz="1800" spc="25" dirty="0"/>
              <a:t>IT</a:t>
            </a:r>
            <a:r>
              <a:rPr sz="1800" spc="385" dirty="0"/>
              <a:t> </a:t>
            </a:r>
            <a:r>
              <a:rPr sz="1800" spc="45" dirty="0"/>
              <a:t>HURT?”</a:t>
            </a:r>
          </a:p>
        </p:txBody>
      </p:sp>
      <p:sp>
        <p:nvSpPr>
          <p:cNvPr id="3" name="object 3"/>
          <p:cNvSpPr txBox="1"/>
          <p:nvPr/>
        </p:nvSpPr>
        <p:spPr>
          <a:xfrm>
            <a:off x="1596644" y="2093976"/>
            <a:ext cx="2994660" cy="711835"/>
          </a:xfrm>
          <a:prstGeom prst="rect">
            <a:avLst/>
          </a:prstGeom>
        </p:spPr>
        <p:txBody>
          <a:bodyPr vert="horz" wrap="square" lIns="0" tIns="0" rIns="0" bIns="0" rtlCol="0">
            <a:spAutoFit/>
          </a:bodyPr>
          <a:lstStyle/>
          <a:p>
            <a:pPr marL="12700">
              <a:lnSpc>
                <a:spcPct val="100000"/>
              </a:lnSpc>
            </a:pPr>
            <a:r>
              <a:rPr sz="1600" b="1" spc="35" dirty="0">
                <a:solidFill>
                  <a:srgbClr val="045899"/>
                </a:solidFill>
                <a:latin typeface="Avenir Black"/>
                <a:cs typeface="Avenir Black"/>
              </a:rPr>
              <a:t>Generalized</a:t>
            </a:r>
            <a:r>
              <a:rPr sz="1600" b="1" spc="30" dirty="0">
                <a:solidFill>
                  <a:srgbClr val="045899"/>
                </a:solidFill>
                <a:latin typeface="Avenir Black"/>
                <a:cs typeface="Avenir Black"/>
              </a:rPr>
              <a:t> Vulvodynia</a:t>
            </a:r>
            <a:endParaRPr sz="1600" dirty="0">
              <a:latin typeface="Avenir Black"/>
              <a:cs typeface="Avenir Black"/>
            </a:endParaRPr>
          </a:p>
          <a:p>
            <a:pPr>
              <a:lnSpc>
                <a:spcPct val="100000"/>
              </a:lnSpc>
              <a:spcBef>
                <a:spcPts val="10"/>
              </a:spcBef>
            </a:pPr>
            <a:endParaRPr sz="1450" dirty="0">
              <a:latin typeface="Times New Roman"/>
              <a:cs typeface="Times New Roman"/>
            </a:endParaRPr>
          </a:p>
          <a:p>
            <a:pPr marL="12700">
              <a:lnSpc>
                <a:spcPct val="100000"/>
              </a:lnSpc>
            </a:pPr>
            <a:r>
              <a:rPr sz="1500" spc="20" dirty="0">
                <a:solidFill>
                  <a:srgbClr val="045899"/>
                </a:solidFill>
                <a:latin typeface="Times New Roman"/>
                <a:cs typeface="Times New Roman"/>
              </a:rPr>
              <a:t>“</a:t>
            </a:r>
            <a:r>
              <a:rPr sz="1500" spc="20" dirty="0">
                <a:solidFill>
                  <a:srgbClr val="045899"/>
                </a:solidFill>
                <a:latin typeface="Avenir"/>
                <a:cs typeface="Avenir"/>
              </a:rPr>
              <a:t>It </a:t>
            </a:r>
            <a:r>
              <a:rPr sz="1500" spc="25" dirty="0">
                <a:solidFill>
                  <a:srgbClr val="045899"/>
                </a:solidFill>
                <a:latin typeface="Avenir"/>
                <a:cs typeface="Avenir"/>
              </a:rPr>
              <a:t>hurts </a:t>
            </a:r>
            <a:r>
              <a:rPr sz="1500" spc="20" dirty="0">
                <a:solidFill>
                  <a:srgbClr val="045899"/>
                </a:solidFill>
                <a:latin typeface="Avenir"/>
                <a:cs typeface="Avenir"/>
              </a:rPr>
              <a:t>all </a:t>
            </a:r>
            <a:r>
              <a:rPr sz="1500" dirty="0">
                <a:solidFill>
                  <a:srgbClr val="045899"/>
                </a:solidFill>
                <a:latin typeface="Avenir"/>
                <a:cs typeface="Avenir"/>
              </a:rPr>
              <a:t>over, </a:t>
            </a:r>
            <a:r>
              <a:rPr sz="1500" spc="20" dirty="0">
                <a:solidFill>
                  <a:srgbClr val="045899"/>
                </a:solidFill>
                <a:latin typeface="Avenir"/>
                <a:cs typeface="Avenir"/>
              </a:rPr>
              <a:t>all </a:t>
            </a:r>
            <a:r>
              <a:rPr sz="1500" spc="15" dirty="0">
                <a:solidFill>
                  <a:srgbClr val="045899"/>
                </a:solidFill>
                <a:latin typeface="Avenir"/>
                <a:cs typeface="Avenir"/>
              </a:rPr>
              <a:t>of </a:t>
            </a:r>
            <a:r>
              <a:rPr sz="1500" spc="20" dirty="0">
                <a:solidFill>
                  <a:srgbClr val="045899"/>
                </a:solidFill>
                <a:latin typeface="Avenir"/>
                <a:cs typeface="Avenir"/>
              </a:rPr>
              <a:t>the</a:t>
            </a:r>
            <a:r>
              <a:rPr sz="1500" spc="405" dirty="0">
                <a:solidFill>
                  <a:srgbClr val="045899"/>
                </a:solidFill>
                <a:latin typeface="Avenir"/>
                <a:cs typeface="Avenir"/>
              </a:rPr>
              <a:t> </a:t>
            </a:r>
            <a:r>
              <a:rPr sz="1500" spc="25" dirty="0">
                <a:solidFill>
                  <a:srgbClr val="045899"/>
                </a:solidFill>
                <a:latin typeface="Avenir"/>
                <a:cs typeface="Avenir"/>
              </a:rPr>
              <a:t>time.</a:t>
            </a:r>
            <a:r>
              <a:rPr sz="1500" spc="25" dirty="0">
                <a:solidFill>
                  <a:srgbClr val="045899"/>
                </a:solidFill>
                <a:latin typeface="Times New Roman"/>
                <a:cs typeface="Times New Roman"/>
              </a:rPr>
              <a:t>”</a:t>
            </a:r>
            <a:endParaRPr sz="1500" dirty="0">
              <a:latin typeface="Times New Roman"/>
              <a:cs typeface="Times New Roman"/>
            </a:endParaRPr>
          </a:p>
        </p:txBody>
      </p:sp>
      <p:sp>
        <p:nvSpPr>
          <p:cNvPr id="4" name="object 4"/>
          <p:cNvSpPr txBox="1"/>
          <p:nvPr/>
        </p:nvSpPr>
        <p:spPr>
          <a:xfrm>
            <a:off x="5702300" y="2093976"/>
            <a:ext cx="3607435" cy="1016635"/>
          </a:xfrm>
          <a:prstGeom prst="rect">
            <a:avLst/>
          </a:prstGeom>
        </p:spPr>
        <p:txBody>
          <a:bodyPr vert="horz" wrap="square" lIns="0" tIns="0" rIns="0" bIns="0" rtlCol="0">
            <a:spAutoFit/>
          </a:bodyPr>
          <a:lstStyle/>
          <a:p>
            <a:pPr marL="12700">
              <a:lnSpc>
                <a:spcPct val="100000"/>
              </a:lnSpc>
            </a:pPr>
            <a:r>
              <a:rPr sz="1600" b="1" spc="30" dirty="0">
                <a:solidFill>
                  <a:srgbClr val="045899"/>
                </a:solidFill>
                <a:latin typeface="Avenir Black"/>
                <a:cs typeface="Avenir Black"/>
              </a:rPr>
              <a:t>Provoked</a:t>
            </a:r>
            <a:r>
              <a:rPr sz="1600" b="1" spc="35" dirty="0">
                <a:solidFill>
                  <a:srgbClr val="045899"/>
                </a:solidFill>
                <a:latin typeface="Avenir Black"/>
                <a:cs typeface="Avenir Black"/>
              </a:rPr>
              <a:t> </a:t>
            </a:r>
            <a:r>
              <a:rPr sz="1600" b="1" spc="30" dirty="0">
                <a:solidFill>
                  <a:srgbClr val="045899"/>
                </a:solidFill>
                <a:latin typeface="Avenir Black"/>
                <a:cs typeface="Avenir Black"/>
              </a:rPr>
              <a:t>Vestibulodynia</a:t>
            </a:r>
            <a:endParaRPr sz="1600" dirty="0">
              <a:latin typeface="Avenir Black"/>
              <a:cs typeface="Avenir Black"/>
            </a:endParaRPr>
          </a:p>
          <a:p>
            <a:pPr marL="139700" marR="5080" indent="-127000">
              <a:lnSpc>
                <a:spcPct val="133300"/>
              </a:lnSpc>
              <a:spcBef>
                <a:spcPts val="1080"/>
              </a:spcBef>
            </a:pPr>
            <a:r>
              <a:rPr sz="1500" spc="20" dirty="0">
                <a:solidFill>
                  <a:srgbClr val="045899"/>
                </a:solidFill>
                <a:latin typeface="Times New Roman"/>
                <a:cs typeface="Times New Roman"/>
              </a:rPr>
              <a:t>“</a:t>
            </a:r>
            <a:r>
              <a:rPr sz="1500" spc="20" dirty="0">
                <a:solidFill>
                  <a:srgbClr val="045899"/>
                </a:solidFill>
                <a:latin typeface="Avenir"/>
                <a:cs typeface="Avenir"/>
              </a:rPr>
              <a:t>It </a:t>
            </a:r>
            <a:r>
              <a:rPr sz="1500" spc="25" dirty="0">
                <a:solidFill>
                  <a:srgbClr val="045899"/>
                </a:solidFill>
                <a:latin typeface="Avenir"/>
                <a:cs typeface="Avenir"/>
              </a:rPr>
              <a:t>hurts </a:t>
            </a:r>
            <a:r>
              <a:rPr sz="1500" spc="15" dirty="0">
                <a:solidFill>
                  <a:srgbClr val="045899"/>
                </a:solidFill>
                <a:latin typeface="Avenir"/>
                <a:cs typeface="Avenir"/>
              </a:rPr>
              <a:t>at </a:t>
            </a:r>
            <a:r>
              <a:rPr sz="1500" spc="20" dirty="0">
                <a:solidFill>
                  <a:srgbClr val="045899"/>
                </a:solidFill>
                <a:latin typeface="Avenir"/>
                <a:cs typeface="Avenir"/>
              </a:rPr>
              <a:t>the </a:t>
            </a:r>
            <a:r>
              <a:rPr sz="1500" spc="30" dirty="0">
                <a:solidFill>
                  <a:srgbClr val="045899"/>
                </a:solidFill>
                <a:latin typeface="Avenir"/>
                <a:cs typeface="Avenir"/>
              </a:rPr>
              <a:t>opening </a:t>
            </a:r>
            <a:r>
              <a:rPr sz="1500" spc="25" dirty="0">
                <a:solidFill>
                  <a:srgbClr val="045899"/>
                </a:solidFill>
                <a:latin typeface="Avenir"/>
                <a:cs typeface="Avenir"/>
              </a:rPr>
              <a:t>only with </a:t>
            </a:r>
            <a:r>
              <a:rPr sz="1500" spc="35" dirty="0">
                <a:solidFill>
                  <a:srgbClr val="045899"/>
                </a:solidFill>
                <a:latin typeface="Avenir"/>
                <a:cs typeface="Avenir"/>
              </a:rPr>
              <a:t>touch  </a:t>
            </a:r>
            <a:r>
              <a:rPr sz="1500" spc="15" dirty="0">
                <a:solidFill>
                  <a:srgbClr val="045899"/>
                </a:solidFill>
                <a:latin typeface="Avenir"/>
                <a:cs typeface="Avenir"/>
              </a:rPr>
              <a:t>or</a:t>
            </a:r>
            <a:r>
              <a:rPr sz="1500" spc="-10" dirty="0">
                <a:solidFill>
                  <a:srgbClr val="045899"/>
                </a:solidFill>
                <a:latin typeface="Avenir"/>
                <a:cs typeface="Avenir"/>
              </a:rPr>
              <a:t> </a:t>
            </a:r>
            <a:r>
              <a:rPr sz="1500" spc="25" dirty="0">
                <a:solidFill>
                  <a:srgbClr val="045899"/>
                </a:solidFill>
                <a:latin typeface="Avenir"/>
                <a:cs typeface="Avenir"/>
              </a:rPr>
              <a:t>pressure.</a:t>
            </a:r>
            <a:r>
              <a:rPr sz="1500" spc="25" dirty="0">
                <a:solidFill>
                  <a:srgbClr val="045899"/>
                </a:solidFill>
                <a:latin typeface="Times New Roman"/>
                <a:cs typeface="Times New Roman"/>
              </a:rPr>
              <a:t>”</a:t>
            </a:r>
            <a:endParaRPr sz="1500" dirty="0">
              <a:latin typeface="Times New Roman"/>
              <a:cs typeface="Times New Roman"/>
            </a:endParaRPr>
          </a:p>
        </p:txBody>
      </p:sp>
      <p:sp>
        <p:nvSpPr>
          <p:cNvPr id="5" name="object 5"/>
          <p:cNvSpPr/>
          <p:nvPr/>
        </p:nvSpPr>
        <p:spPr>
          <a:xfrm>
            <a:off x="1610867" y="3263900"/>
            <a:ext cx="3008376" cy="3584448"/>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609344" y="3263900"/>
            <a:ext cx="3009900" cy="3594100"/>
          </a:xfrm>
          <a:custGeom>
            <a:avLst/>
            <a:gdLst/>
            <a:ahLst/>
            <a:cxnLst/>
            <a:rect l="l" t="t" r="r" b="b"/>
            <a:pathLst>
              <a:path w="3009900" h="3594100">
                <a:moveTo>
                  <a:pt x="0" y="3594100"/>
                </a:moveTo>
                <a:lnTo>
                  <a:pt x="3009900" y="3594100"/>
                </a:lnTo>
                <a:lnTo>
                  <a:pt x="3009900" y="0"/>
                </a:lnTo>
                <a:lnTo>
                  <a:pt x="0" y="0"/>
                </a:lnTo>
                <a:lnTo>
                  <a:pt x="0" y="3594100"/>
                </a:lnTo>
                <a:close/>
              </a:path>
            </a:pathLst>
          </a:custGeom>
          <a:ln w="12700">
            <a:solidFill>
              <a:srgbClr val="045899"/>
            </a:solidFill>
          </a:ln>
        </p:spPr>
        <p:txBody>
          <a:bodyPr wrap="square" lIns="0" tIns="0" rIns="0" bIns="0" rtlCol="0"/>
          <a:lstStyle/>
          <a:p>
            <a:endParaRPr dirty="0"/>
          </a:p>
        </p:txBody>
      </p:sp>
      <p:sp>
        <p:nvSpPr>
          <p:cNvPr id="7" name="object 7"/>
          <p:cNvSpPr/>
          <p:nvPr/>
        </p:nvSpPr>
        <p:spPr>
          <a:xfrm>
            <a:off x="2335276" y="3906520"/>
            <a:ext cx="381000" cy="457200"/>
          </a:xfrm>
          <a:custGeom>
            <a:avLst/>
            <a:gdLst/>
            <a:ahLst/>
            <a:cxnLst/>
            <a:rect l="l" t="t" r="r" b="b"/>
            <a:pathLst>
              <a:path w="381000" h="457200">
                <a:moveTo>
                  <a:pt x="0" y="0"/>
                </a:moveTo>
                <a:lnTo>
                  <a:pt x="381000" y="457200"/>
                </a:lnTo>
              </a:path>
            </a:pathLst>
          </a:custGeom>
          <a:ln w="25400">
            <a:solidFill>
              <a:srgbClr val="0433FF"/>
            </a:solidFill>
          </a:ln>
        </p:spPr>
        <p:txBody>
          <a:bodyPr wrap="square" lIns="0" tIns="0" rIns="0" bIns="0" rtlCol="0"/>
          <a:lstStyle/>
          <a:p>
            <a:endParaRPr dirty="0"/>
          </a:p>
        </p:txBody>
      </p:sp>
      <p:sp>
        <p:nvSpPr>
          <p:cNvPr id="8" name="object 8"/>
          <p:cNvSpPr/>
          <p:nvPr/>
        </p:nvSpPr>
        <p:spPr>
          <a:xfrm>
            <a:off x="2335276" y="3906520"/>
            <a:ext cx="381000" cy="457200"/>
          </a:xfrm>
          <a:custGeom>
            <a:avLst/>
            <a:gdLst/>
            <a:ahLst/>
            <a:cxnLst/>
            <a:rect l="l" t="t" r="r" b="b"/>
            <a:pathLst>
              <a:path w="381000" h="457200">
                <a:moveTo>
                  <a:pt x="381000" y="0"/>
                </a:moveTo>
                <a:lnTo>
                  <a:pt x="0" y="457200"/>
                </a:lnTo>
              </a:path>
            </a:pathLst>
          </a:custGeom>
          <a:ln w="25400">
            <a:solidFill>
              <a:srgbClr val="0433FF"/>
            </a:solidFill>
          </a:ln>
        </p:spPr>
        <p:txBody>
          <a:bodyPr wrap="square" lIns="0" tIns="0" rIns="0" bIns="0" rtlCol="0"/>
          <a:lstStyle/>
          <a:p>
            <a:endParaRPr dirty="0"/>
          </a:p>
        </p:txBody>
      </p:sp>
      <p:sp>
        <p:nvSpPr>
          <p:cNvPr id="9" name="object 9"/>
          <p:cNvSpPr/>
          <p:nvPr/>
        </p:nvSpPr>
        <p:spPr>
          <a:xfrm>
            <a:off x="2335276" y="4668520"/>
            <a:ext cx="381000" cy="533400"/>
          </a:xfrm>
          <a:custGeom>
            <a:avLst/>
            <a:gdLst/>
            <a:ahLst/>
            <a:cxnLst/>
            <a:rect l="l" t="t" r="r" b="b"/>
            <a:pathLst>
              <a:path w="381000" h="533400">
                <a:moveTo>
                  <a:pt x="0" y="0"/>
                </a:moveTo>
                <a:lnTo>
                  <a:pt x="381000" y="533399"/>
                </a:lnTo>
              </a:path>
            </a:pathLst>
          </a:custGeom>
          <a:ln w="25400">
            <a:solidFill>
              <a:srgbClr val="0433FF"/>
            </a:solidFill>
          </a:ln>
        </p:spPr>
        <p:txBody>
          <a:bodyPr wrap="square" lIns="0" tIns="0" rIns="0" bIns="0" rtlCol="0"/>
          <a:lstStyle/>
          <a:p>
            <a:endParaRPr dirty="0"/>
          </a:p>
        </p:txBody>
      </p:sp>
      <p:sp>
        <p:nvSpPr>
          <p:cNvPr id="10" name="object 10"/>
          <p:cNvSpPr/>
          <p:nvPr/>
        </p:nvSpPr>
        <p:spPr>
          <a:xfrm>
            <a:off x="2335276" y="4668520"/>
            <a:ext cx="381000" cy="533400"/>
          </a:xfrm>
          <a:custGeom>
            <a:avLst/>
            <a:gdLst/>
            <a:ahLst/>
            <a:cxnLst/>
            <a:rect l="l" t="t" r="r" b="b"/>
            <a:pathLst>
              <a:path w="381000" h="533400">
                <a:moveTo>
                  <a:pt x="381000" y="0"/>
                </a:moveTo>
                <a:lnTo>
                  <a:pt x="0" y="533399"/>
                </a:lnTo>
              </a:path>
            </a:pathLst>
          </a:custGeom>
          <a:ln w="25400">
            <a:solidFill>
              <a:srgbClr val="0433FF"/>
            </a:solidFill>
          </a:ln>
        </p:spPr>
        <p:txBody>
          <a:bodyPr wrap="square" lIns="0" tIns="0" rIns="0" bIns="0" rtlCol="0"/>
          <a:lstStyle/>
          <a:p>
            <a:endParaRPr dirty="0"/>
          </a:p>
        </p:txBody>
      </p:sp>
      <p:sp>
        <p:nvSpPr>
          <p:cNvPr id="11" name="object 11"/>
          <p:cNvSpPr/>
          <p:nvPr/>
        </p:nvSpPr>
        <p:spPr>
          <a:xfrm>
            <a:off x="2335276" y="5430520"/>
            <a:ext cx="381000" cy="457200"/>
          </a:xfrm>
          <a:custGeom>
            <a:avLst/>
            <a:gdLst/>
            <a:ahLst/>
            <a:cxnLst/>
            <a:rect l="l" t="t" r="r" b="b"/>
            <a:pathLst>
              <a:path w="381000" h="457200">
                <a:moveTo>
                  <a:pt x="381000" y="0"/>
                </a:moveTo>
                <a:lnTo>
                  <a:pt x="0" y="457199"/>
                </a:lnTo>
              </a:path>
            </a:pathLst>
          </a:custGeom>
          <a:ln w="25400">
            <a:solidFill>
              <a:srgbClr val="0433FF"/>
            </a:solidFill>
          </a:ln>
        </p:spPr>
        <p:txBody>
          <a:bodyPr wrap="square" lIns="0" tIns="0" rIns="0" bIns="0" rtlCol="0"/>
          <a:lstStyle/>
          <a:p>
            <a:endParaRPr dirty="0"/>
          </a:p>
        </p:txBody>
      </p:sp>
      <p:sp>
        <p:nvSpPr>
          <p:cNvPr id="12" name="object 12"/>
          <p:cNvSpPr/>
          <p:nvPr/>
        </p:nvSpPr>
        <p:spPr>
          <a:xfrm>
            <a:off x="2335276" y="5430520"/>
            <a:ext cx="381000" cy="457200"/>
          </a:xfrm>
          <a:custGeom>
            <a:avLst/>
            <a:gdLst/>
            <a:ahLst/>
            <a:cxnLst/>
            <a:rect l="l" t="t" r="r" b="b"/>
            <a:pathLst>
              <a:path w="381000" h="457200">
                <a:moveTo>
                  <a:pt x="0" y="0"/>
                </a:moveTo>
                <a:lnTo>
                  <a:pt x="381000" y="457199"/>
                </a:lnTo>
              </a:path>
            </a:pathLst>
          </a:custGeom>
          <a:ln w="25400">
            <a:solidFill>
              <a:srgbClr val="0433FF"/>
            </a:solidFill>
          </a:ln>
        </p:spPr>
        <p:txBody>
          <a:bodyPr wrap="square" lIns="0" tIns="0" rIns="0" bIns="0" rtlCol="0"/>
          <a:lstStyle/>
          <a:p>
            <a:endParaRPr dirty="0"/>
          </a:p>
        </p:txBody>
      </p:sp>
      <p:sp>
        <p:nvSpPr>
          <p:cNvPr id="13" name="object 13"/>
          <p:cNvSpPr/>
          <p:nvPr/>
        </p:nvSpPr>
        <p:spPr>
          <a:xfrm>
            <a:off x="3554476" y="3830320"/>
            <a:ext cx="381000" cy="457200"/>
          </a:xfrm>
          <a:custGeom>
            <a:avLst/>
            <a:gdLst/>
            <a:ahLst/>
            <a:cxnLst/>
            <a:rect l="l" t="t" r="r" b="b"/>
            <a:pathLst>
              <a:path w="381000" h="457200">
                <a:moveTo>
                  <a:pt x="0" y="0"/>
                </a:moveTo>
                <a:lnTo>
                  <a:pt x="381000" y="457200"/>
                </a:lnTo>
              </a:path>
            </a:pathLst>
          </a:custGeom>
          <a:ln w="25400">
            <a:solidFill>
              <a:srgbClr val="0433FF"/>
            </a:solidFill>
          </a:ln>
        </p:spPr>
        <p:txBody>
          <a:bodyPr wrap="square" lIns="0" tIns="0" rIns="0" bIns="0" rtlCol="0"/>
          <a:lstStyle/>
          <a:p>
            <a:endParaRPr dirty="0"/>
          </a:p>
        </p:txBody>
      </p:sp>
      <p:sp>
        <p:nvSpPr>
          <p:cNvPr id="14" name="object 14"/>
          <p:cNvSpPr/>
          <p:nvPr/>
        </p:nvSpPr>
        <p:spPr>
          <a:xfrm>
            <a:off x="3554476" y="3830320"/>
            <a:ext cx="381000" cy="457200"/>
          </a:xfrm>
          <a:custGeom>
            <a:avLst/>
            <a:gdLst/>
            <a:ahLst/>
            <a:cxnLst/>
            <a:rect l="l" t="t" r="r" b="b"/>
            <a:pathLst>
              <a:path w="381000" h="457200">
                <a:moveTo>
                  <a:pt x="381000" y="0"/>
                </a:moveTo>
                <a:lnTo>
                  <a:pt x="0" y="457200"/>
                </a:lnTo>
              </a:path>
            </a:pathLst>
          </a:custGeom>
          <a:ln w="25400">
            <a:solidFill>
              <a:srgbClr val="0433FF"/>
            </a:solidFill>
          </a:ln>
        </p:spPr>
        <p:txBody>
          <a:bodyPr wrap="square" lIns="0" tIns="0" rIns="0" bIns="0" rtlCol="0"/>
          <a:lstStyle/>
          <a:p>
            <a:endParaRPr dirty="0"/>
          </a:p>
        </p:txBody>
      </p:sp>
      <p:sp>
        <p:nvSpPr>
          <p:cNvPr id="15" name="object 15"/>
          <p:cNvSpPr/>
          <p:nvPr/>
        </p:nvSpPr>
        <p:spPr>
          <a:xfrm>
            <a:off x="3478276" y="4668520"/>
            <a:ext cx="381000" cy="457200"/>
          </a:xfrm>
          <a:custGeom>
            <a:avLst/>
            <a:gdLst/>
            <a:ahLst/>
            <a:cxnLst/>
            <a:rect l="l" t="t" r="r" b="b"/>
            <a:pathLst>
              <a:path w="381000" h="457200">
                <a:moveTo>
                  <a:pt x="0" y="0"/>
                </a:moveTo>
                <a:lnTo>
                  <a:pt x="381000" y="457199"/>
                </a:lnTo>
              </a:path>
            </a:pathLst>
          </a:custGeom>
          <a:ln w="25400">
            <a:solidFill>
              <a:srgbClr val="0433FF"/>
            </a:solidFill>
          </a:ln>
        </p:spPr>
        <p:txBody>
          <a:bodyPr wrap="square" lIns="0" tIns="0" rIns="0" bIns="0" rtlCol="0"/>
          <a:lstStyle/>
          <a:p>
            <a:endParaRPr dirty="0"/>
          </a:p>
        </p:txBody>
      </p:sp>
      <p:sp>
        <p:nvSpPr>
          <p:cNvPr id="16" name="object 16"/>
          <p:cNvSpPr/>
          <p:nvPr/>
        </p:nvSpPr>
        <p:spPr>
          <a:xfrm>
            <a:off x="3478276" y="4668520"/>
            <a:ext cx="381000" cy="457200"/>
          </a:xfrm>
          <a:custGeom>
            <a:avLst/>
            <a:gdLst/>
            <a:ahLst/>
            <a:cxnLst/>
            <a:rect l="l" t="t" r="r" b="b"/>
            <a:pathLst>
              <a:path w="381000" h="457200">
                <a:moveTo>
                  <a:pt x="381000" y="0"/>
                </a:moveTo>
                <a:lnTo>
                  <a:pt x="0" y="457199"/>
                </a:lnTo>
              </a:path>
            </a:pathLst>
          </a:custGeom>
          <a:ln w="25400">
            <a:solidFill>
              <a:srgbClr val="0433FF"/>
            </a:solidFill>
          </a:ln>
        </p:spPr>
        <p:txBody>
          <a:bodyPr wrap="square" lIns="0" tIns="0" rIns="0" bIns="0" rtlCol="0"/>
          <a:lstStyle/>
          <a:p>
            <a:endParaRPr dirty="0"/>
          </a:p>
        </p:txBody>
      </p:sp>
      <p:sp>
        <p:nvSpPr>
          <p:cNvPr id="17" name="object 17"/>
          <p:cNvSpPr/>
          <p:nvPr/>
        </p:nvSpPr>
        <p:spPr>
          <a:xfrm>
            <a:off x="3478276" y="5430520"/>
            <a:ext cx="381000" cy="457200"/>
          </a:xfrm>
          <a:custGeom>
            <a:avLst/>
            <a:gdLst/>
            <a:ahLst/>
            <a:cxnLst/>
            <a:rect l="l" t="t" r="r" b="b"/>
            <a:pathLst>
              <a:path w="381000" h="457200">
                <a:moveTo>
                  <a:pt x="0" y="0"/>
                </a:moveTo>
                <a:lnTo>
                  <a:pt x="381000" y="457199"/>
                </a:lnTo>
              </a:path>
            </a:pathLst>
          </a:custGeom>
          <a:ln w="25400">
            <a:solidFill>
              <a:srgbClr val="0433FF"/>
            </a:solidFill>
          </a:ln>
        </p:spPr>
        <p:txBody>
          <a:bodyPr wrap="square" lIns="0" tIns="0" rIns="0" bIns="0" rtlCol="0"/>
          <a:lstStyle/>
          <a:p>
            <a:endParaRPr dirty="0"/>
          </a:p>
        </p:txBody>
      </p:sp>
      <p:sp>
        <p:nvSpPr>
          <p:cNvPr id="18" name="object 18"/>
          <p:cNvSpPr/>
          <p:nvPr/>
        </p:nvSpPr>
        <p:spPr>
          <a:xfrm>
            <a:off x="3478276" y="5430520"/>
            <a:ext cx="381000" cy="457200"/>
          </a:xfrm>
          <a:custGeom>
            <a:avLst/>
            <a:gdLst/>
            <a:ahLst/>
            <a:cxnLst/>
            <a:rect l="l" t="t" r="r" b="b"/>
            <a:pathLst>
              <a:path w="381000" h="457200">
                <a:moveTo>
                  <a:pt x="381000" y="0"/>
                </a:moveTo>
                <a:lnTo>
                  <a:pt x="0" y="457199"/>
                </a:lnTo>
              </a:path>
            </a:pathLst>
          </a:custGeom>
          <a:ln w="25400">
            <a:solidFill>
              <a:srgbClr val="0433FF"/>
            </a:solidFill>
          </a:ln>
        </p:spPr>
        <p:txBody>
          <a:bodyPr wrap="square" lIns="0" tIns="0" rIns="0" bIns="0" rtlCol="0"/>
          <a:lstStyle/>
          <a:p>
            <a:endParaRPr dirty="0"/>
          </a:p>
        </p:txBody>
      </p:sp>
      <p:sp>
        <p:nvSpPr>
          <p:cNvPr id="19" name="object 19"/>
          <p:cNvSpPr/>
          <p:nvPr/>
        </p:nvSpPr>
        <p:spPr>
          <a:xfrm>
            <a:off x="2944876" y="5582920"/>
            <a:ext cx="381000" cy="457200"/>
          </a:xfrm>
          <a:custGeom>
            <a:avLst/>
            <a:gdLst/>
            <a:ahLst/>
            <a:cxnLst/>
            <a:rect l="l" t="t" r="r" b="b"/>
            <a:pathLst>
              <a:path w="381000" h="457200">
                <a:moveTo>
                  <a:pt x="381000" y="0"/>
                </a:moveTo>
                <a:lnTo>
                  <a:pt x="0" y="457199"/>
                </a:lnTo>
              </a:path>
            </a:pathLst>
          </a:custGeom>
          <a:ln w="25400">
            <a:solidFill>
              <a:srgbClr val="0433FF"/>
            </a:solidFill>
          </a:ln>
        </p:spPr>
        <p:txBody>
          <a:bodyPr wrap="square" lIns="0" tIns="0" rIns="0" bIns="0" rtlCol="0"/>
          <a:lstStyle/>
          <a:p>
            <a:endParaRPr dirty="0"/>
          </a:p>
        </p:txBody>
      </p:sp>
      <p:sp>
        <p:nvSpPr>
          <p:cNvPr id="20" name="object 20"/>
          <p:cNvSpPr/>
          <p:nvPr/>
        </p:nvSpPr>
        <p:spPr>
          <a:xfrm>
            <a:off x="2944876" y="5582920"/>
            <a:ext cx="381000" cy="457200"/>
          </a:xfrm>
          <a:custGeom>
            <a:avLst/>
            <a:gdLst/>
            <a:ahLst/>
            <a:cxnLst/>
            <a:rect l="l" t="t" r="r" b="b"/>
            <a:pathLst>
              <a:path w="381000" h="457200">
                <a:moveTo>
                  <a:pt x="0" y="0"/>
                </a:moveTo>
                <a:lnTo>
                  <a:pt x="381000" y="457199"/>
                </a:lnTo>
              </a:path>
            </a:pathLst>
          </a:custGeom>
          <a:ln w="25400">
            <a:solidFill>
              <a:srgbClr val="0433FF"/>
            </a:solidFill>
          </a:ln>
        </p:spPr>
        <p:txBody>
          <a:bodyPr wrap="square" lIns="0" tIns="0" rIns="0" bIns="0" rtlCol="0"/>
          <a:lstStyle/>
          <a:p>
            <a:endParaRPr dirty="0"/>
          </a:p>
        </p:txBody>
      </p:sp>
      <p:sp>
        <p:nvSpPr>
          <p:cNvPr id="21" name="object 21"/>
          <p:cNvSpPr/>
          <p:nvPr/>
        </p:nvSpPr>
        <p:spPr>
          <a:xfrm>
            <a:off x="5715139" y="3263900"/>
            <a:ext cx="3010065" cy="3581400"/>
          </a:xfrm>
          <a:prstGeom prst="rect">
            <a:avLst/>
          </a:prstGeom>
          <a:blipFill>
            <a:blip r:embed="rId4" cstate="print"/>
            <a:stretch>
              <a:fillRect/>
            </a:stretch>
          </a:blipFill>
        </p:spPr>
        <p:txBody>
          <a:bodyPr wrap="square" lIns="0" tIns="0" rIns="0" bIns="0" rtlCol="0"/>
          <a:lstStyle/>
          <a:p>
            <a:endParaRPr dirty="0"/>
          </a:p>
        </p:txBody>
      </p:sp>
      <p:sp>
        <p:nvSpPr>
          <p:cNvPr id="22" name="object 22"/>
          <p:cNvSpPr/>
          <p:nvPr/>
        </p:nvSpPr>
        <p:spPr>
          <a:xfrm>
            <a:off x="5715000" y="3263900"/>
            <a:ext cx="3022600" cy="3581400"/>
          </a:xfrm>
          <a:custGeom>
            <a:avLst/>
            <a:gdLst/>
            <a:ahLst/>
            <a:cxnLst/>
            <a:rect l="l" t="t" r="r" b="b"/>
            <a:pathLst>
              <a:path w="3022600" h="3581400">
                <a:moveTo>
                  <a:pt x="0" y="3581400"/>
                </a:moveTo>
                <a:lnTo>
                  <a:pt x="3022600" y="3581400"/>
                </a:lnTo>
                <a:lnTo>
                  <a:pt x="3022600" y="0"/>
                </a:lnTo>
                <a:lnTo>
                  <a:pt x="0" y="0"/>
                </a:lnTo>
                <a:lnTo>
                  <a:pt x="0" y="3581400"/>
                </a:lnTo>
                <a:close/>
              </a:path>
            </a:pathLst>
          </a:custGeom>
          <a:ln w="12700">
            <a:solidFill>
              <a:srgbClr val="045899"/>
            </a:solidFill>
          </a:ln>
        </p:spPr>
        <p:txBody>
          <a:bodyPr wrap="square" lIns="0" tIns="0" rIns="0" bIns="0" rtlCol="0"/>
          <a:lstStyle/>
          <a:p>
            <a:endParaRPr dirty="0"/>
          </a:p>
        </p:txBody>
      </p:sp>
      <p:sp>
        <p:nvSpPr>
          <p:cNvPr id="23" name="object 23"/>
          <p:cNvSpPr/>
          <p:nvPr/>
        </p:nvSpPr>
        <p:spPr>
          <a:xfrm>
            <a:off x="7112000" y="5251703"/>
            <a:ext cx="304800" cy="304800"/>
          </a:xfrm>
          <a:custGeom>
            <a:avLst/>
            <a:gdLst/>
            <a:ahLst/>
            <a:cxnLst/>
            <a:rect l="l" t="t" r="r" b="b"/>
            <a:pathLst>
              <a:path w="304800" h="304800">
                <a:moveTo>
                  <a:pt x="0" y="0"/>
                </a:moveTo>
                <a:lnTo>
                  <a:pt x="304800" y="304800"/>
                </a:lnTo>
              </a:path>
            </a:pathLst>
          </a:custGeom>
          <a:ln w="25400">
            <a:solidFill>
              <a:srgbClr val="0433FF"/>
            </a:solidFill>
          </a:ln>
        </p:spPr>
        <p:txBody>
          <a:bodyPr wrap="square" lIns="0" tIns="0" rIns="0" bIns="0" rtlCol="0"/>
          <a:lstStyle/>
          <a:p>
            <a:endParaRPr dirty="0"/>
          </a:p>
        </p:txBody>
      </p:sp>
      <p:sp>
        <p:nvSpPr>
          <p:cNvPr id="24" name="object 24"/>
          <p:cNvSpPr/>
          <p:nvPr/>
        </p:nvSpPr>
        <p:spPr>
          <a:xfrm>
            <a:off x="7112000" y="5251703"/>
            <a:ext cx="304800" cy="304800"/>
          </a:xfrm>
          <a:custGeom>
            <a:avLst/>
            <a:gdLst/>
            <a:ahLst/>
            <a:cxnLst/>
            <a:rect l="l" t="t" r="r" b="b"/>
            <a:pathLst>
              <a:path w="304800" h="304800">
                <a:moveTo>
                  <a:pt x="304800" y="0"/>
                </a:moveTo>
                <a:lnTo>
                  <a:pt x="0" y="304800"/>
                </a:lnTo>
              </a:path>
            </a:pathLst>
          </a:custGeom>
          <a:ln w="25400">
            <a:solidFill>
              <a:srgbClr val="0433FF"/>
            </a:solidFill>
          </a:ln>
        </p:spPr>
        <p:txBody>
          <a:bodyPr wrap="square" lIns="0" tIns="0" rIns="0" bIns="0" rtlCol="0"/>
          <a:lstStyle/>
          <a:p>
            <a:endParaRPr dirty="0"/>
          </a:p>
        </p:txBody>
      </p:sp>
      <p:sp>
        <p:nvSpPr>
          <p:cNvPr id="25" name="object 25"/>
          <p:cNvSpPr txBox="1"/>
          <p:nvPr/>
        </p:nvSpPr>
        <p:spPr>
          <a:xfrm>
            <a:off x="1596644" y="7004304"/>
            <a:ext cx="2678430" cy="254635"/>
          </a:xfrm>
          <a:prstGeom prst="rect">
            <a:avLst/>
          </a:prstGeom>
        </p:spPr>
        <p:txBody>
          <a:bodyPr vert="horz" wrap="square" lIns="0" tIns="0" rIns="0" bIns="0" rtlCol="0">
            <a:spAutoFit/>
          </a:bodyPr>
          <a:lstStyle/>
          <a:p>
            <a:pPr marL="12700">
              <a:lnSpc>
                <a:spcPct val="100000"/>
              </a:lnSpc>
            </a:pPr>
            <a:r>
              <a:rPr sz="1500" spc="25" dirty="0">
                <a:solidFill>
                  <a:srgbClr val="045899"/>
                </a:solidFill>
                <a:latin typeface="Avenir"/>
                <a:cs typeface="Avenir"/>
              </a:rPr>
              <a:t>Less prevalent (20%)</a:t>
            </a:r>
            <a:r>
              <a:rPr sz="1500" spc="120" dirty="0">
                <a:solidFill>
                  <a:srgbClr val="045899"/>
                </a:solidFill>
                <a:latin typeface="Avenir"/>
                <a:cs typeface="Avenir"/>
              </a:rPr>
              <a:t> </a:t>
            </a:r>
            <a:r>
              <a:rPr sz="1500" spc="35" dirty="0">
                <a:solidFill>
                  <a:srgbClr val="045899"/>
                </a:solidFill>
                <a:latin typeface="Avenir"/>
                <a:cs typeface="Avenir"/>
              </a:rPr>
              <a:t>subtype</a:t>
            </a:r>
            <a:endParaRPr sz="1500" dirty="0">
              <a:latin typeface="Avenir"/>
              <a:cs typeface="Avenir"/>
            </a:endParaRPr>
          </a:p>
        </p:txBody>
      </p:sp>
      <p:sp>
        <p:nvSpPr>
          <p:cNvPr id="27" name="object 27"/>
          <p:cNvSpPr txBox="1"/>
          <p:nvPr/>
        </p:nvSpPr>
        <p:spPr>
          <a:xfrm>
            <a:off x="9460483" y="7368699"/>
            <a:ext cx="202565" cy="166712"/>
          </a:xfrm>
          <a:prstGeom prst="rect">
            <a:avLst/>
          </a:prstGeom>
        </p:spPr>
        <p:txBody>
          <a:bodyPr vert="horz" wrap="square" lIns="0" tIns="0" rIns="0" bIns="0" rtlCol="0">
            <a:spAutoFit/>
          </a:bodyPr>
          <a:lstStyle/>
          <a:p>
            <a:pPr marL="12700">
              <a:lnSpc>
                <a:spcPts val="1310"/>
              </a:lnSpc>
            </a:pPr>
            <a:r>
              <a:rPr sz="1000" spc="25" dirty="0">
                <a:solidFill>
                  <a:srgbClr val="42888E"/>
                </a:solidFill>
                <a:latin typeface="Avenir"/>
                <a:cs typeface="Arial"/>
              </a:rPr>
              <a:t>50</a:t>
            </a:r>
            <a:endParaRPr sz="1000" dirty="0">
              <a:latin typeface="Avenir"/>
              <a:cs typeface="Arial"/>
            </a:endParaRPr>
          </a:p>
        </p:txBody>
      </p:sp>
      <p:sp>
        <p:nvSpPr>
          <p:cNvPr id="28" name="object 28"/>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
        <p:nvSpPr>
          <p:cNvPr id="26" name="object 26"/>
          <p:cNvSpPr txBox="1"/>
          <p:nvPr/>
        </p:nvSpPr>
        <p:spPr>
          <a:xfrm>
            <a:off x="5702300" y="7004304"/>
            <a:ext cx="2820670" cy="254635"/>
          </a:xfrm>
          <a:prstGeom prst="rect">
            <a:avLst/>
          </a:prstGeom>
        </p:spPr>
        <p:txBody>
          <a:bodyPr vert="horz" wrap="square" lIns="0" tIns="0" rIns="0" bIns="0" rtlCol="0">
            <a:spAutoFit/>
          </a:bodyPr>
          <a:lstStyle/>
          <a:p>
            <a:pPr marL="12700">
              <a:lnSpc>
                <a:spcPct val="100000"/>
              </a:lnSpc>
            </a:pPr>
            <a:r>
              <a:rPr sz="1500" spc="20" dirty="0">
                <a:solidFill>
                  <a:srgbClr val="045899"/>
                </a:solidFill>
                <a:latin typeface="Avenir"/>
                <a:cs typeface="Avenir"/>
              </a:rPr>
              <a:t>More  </a:t>
            </a:r>
            <a:r>
              <a:rPr sz="1500" spc="25" dirty="0">
                <a:solidFill>
                  <a:srgbClr val="045899"/>
                </a:solidFill>
                <a:latin typeface="Avenir"/>
                <a:cs typeface="Avenir"/>
              </a:rPr>
              <a:t>prevalent (80%)</a:t>
            </a:r>
            <a:r>
              <a:rPr sz="1500" spc="135" dirty="0">
                <a:solidFill>
                  <a:srgbClr val="045899"/>
                </a:solidFill>
                <a:latin typeface="Avenir"/>
                <a:cs typeface="Avenir"/>
              </a:rPr>
              <a:t> </a:t>
            </a:r>
            <a:r>
              <a:rPr sz="1500" spc="35" dirty="0">
                <a:solidFill>
                  <a:srgbClr val="045899"/>
                </a:solidFill>
                <a:latin typeface="Avenir"/>
                <a:cs typeface="Avenir"/>
              </a:rPr>
              <a:t>subtype</a:t>
            </a:r>
            <a:endParaRPr sz="1500" dirty="0">
              <a:latin typeface="Avenir"/>
              <a:cs typeface="Aveni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25" dirty="0"/>
              <a:t>VULVODYNIA</a:t>
            </a:r>
            <a:r>
              <a:rPr spc="45" dirty="0"/>
              <a:t> </a:t>
            </a:r>
            <a:r>
              <a:rPr spc="55" dirty="0"/>
              <a:t>ASSESSMENT</a:t>
            </a:r>
          </a:p>
          <a:p>
            <a:pPr marL="12700">
              <a:lnSpc>
                <a:spcPts val="2520"/>
              </a:lnSpc>
            </a:pPr>
            <a:r>
              <a:rPr sz="1800" spc="40" dirty="0"/>
              <a:t>STEP </a:t>
            </a:r>
            <a:r>
              <a:rPr sz="1800" spc="25" dirty="0"/>
              <a:t>1: </a:t>
            </a:r>
            <a:r>
              <a:rPr sz="1800" spc="45" dirty="0"/>
              <a:t>VISUAL</a:t>
            </a:r>
            <a:r>
              <a:rPr sz="1800" spc="190" dirty="0"/>
              <a:t> </a:t>
            </a:r>
            <a:r>
              <a:rPr sz="1800" spc="35" dirty="0"/>
              <a:t>EXAMINATION</a:t>
            </a:r>
          </a:p>
        </p:txBody>
      </p:sp>
      <p:sp>
        <p:nvSpPr>
          <p:cNvPr id="5" name="object 5"/>
          <p:cNvSpPr txBox="1"/>
          <p:nvPr/>
        </p:nvSpPr>
        <p:spPr>
          <a:xfrm>
            <a:off x="627380" y="2093976"/>
            <a:ext cx="1561465" cy="616585"/>
          </a:xfrm>
          <a:prstGeom prst="rect">
            <a:avLst/>
          </a:prstGeom>
        </p:spPr>
        <p:txBody>
          <a:bodyPr vert="horz" wrap="square" lIns="0" tIns="0" rIns="0" bIns="0" rtlCol="0">
            <a:spAutoFit/>
          </a:bodyPr>
          <a:lstStyle/>
          <a:p>
            <a:pPr marL="12700">
              <a:lnSpc>
                <a:spcPct val="100000"/>
              </a:lnSpc>
            </a:pPr>
            <a:r>
              <a:rPr sz="1500" b="1" spc="30" dirty="0">
                <a:solidFill>
                  <a:srgbClr val="045899"/>
                </a:solidFill>
                <a:latin typeface="Avenir Black"/>
                <a:cs typeface="Avenir Black"/>
              </a:rPr>
              <a:t>Patient</a:t>
            </a:r>
            <a:r>
              <a:rPr sz="1500" b="1" spc="-30" dirty="0">
                <a:solidFill>
                  <a:srgbClr val="045899"/>
                </a:solidFill>
                <a:latin typeface="Avenir Black"/>
                <a:cs typeface="Avenir Black"/>
              </a:rPr>
              <a:t> </a:t>
            </a:r>
            <a:r>
              <a:rPr sz="1500" b="1" spc="35" dirty="0">
                <a:solidFill>
                  <a:srgbClr val="045899"/>
                </a:solidFill>
                <a:latin typeface="Avenir Black"/>
                <a:cs typeface="Avenir Black"/>
              </a:rPr>
              <a:t>#1</a:t>
            </a:r>
            <a:endParaRPr sz="1500" dirty="0">
              <a:latin typeface="Avenir Black"/>
              <a:cs typeface="Avenir Black"/>
            </a:endParaRPr>
          </a:p>
          <a:p>
            <a:pPr marL="12700">
              <a:lnSpc>
                <a:spcPct val="100000"/>
              </a:lnSpc>
              <a:spcBef>
                <a:spcPts val="1050"/>
              </a:spcBef>
            </a:pPr>
            <a:r>
              <a:rPr sz="1500" spc="25" dirty="0">
                <a:solidFill>
                  <a:srgbClr val="045899"/>
                </a:solidFill>
                <a:latin typeface="Avenir"/>
                <a:cs typeface="Avenir"/>
              </a:rPr>
              <a:t>Severe</a:t>
            </a:r>
            <a:r>
              <a:rPr sz="1500" spc="-30" dirty="0">
                <a:solidFill>
                  <a:srgbClr val="045899"/>
                </a:solidFill>
                <a:latin typeface="Avenir"/>
                <a:cs typeface="Avenir"/>
              </a:rPr>
              <a:t> </a:t>
            </a:r>
            <a:r>
              <a:rPr sz="1500" spc="35" dirty="0">
                <a:solidFill>
                  <a:srgbClr val="045899"/>
                </a:solidFill>
                <a:latin typeface="Avenir"/>
                <a:cs typeface="Avenir"/>
              </a:rPr>
              <a:t>Erythema</a:t>
            </a:r>
            <a:endParaRPr sz="1500" dirty="0">
              <a:latin typeface="Avenir"/>
              <a:cs typeface="Avenir"/>
            </a:endParaRPr>
          </a:p>
        </p:txBody>
      </p:sp>
      <p:sp>
        <p:nvSpPr>
          <p:cNvPr id="6" name="object 6"/>
          <p:cNvSpPr txBox="1"/>
          <p:nvPr/>
        </p:nvSpPr>
        <p:spPr>
          <a:xfrm>
            <a:off x="3736340" y="2093976"/>
            <a:ext cx="1838960" cy="616585"/>
          </a:xfrm>
          <a:prstGeom prst="rect">
            <a:avLst/>
          </a:prstGeom>
        </p:spPr>
        <p:txBody>
          <a:bodyPr vert="horz" wrap="square" lIns="0" tIns="0" rIns="0" bIns="0" rtlCol="0">
            <a:spAutoFit/>
          </a:bodyPr>
          <a:lstStyle/>
          <a:p>
            <a:pPr marL="12700">
              <a:lnSpc>
                <a:spcPct val="100000"/>
              </a:lnSpc>
            </a:pPr>
            <a:r>
              <a:rPr sz="1500" b="1" spc="30" dirty="0">
                <a:solidFill>
                  <a:srgbClr val="045899"/>
                </a:solidFill>
                <a:latin typeface="Avenir Black"/>
                <a:cs typeface="Avenir Black"/>
              </a:rPr>
              <a:t>Patient</a:t>
            </a:r>
            <a:r>
              <a:rPr sz="1500" b="1" spc="-30" dirty="0">
                <a:solidFill>
                  <a:srgbClr val="045899"/>
                </a:solidFill>
                <a:latin typeface="Avenir Black"/>
                <a:cs typeface="Avenir Black"/>
              </a:rPr>
              <a:t> </a:t>
            </a:r>
            <a:r>
              <a:rPr sz="1500" b="1" spc="35" dirty="0">
                <a:solidFill>
                  <a:srgbClr val="045899"/>
                </a:solidFill>
                <a:latin typeface="Avenir Black"/>
                <a:cs typeface="Avenir Black"/>
              </a:rPr>
              <a:t>#2</a:t>
            </a:r>
            <a:endParaRPr sz="1500" dirty="0">
              <a:latin typeface="Avenir Black"/>
              <a:cs typeface="Avenir Black"/>
            </a:endParaRPr>
          </a:p>
          <a:p>
            <a:pPr marL="12700">
              <a:lnSpc>
                <a:spcPct val="100000"/>
              </a:lnSpc>
              <a:spcBef>
                <a:spcPts val="1050"/>
              </a:spcBef>
            </a:pPr>
            <a:r>
              <a:rPr sz="1500" spc="30" dirty="0">
                <a:solidFill>
                  <a:srgbClr val="045899"/>
                </a:solidFill>
                <a:latin typeface="Avenir"/>
                <a:cs typeface="Avenir"/>
              </a:rPr>
              <a:t>Moderate</a:t>
            </a:r>
            <a:r>
              <a:rPr sz="1500" spc="-25" dirty="0">
                <a:solidFill>
                  <a:srgbClr val="045899"/>
                </a:solidFill>
                <a:latin typeface="Avenir"/>
                <a:cs typeface="Avenir"/>
              </a:rPr>
              <a:t> </a:t>
            </a:r>
            <a:r>
              <a:rPr sz="1500" spc="35" dirty="0">
                <a:solidFill>
                  <a:srgbClr val="045899"/>
                </a:solidFill>
                <a:latin typeface="Avenir"/>
                <a:cs typeface="Avenir"/>
              </a:rPr>
              <a:t>Erythema</a:t>
            </a:r>
            <a:endParaRPr sz="1500" dirty="0">
              <a:latin typeface="Avenir"/>
              <a:cs typeface="Avenir"/>
            </a:endParaRPr>
          </a:p>
        </p:txBody>
      </p:sp>
      <p:sp>
        <p:nvSpPr>
          <p:cNvPr id="7" name="object 7"/>
          <p:cNvSpPr txBox="1"/>
          <p:nvPr/>
        </p:nvSpPr>
        <p:spPr>
          <a:xfrm>
            <a:off x="6662419" y="2093976"/>
            <a:ext cx="2769870" cy="616585"/>
          </a:xfrm>
          <a:prstGeom prst="rect">
            <a:avLst/>
          </a:prstGeom>
        </p:spPr>
        <p:txBody>
          <a:bodyPr vert="horz" wrap="square" lIns="0" tIns="0" rIns="0" bIns="0" rtlCol="0">
            <a:spAutoFit/>
          </a:bodyPr>
          <a:lstStyle/>
          <a:p>
            <a:pPr marL="12700">
              <a:lnSpc>
                <a:spcPct val="100000"/>
              </a:lnSpc>
            </a:pPr>
            <a:r>
              <a:rPr sz="1500" b="1" spc="30" dirty="0">
                <a:solidFill>
                  <a:srgbClr val="045899"/>
                </a:solidFill>
                <a:latin typeface="Avenir Black"/>
                <a:cs typeface="Avenir Black"/>
              </a:rPr>
              <a:t>Patient</a:t>
            </a:r>
            <a:r>
              <a:rPr sz="1500" b="1" spc="-30" dirty="0">
                <a:solidFill>
                  <a:srgbClr val="045899"/>
                </a:solidFill>
                <a:latin typeface="Avenir Black"/>
                <a:cs typeface="Avenir Black"/>
              </a:rPr>
              <a:t> </a:t>
            </a:r>
            <a:r>
              <a:rPr sz="1500" b="1" spc="35" dirty="0">
                <a:solidFill>
                  <a:srgbClr val="045899"/>
                </a:solidFill>
                <a:latin typeface="Avenir Black"/>
                <a:cs typeface="Avenir Black"/>
              </a:rPr>
              <a:t>#3</a:t>
            </a:r>
            <a:endParaRPr sz="1500" dirty="0">
              <a:latin typeface="Avenir Black"/>
              <a:cs typeface="Avenir Black"/>
            </a:endParaRPr>
          </a:p>
          <a:p>
            <a:pPr marL="12700">
              <a:lnSpc>
                <a:spcPct val="100000"/>
              </a:lnSpc>
              <a:spcBef>
                <a:spcPts val="1050"/>
              </a:spcBef>
            </a:pPr>
            <a:r>
              <a:rPr sz="1500" spc="30" dirty="0">
                <a:solidFill>
                  <a:srgbClr val="045899"/>
                </a:solidFill>
                <a:latin typeface="Avenir"/>
                <a:cs typeface="Avenir"/>
              </a:rPr>
              <a:t>Minimal Erythema </a:t>
            </a:r>
            <a:r>
              <a:rPr sz="1500" spc="25" dirty="0">
                <a:solidFill>
                  <a:srgbClr val="045899"/>
                </a:solidFill>
                <a:latin typeface="Avenir"/>
                <a:cs typeface="Avenir"/>
              </a:rPr>
              <a:t>Severe</a:t>
            </a:r>
            <a:r>
              <a:rPr sz="1500" spc="65" dirty="0">
                <a:solidFill>
                  <a:srgbClr val="045899"/>
                </a:solidFill>
                <a:latin typeface="Avenir"/>
                <a:cs typeface="Avenir"/>
              </a:rPr>
              <a:t> </a:t>
            </a:r>
            <a:r>
              <a:rPr sz="1500" spc="35" dirty="0">
                <a:solidFill>
                  <a:srgbClr val="045899"/>
                </a:solidFill>
                <a:latin typeface="Avenir"/>
                <a:cs typeface="Avenir"/>
              </a:rPr>
              <a:t>Pain</a:t>
            </a:r>
            <a:endParaRPr sz="1500" dirty="0">
              <a:latin typeface="Avenir"/>
              <a:cs typeface="Avenir"/>
            </a:endParaRPr>
          </a:p>
        </p:txBody>
      </p:sp>
      <p:sp>
        <p:nvSpPr>
          <p:cNvPr id="8" name="object 8"/>
          <p:cNvSpPr txBox="1"/>
          <p:nvPr/>
        </p:nvSpPr>
        <p:spPr>
          <a:xfrm>
            <a:off x="627380" y="5696026"/>
            <a:ext cx="8342630" cy="635635"/>
          </a:xfrm>
          <a:prstGeom prst="rect">
            <a:avLst/>
          </a:prstGeom>
        </p:spPr>
        <p:txBody>
          <a:bodyPr vert="horz" wrap="square" lIns="0" tIns="0" rIns="0" bIns="0" rtlCol="0">
            <a:spAutoFit/>
          </a:bodyPr>
          <a:lstStyle/>
          <a:p>
            <a:pPr marL="12700" marR="5080">
              <a:lnSpc>
                <a:spcPct val="133300"/>
              </a:lnSpc>
            </a:pPr>
            <a:r>
              <a:rPr sz="1500" spc="25" dirty="0">
                <a:solidFill>
                  <a:srgbClr val="045899"/>
                </a:solidFill>
                <a:latin typeface="Avenir"/>
                <a:cs typeface="Avenir"/>
              </a:rPr>
              <a:t>Pain </a:t>
            </a:r>
            <a:r>
              <a:rPr sz="1500" spc="30" dirty="0">
                <a:solidFill>
                  <a:srgbClr val="045899"/>
                </a:solidFill>
                <a:latin typeface="Avenir"/>
                <a:cs typeface="Avenir"/>
              </a:rPr>
              <a:t>severity </a:t>
            </a:r>
            <a:r>
              <a:rPr sz="1500" spc="20" dirty="0">
                <a:solidFill>
                  <a:srgbClr val="045899"/>
                </a:solidFill>
                <a:latin typeface="Avenir"/>
                <a:cs typeface="Avenir"/>
              </a:rPr>
              <a:t>and </a:t>
            </a:r>
            <a:r>
              <a:rPr sz="1500" spc="30" dirty="0">
                <a:solidFill>
                  <a:srgbClr val="045899"/>
                </a:solidFill>
                <a:latin typeface="Avenir"/>
                <a:cs typeface="Avenir"/>
              </a:rPr>
              <a:t>subsurface inflammation </a:t>
            </a:r>
            <a:r>
              <a:rPr sz="1500" spc="15" dirty="0">
                <a:solidFill>
                  <a:srgbClr val="045899"/>
                </a:solidFill>
                <a:latin typeface="Avenir"/>
                <a:cs typeface="Avenir"/>
              </a:rPr>
              <a:t>do </a:t>
            </a:r>
            <a:r>
              <a:rPr sz="1500" spc="20" dirty="0">
                <a:solidFill>
                  <a:srgbClr val="045899"/>
                </a:solidFill>
                <a:latin typeface="Avenir"/>
                <a:cs typeface="Avenir"/>
              </a:rPr>
              <a:t>not </a:t>
            </a:r>
            <a:r>
              <a:rPr sz="1500" spc="30" dirty="0">
                <a:solidFill>
                  <a:srgbClr val="045899"/>
                </a:solidFill>
                <a:latin typeface="Avenir"/>
                <a:cs typeface="Avenir"/>
              </a:rPr>
              <a:t>consistently </a:t>
            </a:r>
            <a:r>
              <a:rPr sz="1500" spc="25" dirty="0">
                <a:solidFill>
                  <a:srgbClr val="045899"/>
                </a:solidFill>
                <a:latin typeface="Avenir"/>
                <a:cs typeface="Avenir"/>
              </a:rPr>
              <a:t>correlate with </a:t>
            </a:r>
            <a:r>
              <a:rPr sz="1500" spc="20" dirty="0">
                <a:solidFill>
                  <a:srgbClr val="045899"/>
                </a:solidFill>
                <a:latin typeface="Avenir"/>
                <a:cs typeface="Avenir"/>
              </a:rPr>
              <a:t>the </a:t>
            </a:r>
            <a:r>
              <a:rPr sz="1500" spc="25" dirty="0">
                <a:solidFill>
                  <a:srgbClr val="045899"/>
                </a:solidFill>
                <a:latin typeface="Avenir"/>
                <a:cs typeface="Avenir"/>
              </a:rPr>
              <a:t>amount </a:t>
            </a:r>
            <a:r>
              <a:rPr sz="1500" spc="35" dirty="0">
                <a:solidFill>
                  <a:srgbClr val="045899"/>
                </a:solidFill>
                <a:latin typeface="Avenir"/>
                <a:cs typeface="Avenir"/>
              </a:rPr>
              <a:t>of  </a:t>
            </a:r>
            <a:r>
              <a:rPr sz="1500" spc="30" dirty="0">
                <a:solidFill>
                  <a:srgbClr val="045899"/>
                </a:solidFill>
                <a:latin typeface="Avenir"/>
                <a:cs typeface="Avenir"/>
              </a:rPr>
              <a:t>erythema observed </a:t>
            </a:r>
            <a:r>
              <a:rPr sz="1500" spc="25" dirty="0">
                <a:solidFill>
                  <a:srgbClr val="045899"/>
                </a:solidFill>
                <a:latin typeface="Avenir"/>
                <a:cs typeface="Avenir"/>
              </a:rPr>
              <a:t>(Bergeron 2001, Farage</a:t>
            </a:r>
            <a:r>
              <a:rPr sz="1500" spc="215" dirty="0">
                <a:solidFill>
                  <a:srgbClr val="045899"/>
                </a:solidFill>
                <a:latin typeface="Avenir"/>
                <a:cs typeface="Avenir"/>
              </a:rPr>
              <a:t> </a:t>
            </a:r>
            <a:r>
              <a:rPr sz="1500" spc="35" dirty="0">
                <a:solidFill>
                  <a:srgbClr val="045899"/>
                </a:solidFill>
                <a:latin typeface="Avenir"/>
                <a:cs typeface="Avenir"/>
              </a:rPr>
              <a:t>2009).</a:t>
            </a:r>
            <a:endParaRPr sz="1500" dirty="0">
              <a:latin typeface="Avenir"/>
              <a:cs typeface="Avenir"/>
            </a:endParaRPr>
          </a:p>
        </p:txBody>
      </p:sp>
      <p:sp>
        <p:nvSpPr>
          <p:cNvPr id="9" name="object 9"/>
          <p:cNvSpPr txBox="1"/>
          <p:nvPr/>
        </p:nvSpPr>
        <p:spPr>
          <a:xfrm>
            <a:off x="640079" y="7171103"/>
            <a:ext cx="4544060" cy="326390"/>
          </a:xfrm>
          <a:prstGeom prst="rect">
            <a:avLst/>
          </a:prstGeom>
        </p:spPr>
        <p:txBody>
          <a:bodyPr vert="horz" wrap="square" lIns="0" tIns="0" rIns="0" bIns="0" rtlCol="0">
            <a:spAutoFit/>
          </a:bodyPr>
          <a:lstStyle/>
          <a:p>
            <a:pPr marL="12700" marR="5080">
              <a:lnSpc>
                <a:spcPct val="100000"/>
              </a:lnSpc>
            </a:pPr>
            <a:r>
              <a:rPr sz="1000" spc="20" dirty="0">
                <a:solidFill>
                  <a:srgbClr val="045899"/>
                </a:solidFill>
                <a:latin typeface="Avenir"/>
                <a:cs typeface="Avenir"/>
              </a:rPr>
              <a:t>Reprinted </a:t>
            </a:r>
            <a:r>
              <a:rPr sz="1000" spc="15" dirty="0">
                <a:solidFill>
                  <a:srgbClr val="045899"/>
                </a:solidFill>
                <a:latin typeface="Avenir"/>
                <a:cs typeface="Avenir"/>
              </a:rPr>
              <a:t>with </a:t>
            </a:r>
            <a:r>
              <a:rPr sz="1000" spc="20" dirty="0">
                <a:solidFill>
                  <a:srgbClr val="045899"/>
                </a:solidFill>
                <a:latin typeface="Avenir"/>
                <a:cs typeface="Avenir"/>
              </a:rPr>
              <a:t>permission </a:t>
            </a:r>
            <a:r>
              <a:rPr sz="1000" spc="10" dirty="0">
                <a:solidFill>
                  <a:srgbClr val="045899"/>
                </a:solidFill>
                <a:latin typeface="Avenir"/>
                <a:cs typeface="Avenir"/>
              </a:rPr>
              <a:t>from </a:t>
            </a:r>
            <a:r>
              <a:rPr sz="1000" spc="5" dirty="0">
                <a:solidFill>
                  <a:srgbClr val="045899"/>
                </a:solidFill>
                <a:latin typeface="Avenir"/>
                <a:cs typeface="Avenir"/>
              </a:rPr>
              <a:t>Ledger, </a:t>
            </a:r>
            <a:r>
              <a:rPr sz="1000" spc="-5" dirty="0">
                <a:solidFill>
                  <a:srgbClr val="045899"/>
                </a:solidFill>
                <a:latin typeface="Avenir"/>
                <a:cs typeface="Avenir"/>
              </a:rPr>
              <a:t>W.J. </a:t>
            </a:r>
            <a:r>
              <a:rPr sz="1000" spc="15" dirty="0">
                <a:solidFill>
                  <a:srgbClr val="045899"/>
                </a:solidFill>
                <a:latin typeface="Avenir"/>
                <a:cs typeface="Avenir"/>
              </a:rPr>
              <a:t>and </a:t>
            </a:r>
            <a:r>
              <a:rPr sz="1000" spc="20" dirty="0">
                <a:solidFill>
                  <a:srgbClr val="045899"/>
                </a:solidFill>
                <a:latin typeface="Avenir"/>
                <a:cs typeface="Avenir"/>
              </a:rPr>
              <a:t>Witkin, S.S., Vulvovaginal  Infections, Manson Publishing, London, 2007, </a:t>
            </a:r>
            <a:r>
              <a:rPr sz="1000" spc="15" dirty="0">
                <a:solidFill>
                  <a:srgbClr val="045899"/>
                </a:solidFill>
                <a:latin typeface="Avenir"/>
                <a:cs typeface="Avenir"/>
              </a:rPr>
              <a:t>page</a:t>
            </a:r>
            <a:r>
              <a:rPr sz="1000" spc="190" dirty="0">
                <a:solidFill>
                  <a:srgbClr val="045899"/>
                </a:solidFill>
                <a:latin typeface="Avenir"/>
                <a:cs typeface="Avenir"/>
              </a:rPr>
              <a:t> </a:t>
            </a:r>
            <a:r>
              <a:rPr sz="1000" spc="25" dirty="0">
                <a:solidFill>
                  <a:srgbClr val="045899"/>
                </a:solidFill>
                <a:latin typeface="Avenir"/>
                <a:cs typeface="Avenir"/>
              </a:rPr>
              <a:t>103.</a:t>
            </a:r>
            <a:endParaRPr sz="1000" dirty="0">
              <a:latin typeface="Avenir"/>
              <a:cs typeface="Avenir"/>
            </a:endParaRPr>
          </a:p>
        </p:txBody>
      </p:sp>
      <p:sp>
        <p:nvSpPr>
          <p:cNvPr id="10" name="object 10"/>
          <p:cNvSpPr/>
          <p:nvPr/>
        </p:nvSpPr>
        <p:spPr>
          <a:xfrm>
            <a:off x="640079" y="2792983"/>
            <a:ext cx="2743200" cy="2743200"/>
          </a:xfrm>
          <a:prstGeom prst="rect">
            <a:avLst/>
          </a:prstGeom>
          <a:blipFill>
            <a:blip r:embed="rId4" cstate="print"/>
            <a:stretch>
              <a:fillRect/>
            </a:stretch>
          </a:blipFill>
        </p:spPr>
        <p:txBody>
          <a:bodyPr wrap="square" lIns="0" tIns="0" rIns="0" bIns="0" rtlCol="0"/>
          <a:lstStyle/>
          <a:p>
            <a:endParaRPr dirty="0"/>
          </a:p>
        </p:txBody>
      </p:sp>
      <p:sp>
        <p:nvSpPr>
          <p:cNvPr id="11" name="object 11"/>
          <p:cNvSpPr/>
          <p:nvPr/>
        </p:nvSpPr>
        <p:spPr>
          <a:xfrm>
            <a:off x="3752380" y="2792983"/>
            <a:ext cx="2733509" cy="2743200"/>
          </a:xfrm>
          <a:prstGeom prst="rect">
            <a:avLst/>
          </a:prstGeom>
          <a:blipFill>
            <a:blip r:embed="rId5" cstate="print"/>
            <a:stretch>
              <a:fillRect/>
            </a:stretch>
          </a:blipFill>
        </p:spPr>
        <p:txBody>
          <a:bodyPr wrap="square" lIns="0" tIns="0" rIns="0" bIns="0" rtlCol="0"/>
          <a:lstStyle/>
          <a:p>
            <a:endParaRPr dirty="0"/>
          </a:p>
        </p:txBody>
      </p:sp>
      <p:sp>
        <p:nvSpPr>
          <p:cNvPr id="12" name="object 12"/>
          <p:cNvSpPr/>
          <p:nvPr/>
        </p:nvSpPr>
        <p:spPr>
          <a:xfrm>
            <a:off x="6722727" y="2792983"/>
            <a:ext cx="2743200" cy="2743200"/>
          </a:xfrm>
          <a:prstGeom prst="rect">
            <a:avLst/>
          </a:prstGeom>
          <a:blipFill>
            <a:blip r:embed="rId6" cstate="print"/>
            <a:stretch>
              <a:fillRect/>
            </a:stretch>
          </a:blipFill>
        </p:spPr>
        <p:txBody>
          <a:bodyPr wrap="square" lIns="0" tIns="0" rIns="0" bIns="0" rtlCol="0"/>
          <a:lstStyle/>
          <a:p>
            <a:endParaRPr dirty="0"/>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51</a:t>
            </a:fld>
            <a:endParaRPr dirty="0"/>
          </a:p>
        </p:txBody>
      </p:sp>
      <p:sp>
        <p:nvSpPr>
          <p:cNvPr id="14" name="object 14"/>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7380" y="2022424"/>
            <a:ext cx="3757295" cy="940435"/>
          </a:xfrm>
          <a:prstGeom prst="rect">
            <a:avLst/>
          </a:prstGeom>
        </p:spPr>
        <p:txBody>
          <a:bodyPr vert="horz" wrap="square" lIns="0" tIns="0" rIns="0" bIns="0" rtlCol="0">
            <a:spAutoFit/>
          </a:bodyPr>
          <a:lstStyle/>
          <a:p>
            <a:pPr marL="12700" marR="5080">
              <a:lnSpc>
                <a:spcPct val="133300"/>
              </a:lnSpc>
            </a:pPr>
            <a:r>
              <a:rPr sz="1500" b="1" spc="25" dirty="0">
                <a:solidFill>
                  <a:srgbClr val="045899"/>
                </a:solidFill>
                <a:latin typeface="Avenir Black"/>
                <a:cs typeface="Avenir Black"/>
              </a:rPr>
              <a:t>Using </a:t>
            </a:r>
            <a:r>
              <a:rPr sz="1500" b="1" dirty="0">
                <a:solidFill>
                  <a:srgbClr val="045899"/>
                </a:solidFill>
                <a:latin typeface="Avenir Black"/>
                <a:cs typeface="Avenir Black"/>
              </a:rPr>
              <a:t>a </a:t>
            </a:r>
            <a:r>
              <a:rPr sz="1500" b="1" spc="25" dirty="0">
                <a:solidFill>
                  <a:srgbClr val="045899"/>
                </a:solidFill>
                <a:latin typeface="Avenir Black"/>
                <a:cs typeface="Avenir Black"/>
              </a:rPr>
              <a:t>cotton swab, test </a:t>
            </a:r>
            <a:r>
              <a:rPr sz="1500" b="1" spc="20" dirty="0">
                <a:solidFill>
                  <a:srgbClr val="045899"/>
                </a:solidFill>
                <a:latin typeface="Avenir Black"/>
                <a:cs typeface="Avenir Black"/>
              </a:rPr>
              <a:t>for </a:t>
            </a:r>
            <a:r>
              <a:rPr sz="1500" b="1" spc="35" dirty="0">
                <a:solidFill>
                  <a:srgbClr val="045899"/>
                </a:solidFill>
                <a:latin typeface="Avenir Black"/>
                <a:cs typeface="Avenir Black"/>
              </a:rPr>
              <a:t>allodynia,  </a:t>
            </a:r>
            <a:r>
              <a:rPr sz="1500" b="1" spc="25" dirty="0">
                <a:solidFill>
                  <a:srgbClr val="045899"/>
                </a:solidFill>
                <a:latin typeface="Avenir Black"/>
                <a:cs typeface="Avenir Black"/>
              </a:rPr>
              <a:t>hypo- </a:t>
            </a:r>
            <a:r>
              <a:rPr sz="1500" b="1" spc="20" dirty="0">
                <a:solidFill>
                  <a:srgbClr val="045899"/>
                </a:solidFill>
                <a:latin typeface="Avenir Black"/>
                <a:cs typeface="Avenir Black"/>
              </a:rPr>
              <a:t>and </a:t>
            </a:r>
            <a:r>
              <a:rPr sz="1500" b="1" spc="30" dirty="0">
                <a:solidFill>
                  <a:srgbClr val="045899"/>
                </a:solidFill>
                <a:latin typeface="Avenir Black"/>
                <a:cs typeface="Avenir Black"/>
              </a:rPr>
              <a:t>hyperalgesia </a:t>
            </a:r>
            <a:r>
              <a:rPr sz="1500" b="1" spc="15" dirty="0">
                <a:solidFill>
                  <a:srgbClr val="045899"/>
                </a:solidFill>
                <a:latin typeface="Avenir Black"/>
                <a:cs typeface="Avenir Black"/>
              </a:rPr>
              <a:t>by</a:t>
            </a:r>
            <a:r>
              <a:rPr sz="1500" b="1" spc="175" dirty="0">
                <a:solidFill>
                  <a:srgbClr val="045899"/>
                </a:solidFill>
                <a:latin typeface="Avenir Black"/>
                <a:cs typeface="Avenir Black"/>
              </a:rPr>
              <a:t> </a:t>
            </a:r>
            <a:r>
              <a:rPr sz="1500" b="1" spc="35" dirty="0">
                <a:solidFill>
                  <a:srgbClr val="045899"/>
                </a:solidFill>
                <a:latin typeface="Avenir Black"/>
                <a:cs typeface="Avenir Black"/>
              </a:rPr>
              <a:t>applying</a:t>
            </a:r>
            <a:endParaRPr sz="1500" dirty="0">
              <a:latin typeface="Avenir Black"/>
              <a:cs typeface="Avenir Black"/>
            </a:endParaRPr>
          </a:p>
          <a:p>
            <a:pPr marL="12700">
              <a:lnSpc>
                <a:spcPct val="100000"/>
              </a:lnSpc>
              <a:spcBef>
                <a:spcPts val="600"/>
              </a:spcBef>
            </a:pPr>
            <a:r>
              <a:rPr sz="1500" b="1" spc="25" dirty="0">
                <a:solidFill>
                  <a:srgbClr val="045899"/>
                </a:solidFill>
                <a:latin typeface="Avenir Black"/>
                <a:cs typeface="Avenir Black"/>
              </a:rPr>
              <a:t>gentle </a:t>
            </a:r>
            <a:r>
              <a:rPr sz="1500" b="1" spc="20" dirty="0">
                <a:solidFill>
                  <a:srgbClr val="045899"/>
                </a:solidFill>
                <a:latin typeface="Avenir Black"/>
                <a:cs typeface="Avenir Black"/>
              </a:rPr>
              <a:t>pressure </a:t>
            </a:r>
            <a:r>
              <a:rPr sz="1500" b="1" spc="15" dirty="0">
                <a:solidFill>
                  <a:srgbClr val="045899"/>
                </a:solidFill>
                <a:latin typeface="Avenir Black"/>
                <a:cs typeface="Avenir Black"/>
              </a:rPr>
              <a:t>to </a:t>
            </a:r>
            <a:r>
              <a:rPr sz="1500" b="1" spc="20" dirty="0">
                <a:solidFill>
                  <a:srgbClr val="045899"/>
                </a:solidFill>
                <a:latin typeface="Avenir Black"/>
                <a:cs typeface="Avenir Black"/>
              </a:rPr>
              <a:t>the </a:t>
            </a:r>
            <a:r>
              <a:rPr sz="1500" b="1" spc="30" dirty="0">
                <a:solidFill>
                  <a:srgbClr val="045899"/>
                </a:solidFill>
                <a:latin typeface="Avenir Black"/>
                <a:cs typeface="Avenir Black"/>
              </a:rPr>
              <a:t>following</a:t>
            </a:r>
            <a:r>
              <a:rPr sz="1500" b="1" spc="280" dirty="0">
                <a:solidFill>
                  <a:srgbClr val="045899"/>
                </a:solidFill>
                <a:latin typeface="Avenir Black"/>
                <a:cs typeface="Avenir Black"/>
              </a:rPr>
              <a:t> </a:t>
            </a:r>
            <a:r>
              <a:rPr sz="1500" b="1" spc="30" dirty="0">
                <a:solidFill>
                  <a:srgbClr val="045899"/>
                </a:solidFill>
                <a:latin typeface="Avenir Black"/>
                <a:cs typeface="Avenir Black"/>
              </a:rPr>
              <a:t>areas:</a:t>
            </a:r>
            <a:endParaRPr sz="1500" dirty="0">
              <a:latin typeface="Avenir Black"/>
              <a:cs typeface="Avenir Black"/>
            </a:endParaRPr>
          </a:p>
        </p:txBody>
      </p:sp>
      <p:sp>
        <p:nvSpPr>
          <p:cNvPr id="3" name="object 3"/>
          <p:cNvSpPr txBox="1"/>
          <p:nvPr/>
        </p:nvSpPr>
        <p:spPr>
          <a:xfrm>
            <a:off x="627380" y="3012947"/>
            <a:ext cx="3660775" cy="1778635"/>
          </a:xfrm>
          <a:prstGeom prst="rect">
            <a:avLst/>
          </a:prstGeom>
        </p:spPr>
        <p:txBody>
          <a:bodyPr vert="horz" wrap="square" lIns="0" tIns="0" rIns="0" bIns="0" rtlCol="0">
            <a:spAutoFit/>
          </a:bodyPr>
          <a:lstStyle/>
          <a:p>
            <a:pPr marL="170180" indent="-157480">
              <a:lnSpc>
                <a:spcPct val="100000"/>
              </a:lnSpc>
              <a:buChar char="•"/>
              <a:tabLst>
                <a:tab pos="170815" algn="l"/>
                <a:tab pos="697865" algn="l"/>
              </a:tabLst>
            </a:pPr>
            <a:r>
              <a:rPr sz="1500" spc="20" dirty="0">
                <a:solidFill>
                  <a:srgbClr val="045899"/>
                </a:solidFill>
                <a:latin typeface="Avenir"/>
                <a:cs typeface="Avenir"/>
              </a:rPr>
              <a:t>1-2	</a:t>
            </a:r>
            <a:r>
              <a:rPr sz="1500" spc="25" dirty="0">
                <a:solidFill>
                  <a:srgbClr val="045899"/>
                </a:solidFill>
                <a:latin typeface="Avenir"/>
                <a:cs typeface="Avenir"/>
              </a:rPr>
              <a:t>inner</a:t>
            </a:r>
            <a:r>
              <a:rPr sz="1500" spc="-15" dirty="0">
                <a:solidFill>
                  <a:srgbClr val="045899"/>
                </a:solidFill>
                <a:latin typeface="Avenir"/>
                <a:cs typeface="Avenir"/>
              </a:rPr>
              <a:t> </a:t>
            </a:r>
            <a:r>
              <a:rPr sz="1500" spc="35" dirty="0">
                <a:solidFill>
                  <a:srgbClr val="045899"/>
                </a:solidFill>
                <a:latin typeface="Avenir"/>
                <a:cs typeface="Avenir"/>
              </a:rPr>
              <a:t>thigh</a:t>
            </a:r>
            <a:endParaRPr sz="1500" dirty="0">
              <a:latin typeface="Avenir"/>
              <a:cs typeface="Avenir"/>
            </a:endParaRPr>
          </a:p>
          <a:p>
            <a:pPr marL="170180" indent="-157480">
              <a:lnSpc>
                <a:spcPct val="100000"/>
              </a:lnSpc>
              <a:spcBef>
                <a:spcPts val="600"/>
              </a:spcBef>
              <a:buChar char="•"/>
              <a:tabLst>
                <a:tab pos="170815" algn="l"/>
                <a:tab pos="697865" algn="l"/>
              </a:tabLst>
            </a:pPr>
            <a:r>
              <a:rPr sz="1500" spc="20" dirty="0">
                <a:solidFill>
                  <a:srgbClr val="045899"/>
                </a:solidFill>
                <a:latin typeface="Avenir"/>
                <a:cs typeface="Avenir"/>
              </a:rPr>
              <a:t>3-5	</a:t>
            </a:r>
            <a:r>
              <a:rPr sz="1500" spc="25" dirty="0">
                <a:solidFill>
                  <a:srgbClr val="045899"/>
                </a:solidFill>
                <a:latin typeface="Avenir"/>
                <a:cs typeface="Avenir"/>
              </a:rPr>
              <a:t>labia</a:t>
            </a:r>
            <a:r>
              <a:rPr sz="1500" spc="-15" dirty="0">
                <a:solidFill>
                  <a:srgbClr val="045899"/>
                </a:solidFill>
                <a:latin typeface="Avenir"/>
                <a:cs typeface="Avenir"/>
              </a:rPr>
              <a:t> </a:t>
            </a:r>
            <a:r>
              <a:rPr sz="1500" spc="35" dirty="0">
                <a:solidFill>
                  <a:srgbClr val="045899"/>
                </a:solidFill>
                <a:latin typeface="Avenir"/>
                <a:cs typeface="Avenir"/>
              </a:rPr>
              <a:t>majora</a:t>
            </a:r>
            <a:endParaRPr sz="1500" dirty="0">
              <a:latin typeface="Avenir"/>
              <a:cs typeface="Avenir"/>
            </a:endParaRPr>
          </a:p>
          <a:p>
            <a:pPr marL="170180" indent="-157480">
              <a:lnSpc>
                <a:spcPct val="100000"/>
              </a:lnSpc>
              <a:spcBef>
                <a:spcPts val="600"/>
              </a:spcBef>
              <a:buChar char="•"/>
              <a:tabLst>
                <a:tab pos="170815" algn="l"/>
                <a:tab pos="697865" algn="l"/>
              </a:tabLst>
            </a:pPr>
            <a:r>
              <a:rPr sz="1500" spc="20" dirty="0">
                <a:solidFill>
                  <a:srgbClr val="045899"/>
                </a:solidFill>
                <a:latin typeface="Avenir"/>
                <a:cs typeface="Avenir"/>
              </a:rPr>
              <a:t>6-8	</a:t>
            </a:r>
            <a:r>
              <a:rPr sz="1500" spc="30" dirty="0">
                <a:solidFill>
                  <a:srgbClr val="045899"/>
                </a:solidFill>
                <a:latin typeface="Avenir"/>
                <a:cs typeface="Avenir"/>
              </a:rPr>
              <a:t>interlabial</a:t>
            </a:r>
            <a:r>
              <a:rPr sz="1500" spc="-10" dirty="0">
                <a:solidFill>
                  <a:srgbClr val="045899"/>
                </a:solidFill>
                <a:latin typeface="Avenir"/>
                <a:cs typeface="Avenir"/>
              </a:rPr>
              <a:t> </a:t>
            </a:r>
            <a:r>
              <a:rPr sz="1500" spc="35" dirty="0">
                <a:solidFill>
                  <a:srgbClr val="045899"/>
                </a:solidFill>
                <a:latin typeface="Avenir"/>
                <a:cs typeface="Avenir"/>
              </a:rPr>
              <a:t>sulcus</a:t>
            </a:r>
            <a:endParaRPr sz="1500" dirty="0">
              <a:latin typeface="Avenir"/>
              <a:cs typeface="Avenir"/>
            </a:endParaRPr>
          </a:p>
          <a:p>
            <a:pPr marL="170180" indent="-157480">
              <a:lnSpc>
                <a:spcPct val="100000"/>
              </a:lnSpc>
              <a:spcBef>
                <a:spcPts val="600"/>
              </a:spcBef>
              <a:buChar char="•"/>
              <a:tabLst>
                <a:tab pos="170815" algn="l"/>
                <a:tab pos="697865" algn="l"/>
              </a:tabLst>
            </a:pPr>
            <a:r>
              <a:rPr sz="1500" dirty="0">
                <a:solidFill>
                  <a:srgbClr val="045899"/>
                </a:solidFill>
                <a:latin typeface="Avenir"/>
                <a:cs typeface="Avenir"/>
              </a:rPr>
              <a:t>9	</a:t>
            </a:r>
            <a:r>
              <a:rPr sz="1500" spc="30" dirty="0">
                <a:solidFill>
                  <a:srgbClr val="045899"/>
                </a:solidFill>
                <a:latin typeface="Avenir"/>
                <a:cs typeface="Avenir"/>
              </a:rPr>
              <a:t>clitoris, clitoral </a:t>
            </a:r>
            <a:r>
              <a:rPr sz="1500" spc="35" dirty="0">
                <a:solidFill>
                  <a:srgbClr val="045899"/>
                </a:solidFill>
                <a:latin typeface="Avenir"/>
                <a:cs typeface="Avenir"/>
              </a:rPr>
              <a:t>hood</a:t>
            </a:r>
            <a:endParaRPr sz="1500" dirty="0">
              <a:latin typeface="Avenir"/>
              <a:cs typeface="Avenir"/>
            </a:endParaRPr>
          </a:p>
          <a:p>
            <a:pPr marL="170180" indent="-157480">
              <a:lnSpc>
                <a:spcPct val="100000"/>
              </a:lnSpc>
              <a:spcBef>
                <a:spcPts val="600"/>
              </a:spcBef>
              <a:buChar char="•"/>
              <a:tabLst>
                <a:tab pos="170815" algn="l"/>
                <a:tab pos="697865" algn="l"/>
              </a:tabLst>
            </a:pPr>
            <a:r>
              <a:rPr sz="1500" spc="15" dirty="0">
                <a:solidFill>
                  <a:srgbClr val="045899"/>
                </a:solidFill>
                <a:latin typeface="Avenir"/>
                <a:cs typeface="Avenir"/>
              </a:rPr>
              <a:t>10	</a:t>
            </a:r>
            <a:r>
              <a:rPr sz="1500" spc="35" dirty="0">
                <a:solidFill>
                  <a:srgbClr val="045899"/>
                </a:solidFill>
                <a:latin typeface="Avenir"/>
                <a:cs typeface="Avenir"/>
              </a:rPr>
              <a:t>perineum</a:t>
            </a:r>
            <a:endParaRPr sz="1500" dirty="0">
              <a:latin typeface="Avenir"/>
              <a:cs typeface="Avenir"/>
            </a:endParaRPr>
          </a:p>
          <a:p>
            <a:pPr marL="170180" indent="-157480">
              <a:lnSpc>
                <a:spcPct val="100000"/>
              </a:lnSpc>
              <a:spcBef>
                <a:spcPts val="600"/>
              </a:spcBef>
              <a:buChar char="•"/>
              <a:tabLst>
                <a:tab pos="170815" algn="l"/>
                <a:tab pos="697865" algn="l"/>
              </a:tabLst>
            </a:pPr>
            <a:r>
              <a:rPr sz="1500" spc="15" dirty="0">
                <a:solidFill>
                  <a:srgbClr val="045899"/>
                </a:solidFill>
                <a:latin typeface="Avenir"/>
                <a:cs typeface="Avenir"/>
              </a:rPr>
              <a:t>11	</a:t>
            </a:r>
            <a:r>
              <a:rPr sz="1500" spc="25" dirty="0">
                <a:solidFill>
                  <a:srgbClr val="045899"/>
                </a:solidFill>
                <a:latin typeface="Avenir"/>
                <a:cs typeface="Avenir"/>
              </a:rPr>
              <a:t>sites within </a:t>
            </a:r>
            <a:r>
              <a:rPr sz="1500" spc="30" dirty="0">
                <a:solidFill>
                  <a:srgbClr val="045899"/>
                </a:solidFill>
                <a:latin typeface="Avenir"/>
                <a:cs typeface="Avenir"/>
              </a:rPr>
              <a:t>vestibule </a:t>
            </a:r>
            <a:r>
              <a:rPr sz="1500" spc="25" dirty="0">
                <a:solidFill>
                  <a:srgbClr val="045899"/>
                </a:solidFill>
                <a:latin typeface="Avenir"/>
                <a:cs typeface="Avenir"/>
              </a:rPr>
              <a:t>(next</a:t>
            </a:r>
            <a:r>
              <a:rPr sz="1500" spc="180" dirty="0">
                <a:solidFill>
                  <a:srgbClr val="045899"/>
                </a:solidFill>
                <a:latin typeface="Avenir"/>
                <a:cs typeface="Avenir"/>
              </a:rPr>
              <a:t> </a:t>
            </a:r>
            <a:r>
              <a:rPr sz="1500" spc="35" dirty="0">
                <a:solidFill>
                  <a:srgbClr val="045899"/>
                </a:solidFill>
                <a:latin typeface="Avenir"/>
                <a:cs typeface="Avenir"/>
              </a:rPr>
              <a:t>slide)</a:t>
            </a:r>
            <a:endParaRPr sz="1500" dirty="0">
              <a:latin typeface="Avenir"/>
              <a:cs typeface="Avenir"/>
            </a:endParaRPr>
          </a:p>
        </p:txBody>
      </p:sp>
      <p:sp>
        <p:nvSpPr>
          <p:cNvPr id="4" name="object 4"/>
          <p:cNvSpPr txBox="1"/>
          <p:nvPr/>
        </p:nvSpPr>
        <p:spPr>
          <a:xfrm>
            <a:off x="627380" y="5146547"/>
            <a:ext cx="3649345" cy="1169035"/>
          </a:xfrm>
          <a:prstGeom prst="rect">
            <a:avLst/>
          </a:prstGeom>
        </p:spPr>
        <p:txBody>
          <a:bodyPr vert="horz" wrap="square" lIns="0" tIns="0" rIns="0" bIns="0" rtlCol="0">
            <a:spAutoFit/>
          </a:bodyPr>
          <a:lstStyle/>
          <a:p>
            <a:pPr marL="12700">
              <a:lnSpc>
                <a:spcPct val="100000"/>
              </a:lnSpc>
            </a:pPr>
            <a:r>
              <a:rPr sz="1500" b="1" spc="20" dirty="0">
                <a:solidFill>
                  <a:srgbClr val="045899"/>
                </a:solidFill>
                <a:latin typeface="Avenir Black"/>
                <a:cs typeface="Avenir Black"/>
              </a:rPr>
              <a:t>For </a:t>
            </a:r>
            <a:r>
              <a:rPr sz="1500" b="1" spc="25" dirty="0">
                <a:solidFill>
                  <a:srgbClr val="045899"/>
                </a:solidFill>
                <a:latin typeface="Avenir Black"/>
                <a:cs typeface="Avenir Black"/>
              </a:rPr>
              <a:t>each site, </a:t>
            </a:r>
            <a:r>
              <a:rPr sz="1500" b="1" spc="20" dirty="0">
                <a:solidFill>
                  <a:srgbClr val="045899"/>
                </a:solidFill>
                <a:latin typeface="Avenir Black"/>
                <a:cs typeface="Avenir Black"/>
              </a:rPr>
              <a:t>the</a:t>
            </a:r>
            <a:r>
              <a:rPr sz="1500" b="1" spc="165" dirty="0">
                <a:solidFill>
                  <a:srgbClr val="045899"/>
                </a:solidFill>
                <a:latin typeface="Avenir Black"/>
                <a:cs typeface="Avenir Black"/>
              </a:rPr>
              <a:t> </a:t>
            </a:r>
            <a:r>
              <a:rPr sz="1500" b="1" spc="35" dirty="0">
                <a:solidFill>
                  <a:srgbClr val="045899"/>
                </a:solidFill>
                <a:latin typeface="Avenir Black"/>
                <a:cs typeface="Avenir Black"/>
              </a:rPr>
              <a:t>patient:</a:t>
            </a:r>
            <a:endParaRPr sz="1500" dirty="0">
              <a:latin typeface="Avenir Black"/>
              <a:cs typeface="Avenir Black"/>
            </a:endParaRPr>
          </a:p>
          <a:p>
            <a:pPr marL="190500" indent="-177800">
              <a:lnSpc>
                <a:spcPct val="100000"/>
              </a:lnSpc>
              <a:spcBef>
                <a:spcPts val="600"/>
              </a:spcBef>
              <a:buChar char="•"/>
              <a:tabLst>
                <a:tab pos="170815" algn="l"/>
              </a:tabLst>
            </a:pPr>
            <a:r>
              <a:rPr sz="1500" spc="25" dirty="0">
                <a:solidFill>
                  <a:srgbClr val="045899"/>
                </a:solidFill>
                <a:latin typeface="Avenir"/>
                <a:cs typeface="Avenir"/>
              </a:rPr>
              <a:t>Rates </a:t>
            </a:r>
            <a:r>
              <a:rPr sz="1500" spc="20" dirty="0">
                <a:solidFill>
                  <a:srgbClr val="045899"/>
                </a:solidFill>
                <a:latin typeface="Avenir"/>
                <a:cs typeface="Avenir"/>
              </a:rPr>
              <a:t>the </a:t>
            </a:r>
            <a:r>
              <a:rPr sz="1500" spc="25" dirty="0">
                <a:solidFill>
                  <a:srgbClr val="045899"/>
                </a:solidFill>
                <a:latin typeface="Avenir"/>
                <a:cs typeface="Avenir"/>
              </a:rPr>
              <a:t>pain </a:t>
            </a:r>
            <a:r>
              <a:rPr sz="1500" spc="30" dirty="0">
                <a:solidFill>
                  <a:srgbClr val="045899"/>
                </a:solidFill>
                <a:latin typeface="Avenir"/>
                <a:cs typeface="Avenir"/>
              </a:rPr>
              <a:t>severity </a:t>
            </a:r>
            <a:r>
              <a:rPr sz="1500" spc="5" dirty="0">
                <a:solidFill>
                  <a:srgbClr val="045899"/>
                </a:solidFill>
                <a:latin typeface="Avenir"/>
                <a:cs typeface="Avenir"/>
              </a:rPr>
              <a:t>(VAS</a:t>
            </a:r>
            <a:r>
              <a:rPr sz="1500" spc="225" dirty="0">
                <a:solidFill>
                  <a:srgbClr val="045899"/>
                </a:solidFill>
                <a:latin typeface="Avenir"/>
                <a:cs typeface="Avenir"/>
              </a:rPr>
              <a:t> </a:t>
            </a:r>
            <a:r>
              <a:rPr sz="1500" spc="30" dirty="0">
                <a:solidFill>
                  <a:srgbClr val="045899"/>
                </a:solidFill>
                <a:latin typeface="Avenir"/>
                <a:cs typeface="Avenir"/>
              </a:rPr>
              <a:t>score)</a:t>
            </a:r>
            <a:endParaRPr sz="1500" dirty="0">
              <a:latin typeface="Avenir"/>
              <a:cs typeface="Avenir"/>
            </a:endParaRPr>
          </a:p>
          <a:p>
            <a:pPr marL="190500" marR="5080" indent="-177800">
              <a:lnSpc>
                <a:spcPct val="133300"/>
              </a:lnSpc>
              <a:buChar char="•"/>
              <a:tabLst>
                <a:tab pos="170815" algn="l"/>
              </a:tabLst>
            </a:pPr>
            <a:r>
              <a:rPr sz="1500" spc="30" dirty="0">
                <a:solidFill>
                  <a:srgbClr val="045899"/>
                </a:solidFill>
                <a:latin typeface="Avenir"/>
                <a:cs typeface="Avenir"/>
              </a:rPr>
              <a:t>Describes </a:t>
            </a:r>
            <a:r>
              <a:rPr sz="1500" spc="20" dirty="0">
                <a:solidFill>
                  <a:srgbClr val="045899"/>
                </a:solidFill>
                <a:latin typeface="Avenir"/>
                <a:cs typeface="Avenir"/>
              </a:rPr>
              <a:t>the </a:t>
            </a:r>
            <a:r>
              <a:rPr sz="1500" spc="25" dirty="0">
                <a:solidFill>
                  <a:srgbClr val="045899"/>
                </a:solidFill>
                <a:latin typeface="Avenir"/>
                <a:cs typeface="Avenir"/>
              </a:rPr>
              <a:t>pain </a:t>
            </a:r>
            <a:r>
              <a:rPr sz="1500" spc="30" dirty="0">
                <a:solidFill>
                  <a:srgbClr val="045899"/>
                </a:solidFill>
                <a:latin typeface="Avenir"/>
                <a:cs typeface="Avenir"/>
              </a:rPr>
              <a:t>character </a:t>
            </a:r>
            <a:r>
              <a:rPr sz="1500" spc="35" dirty="0">
                <a:solidFill>
                  <a:srgbClr val="045899"/>
                </a:solidFill>
                <a:latin typeface="Avenir"/>
                <a:cs typeface="Avenir"/>
              </a:rPr>
              <a:t>(burning,  </a:t>
            </a:r>
            <a:r>
              <a:rPr sz="1500" spc="5" dirty="0">
                <a:solidFill>
                  <a:srgbClr val="045899"/>
                </a:solidFill>
                <a:latin typeface="Avenir"/>
                <a:cs typeface="Avenir"/>
              </a:rPr>
              <a:t>raw,</a:t>
            </a:r>
            <a:r>
              <a:rPr sz="1500" spc="-25" dirty="0">
                <a:solidFill>
                  <a:srgbClr val="045899"/>
                </a:solidFill>
                <a:latin typeface="Avenir"/>
                <a:cs typeface="Avenir"/>
              </a:rPr>
              <a:t> </a:t>
            </a:r>
            <a:r>
              <a:rPr sz="1500" spc="35" dirty="0">
                <a:solidFill>
                  <a:srgbClr val="045899"/>
                </a:solidFill>
                <a:latin typeface="Avenir"/>
                <a:cs typeface="Avenir"/>
              </a:rPr>
              <a:t>etc.)</a:t>
            </a:r>
            <a:endParaRPr sz="1500" dirty="0">
              <a:latin typeface="Avenir"/>
              <a:cs typeface="Avenir"/>
            </a:endParaRPr>
          </a:p>
        </p:txBody>
      </p:sp>
      <p:sp>
        <p:nvSpPr>
          <p:cNvPr id="5" name="object 5"/>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25" dirty="0"/>
              <a:t>VULVODYNIA</a:t>
            </a:r>
            <a:r>
              <a:rPr spc="45" dirty="0"/>
              <a:t> </a:t>
            </a:r>
            <a:r>
              <a:rPr spc="55" dirty="0"/>
              <a:t>ASSESSMENT</a:t>
            </a:r>
          </a:p>
          <a:p>
            <a:pPr marL="12700">
              <a:lnSpc>
                <a:spcPts val="2520"/>
              </a:lnSpc>
            </a:pPr>
            <a:r>
              <a:rPr sz="1800" spc="40" dirty="0"/>
              <a:t>STEP </a:t>
            </a:r>
            <a:r>
              <a:rPr sz="1800" spc="25" dirty="0"/>
              <a:t>2: </a:t>
            </a:r>
            <a:r>
              <a:rPr sz="1800" spc="45" dirty="0"/>
              <a:t>COTTON</a:t>
            </a:r>
            <a:r>
              <a:rPr lang="en-US" sz="1800" spc="45" dirty="0"/>
              <a:t> </a:t>
            </a:r>
            <a:r>
              <a:rPr sz="1800" spc="45" dirty="0"/>
              <a:t>SWAB </a:t>
            </a:r>
            <a:r>
              <a:rPr sz="1800" spc="30" dirty="0"/>
              <a:t>EXAMINATION </a:t>
            </a:r>
            <a:r>
              <a:rPr sz="1800" spc="25" dirty="0"/>
              <a:t>OF </a:t>
            </a:r>
            <a:r>
              <a:rPr sz="1800" spc="35" dirty="0"/>
              <a:t>THE</a:t>
            </a:r>
            <a:r>
              <a:rPr sz="1800" spc="434" dirty="0"/>
              <a:t> </a:t>
            </a:r>
            <a:r>
              <a:rPr sz="1800" spc="-20" dirty="0"/>
              <a:t>VULVA</a:t>
            </a:r>
          </a:p>
        </p:txBody>
      </p:sp>
      <p:sp>
        <p:nvSpPr>
          <p:cNvPr id="6" name="object 6"/>
          <p:cNvSpPr/>
          <p:nvPr/>
        </p:nvSpPr>
        <p:spPr>
          <a:xfrm>
            <a:off x="4797805" y="2136914"/>
            <a:ext cx="4660274" cy="4650727"/>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9464688" y="2136914"/>
            <a:ext cx="0" cy="4650740"/>
          </a:xfrm>
          <a:custGeom>
            <a:avLst/>
            <a:gdLst/>
            <a:ahLst/>
            <a:cxnLst/>
            <a:rect l="l" t="t" r="r" b="b"/>
            <a:pathLst>
              <a:path h="4650740">
                <a:moveTo>
                  <a:pt x="0" y="0"/>
                </a:moveTo>
                <a:lnTo>
                  <a:pt x="0" y="4650727"/>
                </a:lnTo>
              </a:path>
            </a:pathLst>
          </a:custGeom>
          <a:ln w="13216">
            <a:solidFill>
              <a:srgbClr val="B5B5B5"/>
            </a:solidFill>
          </a:ln>
        </p:spPr>
        <p:txBody>
          <a:bodyPr wrap="square" lIns="0" tIns="0" rIns="0" bIns="0" rtlCol="0"/>
          <a:lstStyle/>
          <a:p>
            <a:endParaRPr dirty="0"/>
          </a:p>
        </p:txBody>
      </p:sp>
      <p:sp>
        <p:nvSpPr>
          <p:cNvPr id="8" name="object 8"/>
          <p:cNvSpPr txBox="1"/>
          <p:nvPr/>
        </p:nvSpPr>
        <p:spPr>
          <a:xfrm>
            <a:off x="6356724" y="3330321"/>
            <a:ext cx="317197" cy="218008"/>
          </a:xfrm>
          <a:prstGeom prst="rect">
            <a:avLst/>
          </a:prstGeom>
        </p:spPr>
        <p:txBody>
          <a:bodyPr vert="horz" wrap="square" lIns="0" tIns="0" rIns="0" bIns="0" rtlCol="0">
            <a:spAutoFit/>
          </a:bodyPr>
          <a:lstStyle/>
          <a:p>
            <a:pPr>
              <a:lnSpc>
                <a:spcPts val="1660"/>
              </a:lnSpc>
            </a:pPr>
            <a:r>
              <a:rPr sz="1400" spc="30" dirty="0">
                <a:solidFill>
                  <a:srgbClr val="FF0000"/>
                </a:solidFill>
                <a:latin typeface="Avenir Book" charset="0"/>
                <a:ea typeface="Avenir Book" charset="0"/>
                <a:cs typeface="Avenir Book" charset="0"/>
              </a:rPr>
              <a:t>1</a:t>
            </a:r>
            <a:endParaRPr sz="1400" dirty="0">
              <a:latin typeface="Avenir Book" charset="0"/>
              <a:ea typeface="Avenir Book" charset="0"/>
              <a:cs typeface="Avenir Book" charset="0"/>
            </a:endParaRPr>
          </a:p>
        </p:txBody>
      </p:sp>
      <p:sp>
        <p:nvSpPr>
          <p:cNvPr id="10" name="object 10"/>
          <p:cNvSpPr txBox="1"/>
          <p:nvPr/>
        </p:nvSpPr>
        <p:spPr>
          <a:xfrm>
            <a:off x="6238761" y="5867400"/>
            <a:ext cx="103505" cy="218008"/>
          </a:xfrm>
          <a:prstGeom prst="rect">
            <a:avLst/>
          </a:prstGeom>
        </p:spPr>
        <p:txBody>
          <a:bodyPr vert="horz" wrap="square" lIns="0" tIns="0" rIns="0" bIns="0" rtlCol="0">
            <a:spAutoFit/>
          </a:bodyPr>
          <a:lstStyle/>
          <a:p>
            <a:pPr>
              <a:lnSpc>
                <a:spcPts val="1660"/>
              </a:lnSpc>
            </a:pPr>
            <a:r>
              <a:rPr sz="1400" spc="30" dirty="0">
                <a:solidFill>
                  <a:srgbClr val="FF0000"/>
                </a:solidFill>
                <a:latin typeface="Avenir Book" charset="0"/>
                <a:ea typeface="Avenir Book" charset="0"/>
                <a:cs typeface="Avenir Book" charset="0"/>
              </a:rPr>
              <a:t>2</a:t>
            </a:r>
            <a:endParaRPr sz="1400" dirty="0">
              <a:latin typeface="Avenir Book" charset="0"/>
              <a:ea typeface="Avenir Book" charset="0"/>
              <a:cs typeface="Avenir Book" charset="0"/>
            </a:endParaRPr>
          </a:p>
        </p:txBody>
      </p:sp>
      <p:sp>
        <p:nvSpPr>
          <p:cNvPr id="15" name="object 15"/>
          <p:cNvSpPr txBox="1"/>
          <p:nvPr/>
        </p:nvSpPr>
        <p:spPr>
          <a:xfrm>
            <a:off x="6753151" y="4778171"/>
            <a:ext cx="103505" cy="218008"/>
          </a:xfrm>
          <a:prstGeom prst="rect">
            <a:avLst/>
          </a:prstGeom>
        </p:spPr>
        <p:txBody>
          <a:bodyPr vert="horz" wrap="square" lIns="0" tIns="0" rIns="0" bIns="0" rtlCol="0">
            <a:spAutoFit/>
          </a:bodyPr>
          <a:lstStyle/>
          <a:p>
            <a:pPr>
              <a:lnSpc>
                <a:spcPts val="1660"/>
              </a:lnSpc>
            </a:pPr>
            <a:r>
              <a:rPr sz="1400" spc="30" dirty="0">
                <a:solidFill>
                  <a:srgbClr val="FF0000"/>
                </a:solidFill>
                <a:latin typeface="Avenir Book" charset="0"/>
                <a:ea typeface="Avenir Book" charset="0"/>
                <a:cs typeface="Avenir Book" charset="0"/>
              </a:rPr>
              <a:t>5</a:t>
            </a:r>
            <a:endParaRPr sz="1400" dirty="0">
              <a:latin typeface="Avenir Book" charset="0"/>
              <a:ea typeface="Avenir Book" charset="0"/>
              <a:cs typeface="Avenir Book" charset="0"/>
            </a:endParaRPr>
          </a:p>
        </p:txBody>
      </p:sp>
      <p:sp>
        <p:nvSpPr>
          <p:cNvPr id="19" name="object 19"/>
          <p:cNvSpPr txBox="1"/>
          <p:nvPr/>
        </p:nvSpPr>
        <p:spPr>
          <a:xfrm>
            <a:off x="6699429" y="4329864"/>
            <a:ext cx="386080" cy="442595"/>
          </a:xfrm>
          <a:prstGeom prst="rect">
            <a:avLst/>
          </a:prstGeom>
        </p:spPr>
        <p:txBody>
          <a:bodyPr vert="horz" wrap="square" lIns="0" tIns="0" rIns="0" bIns="0" rtlCol="0">
            <a:spAutoFit/>
          </a:bodyPr>
          <a:lstStyle/>
          <a:p>
            <a:pPr marL="44450">
              <a:lnSpc>
                <a:spcPct val="100000"/>
              </a:lnSpc>
              <a:tabLst>
                <a:tab pos="281940" algn="l"/>
              </a:tabLst>
            </a:pPr>
            <a:r>
              <a:rPr sz="1400" spc="30" dirty="0">
                <a:solidFill>
                  <a:srgbClr val="FF0000"/>
                </a:solidFill>
                <a:latin typeface="Avenir Book" charset="0"/>
                <a:ea typeface="Avenir Book" charset="0"/>
                <a:cs typeface="Avenir Book" charset="0"/>
              </a:rPr>
              <a:t>3	6</a:t>
            </a:r>
            <a:endParaRPr sz="1400" dirty="0">
              <a:latin typeface="Avenir Book" charset="0"/>
              <a:ea typeface="Avenir Book" charset="0"/>
              <a:cs typeface="Avenir Book" charset="0"/>
            </a:endParaRPr>
          </a:p>
          <a:p>
            <a:pPr>
              <a:lnSpc>
                <a:spcPts val="1660"/>
              </a:lnSpc>
              <a:spcBef>
                <a:spcPts val="145"/>
              </a:spcBef>
              <a:tabLst>
                <a:tab pos="237490" algn="l"/>
              </a:tabLst>
            </a:pPr>
            <a:r>
              <a:rPr sz="1400" spc="30" dirty="0">
                <a:solidFill>
                  <a:srgbClr val="FF0000"/>
                </a:solidFill>
                <a:latin typeface="Avenir Book" charset="0"/>
                <a:ea typeface="Avenir Book" charset="0"/>
                <a:cs typeface="Avenir Book" charset="0"/>
              </a:rPr>
              <a:t>4	7</a:t>
            </a:r>
            <a:endParaRPr sz="1400" dirty="0">
              <a:latin typeface="Avenir Book" charset="0"/>
              <a:ea typeface="Avenir Book" charset="0"/>
              <a:cs typeface="Avenir Book" charset="0"/>
            </a:endParaRPr>
          </a:p>
        </p:txBody>
      </p:sp>
      <p:sp>
        <p:nvSpPr>
          <p:cNvPr id="21" name="object 21"/>
          <p:cNvSpPr txBox="1"/>
          <p:nvPr/>
        </p:nvSpPr>
        <p:spPr>
          <a:xfrm>
            <a:off x="6991119" y="4854320"/>
            <a:ext cx="171681" cy="218008"/>
          </a:xfrm>
          <a:prstGeom prst="rect">
            <a:avLst/>
          </a:prstGeom>
        </p:spPr>
        <p:txBody>
          <a:bodyPr vert="horz" wrap="square" lIns="0" tIns="0" rIns="0" bIns="0" rtlCol="0">
            <a:spAutoFit/>
          </a:bodyPr>
          <a:lstStyle/>
          <a:p>
            <a:pPr>
              <a:lnSpc>
                <a:spcPts val="1660"/>
              </a:lnSpc>
            </a:pPr>
            <a:r>
              <a:rPr sz="1400" spc="30" dirty="0">
                <a:solidFill>
                  <a:srgbClr val="FF0000"/>
                </a:solidFill>
                <a:latin typeface="Avenir Book" charset="0"/>
                <a:ea typeface="Avenir Book" charset="0"/>
                <a:cs typeface="Avenir Book" charset="0"/>
              </a:rPr>
              <a:t>8</a:t>
            </a:r>
            <a:endParaRPr sz="1400" dirty="0">
              <a:latin typeface="Avenir Book" charset="0"/>
              <a:ea typeface="Avenir Book" charset="0"/>
              <a:cs typeface="Avenir Book" charset="0"/>
            </a:endParaRPr>
          </a:p>
        </p:txBody>
      </p:sp>
      <p:sp>
        <p:nvSpPr>
          <p:cNvPr id="25" name="object 25"/>
          <p:cNvSpPr txBox="1"/>
          <p:nvPr/>
        </p:nvSpPr>
        <p:spPr>
          <a:xfrm>
            <a:off x="7381426" y="3278774"/>
            <a:ext cx="274353" cy="218008"/>
          </a:xfrm>
          <a:prstGeom prst="rect">
            <a:avLst/>
          </a:prstGeom>
        </p:spPr>
        <p:txBody>
          <a:bodyPr vert="horz" wrap="square" lIns="0" tIns="0" rIns="0" bIns="0" rtlCol="0">
            <a:spAutoFit/>
          </a:bodyPr>
          <a:lstStyle/>
          <a:p>
            <a:pPr>
              <a:lnSpc>
                <a:spcPts val="1660"/>
              </a:lnSpc>
            </a:pPr>
            <a:r>
              <a:rPr sz="1400" spc="30" dirty="0">
                <a:solidFill>
                  <a:srgbClr val="FF0000"/>
                </a:solidFill>
                <a:latin typeface="Avenir Book" charset="0"/>
                <a:ea typeface="Avenir Book" charset="0"/>
                <a:cs typeface="Avenir Book" charset="0"/>
              </a:rPr>
              <a:t>9</a:t>
            </a:r>
            <a:endParaRPr sz="1400" dirty="0">
              <a:latin typeface="Avenir Book" charset="0"/>
              <a:ea typeface="Avenir Book" charset="0"/>
              <a:cs typeface="Avenir Book" charset="0"/>
            </a:endParaRPr>
          </a:p>
        </p:txBody>
      </p:sp>
      <p:sp>
        <p:nvSpPr>
          <p:cNvPr id="29" name="object 29"/>
          <p:cNvSpPr txBox="1"/>
          <p:nvPr/>
        </p:nvSpPr>
        <p:spPr>
          <a:xfrm>
            <a:off x="7300742" y="5434244"/>
            <a:ext cx="342916" cy="218008"/>
          </a:xfrm>
          <a:prstGeom prst="rect">
            <a:avLst/>
          </a:prstGeom>
        </p:spPr>
        <p:txBody>
          <a:bodyPr vert="horz" wrap="square" lIns="0" tIns="0" rIns="0" bIns="0" rtlCol="0">
            <a:spAutoFit/>
          </a:bodyPr>
          <a:lstStyle/>
          <a:p>
            <a:pPr>
              <a:lnSpc>
                <a:spcPts val="1660"/>
              </a:lnSpc>
            </a:pPr>
            <a:r>
              <a:rPr sz="1400" spc="25" dirty="0">
                <a:solidFill>
                  <a:srgbClr val="FF0000"/>
                </a:solidFill>
                <a:latin typeface="Avenir Book" charset="0"/>
                <a:ea typeface="Avenir Book" charset="0"/>
                <a:cs typeface="Avenir Book" charset="0"/>
              </a:rPr>
              <a:t>1</a:t>
            </a:r>
            <a:r>
              <a:rPr sz="1400" spc="30" dirty="0">
                <a:solidFill>
                  <a:srgbClr val="FF0000"/>
                </a:solidFill>
                <a:latin typeface="Avenir Book" charset="0"/>
                <a:ea typeface="Avenir Book" charset="0"/>
                <a:cs typeface="Avenir Book" charset="0"/>
              </a:rPr>
              <a:t>0</a:t>
            </a:r>
            <a:endParaRPr sz="1400" dirty="0">
              <a:latin typeface="Avenir Book" charset="0"/>
              <a:ea typeface="Avenir Book" charset="0"/>
              <a:cs typeface="Avenir Book" charset="0"/>
            </a:endParaRPr>
          </a:p>
        </p:txBody>
      </p:sp>
      <p:sp>
        <p:nvSpPr>
          <p:cNvPr id="33" name="object 33"/>
          <p:cNvSpPr txBox="1"/>
          <p:nvPr/>
        </p:nvSpPr>
        <p:spPr>
          <a:xfrm>
            <a:off x="7279245" y="4667049"/>
            <a:ext cx="206375" cy="218008"/>
          </a:xfrm>
          <a:prstGeom prst="rect">
            <a:avLst/>
          </a:prstGeom>
        </p:spPr>
        <p:txBody>
          <a:bodyPr vert="horz" wrap="square" lIns="0" tIns="0" rIns="0" bIns="0" rtlCol="0">
            <a:spAutoFit/>
          </a:bodyPr>
          <a:lstStyle/>
          <a:p>
            <a:pPr>
              <a:lnSpc>
                <a:spcPts val="1660"/>
              </a:lnSpc>
            </a:pPr>
            <a:r>
              <a:rPr sz="1400" spc="30" dirty="0">
                <a:solidFill>
                  <a:srgbClr val="FF0000"/>
                </a:solidFill>
                <a:latin typeface="Avenir Book" charset="0"/>
                <a:ea typeface="Avenir Book" charset="0"/>
                <a:cs typeface="Avenir Book" charset="0"/>
              </a:rPr>
              <a:t>11</a:t>
            </a:r>
            <a:endParaRPr sz="1400" dirty="0">
              <a:latin typeface="Avenir Book" charset="0"/>
              <a:ea typeface="Avenir Book" charset="0"/>
              <a:cs typeface="Avenir Book" charset="0"/>
            </a:endParaRPr>
          </a:p>
        </p:txBody>
      </p:sp>
      <p:sp>
        <p:nvSpPr>
          <p:cNvPr id="35" name="object 35"/>
          <p:cNvSpPr/>
          <p:nvPr/>
        </p:nvSpPr>
        <p:spPr>
          <a:xfrm>
            <a:off x="4797805" y="2136901"/>
            <a:ext cx="4669155" cy="4650740"/>
          </a:xfrm>
          <a:custGeom>
            <a:avLst/>
            <a:gdLst/>
            <a:ahLst/>
            <a:cxnLst/>
            <a:rect l="l" t="t" r="r" b="b"/>
            <a:pathLst>
              <a:path w="4669155" h="4650740">
                <a:moveTo>
                  <a:pt x="0" y="4650740"/>
                </a:moveTo>
                <a:lnTo>
                  <a:pt x="4669028" y="4650740"/>
                </a:lnTo>
                <a:lnTo>
                  <a:pt x="4669028" y="0"/>
                </a:lnTo>
                <a:lnTo>
                  <a:pt x="0" y="0"/>
                </a:lnTo>
                <a:lnTo>
                  <a:pt x="0" y="4650740"/>
                </a:lnTo>
                <a:close/>
              </a:path>
            </a:pathLst>
          </a:custGeom>
          <a:ln w="12700">
            <a:solidFill>
              <a:srgbClr val="045899"/>
            </a:solidFill>
          </a:ln>
        </p:spPr>
        <p:txBody>
          <a:bodyPr wrap="square" lIns="0" tIns="0" rIns="0" bIns="0" rtlCol="0"/>
          <a:lstStyle/>
          <a:p>
            <a:endParaRPr dirty="0"/>
          </a:p>
        </p:txBody>
      </p:sp>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52</a:t>
            </a:fld>
            <a:endParaRPr dirty="0"/>
          </a:p>
        </p:txBody>
      </p:sp>
      <p:sp>
        <p:nvSpPr>
          <p:cNvPr id="37" name="object 37"/>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25" dirty="0"/>
              <a:t>VULVODYNIA</a:t>
            </a:r>
            <a:r>
              <a:rPr spc="45" dirty="0"/>
              <a:t> </a:t>
            </a:r>
            <a:r>
              <a:rPr spc="55" dirty="0"/>
              <a:t>ASSESSMENT</a:t>
            </a:r>
          </a:p>
          <a:p>
            <a:pPr marL="12700">
              <a:lnSpc>
                <a:spcPts val="2520"/>
              </a:lnSpc>
            </a:pPr>
            <a:r>
              <a:rPr sz="1800" spc="40" dirty="0"/>
              <a:t>STEP </a:t>
            </a:r>
            <a:r>
              <a:rPr sz="1800" spc="25" dirty="0"/>
              <a:t>2: </a:t>
            </a:r>
            <a:r>
              <a:rPr sz="1800" spc="45" dirty="0"/>
              <a:t>COTTON</a:t>
            </a:r>
            <a:r>
              <a:rPr lang="en-US" sz="1800" spc="45" dirty="0"/>
              <a:t> </a:t>
            </a:r>
            <a:r>
              <a:rPr sz="1800" spc="45" dirty="0"/>
              <a:t>SWAB </a:t>
            </a:r>
            <a:r>
              <a:rPr sz="1800" spc="30" dirty="0"/>
              <a:t>EXAMINATION </a:t>
            </a:r>
            <a:r>
              <a:rPr sz="1800" spc="25" dirty="0"/>
              <a:t>OF </a:t>
            </a:r>
            <a:r>
              <a:rPr sz="1800" spc="-10" dirty="0"/>
              <a:t>VULVAR</a:t>
            </a:r>
            <a:r>
              <a:rPr sz="1800" spc="445" dirty="0"/>
              <a:t> </a:t>
            </a:r>
            <a:r>
              <a:rPr sz="1800" spc="55" dirty="0"/>
              <a:t>VESTIBULE</a:t>
            </a:r>
          </a:p>
        </p:txBody>
      </p:sp>
      <p:sp>
        <p:nvSpPr>
          <p:cNvPr id="5" name="object 5"/>
          <p:cNvSpPr/>
          <p:nvPr/>
        </p:nvSpPr>
        <p:spPr>
          <a:xfrm>
            <a:off x="3171783" y="2093976"/>
            <a:ext cx="3862810" cy="4829551"/>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3151123" y="7069328"/>
            <a:ext cx="2312035"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Image courtesy </a:t>
            </a:r>
            <a:r>
              <a:rPr sz="1000" spc="10" dirty="0">
                <a:solidFill>
                  <a:srgbClr val="045899"/>
                </a:solidFill>
                <a:latin typeface="Avenir"/>
                <a:cs typeface="Avenir"/>
              </a:rPr>
              <a:t>of </a:t>
            </a:r>
            <a:r>
              <a:rPr sz="1000" spc="-15" dirty="0">
                <a:solidFill>
                  <a:srgbClr val="045899"/>
                </a:solidFill>
                <a:latin typeface="Avenir"/>
                <a:cs typeface="Avenir"/>
              </a:rPr>
              <a:t>Dr. </a:t>
            </a:r>
            <a:r>
              <a:rPr sz="1000" spc="20" dirty="0">
                <a:solidFill>
                  <a:srgbClr val="045899"/>
                </a:solidFill>
                <a:latin typeface="Avenir"/>
                <a:cs typeface="Avenir"/>
              </a:rPr>
              <a:t>Denniz</a:t>
            </a:r>
            <a:r>
              <a:rPr sz="1000" spc="140" dirty="0">
                <a:solidFill>
                  <a:srgbClr val="045899"/>
                </a:solidFill>
                <a:latin typeface="Avenir"/>
                <a:cs typeface="Avenir"/>
              </a:rPr>
              <a:t> </a:t>
            </a:r>
            <a:r>
              <a:rPr sz="1000" spc="25" dirty="0">
                <a:solidFill>
                  <a:srgbClr val="045899"/>
                </a:solidFill>
                <a:latin typeface="Avenir"/>
                <a:cs typeface="Avenir"/>
              </a:rPr>
              <a:t>Zolnoun</a:t>
            </a:r>
            <a:endParaRPr sz="1000" dirty="0">
              <a:latin typeface="Avenir"/>
              <a:cs typeface="Avenir"/>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53</a:t>
            </a:fld>
            <a:endParaRPr dirty="0"/>
          </a:p>
        </p:txBody>
      </p:sp>
      <p:sp>
        <p:nvSpPr>
          <p:cNvPr id="8" name="object 8"/>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cxnSp>
        <p:nvCxnSpPr>
          <p:cNvPr id="10" name="Straight Connector 9"/>
          <p:cNvCxnSpPr/>
          <p:nvPr/>
        </p:nvCxnSpPr>
        <p:spPr>
          <a:xfrm>
            <a:off x="4114800" y="4800600"/>
            <a:ext cx="1554480"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7380" y="2022424"/>
            <a:ext cx="4207510" cy="4799775"/>
          </a:xfrm>
          <a:prstGeom prst="rect">
            <a:avLst/>
          </a:prstGeom>
        </p:spPr>
        <p:txBody>
          <a:bodyPr vert="horz" wrap="square" lIns="0" tIns="0" rIns="0" bIns="0" rtlCol="0">
            <a:spAutoFit/>
          </a:bodyPr>
          <a:lstStyle/>
          <a:p>
            <a:pPr marL="177800" marR="427355" indent="-165100">
              <a:lnSpc>
                <a:spcPct val="133300"/>
              </a:lnSpc>
              <a:buChar char="•"/>
              <a:tabLst>
                <a:tab pos="170815" algn="l"/>
              </a:tabLst>
            </a:pPr>
            <a:r>
              <a:rPr sz="1500" spc="30" dirty="0">
                <a:solidFill>
                  <a:srgbClr val="045899"/>
                </a:solidFill>
                <a:latin typeface="Avenir"/>
                <a:cs typeface="Avenir"/>
              </a:rPr>
              <a:t>Instruct </a:t>
            </a:r>
            <a:r>
              <a:rPr sz="1500" spc="20" dirty="0">
                <a:solidFill>
                  <a:srgbClr val="045899"/>
                </a:solidFill>
                <a:latin typeface="Avenir"/>
                <a:cs typeface="Avenir"/>
              </a:rPr>
              <a:t>the </a:t>
            </a:r>
            <a:r>
              <a:rPr sz="1500" spc="30" dirty="0">
                <a:solidFill>
                  <a:srgbClr val="045899"/>
                </a:solidFill>
                <a:latin typeface="Avenir"/>
                <a:cs typeface="Avenir"/>
              </a:rPr>
              <a:t>patient </a:t>
            </a:r>
            <a:r>
              <a:rPr sz="1500" spc="15" dirty="0">
                <a:solidFill>
                  <a:srgbClr val="045899"/>
                </a:solidFill>
                <a:latin typeface="Avenir"/>
                <a:cs typeface="Avenir"/>
              </a:rPr>
              <a:t>on </a:t>
            </a:r>
            <a:r>
              <a:rPr sz="1500" spc="30" dirty="0">
                <a:solidFill>
                  <a:srgbClr val="045899"/>
                </a:solidFill>
                <a:latin typeface="Times New Roman"/>
                <a:cs typeface="Times New Roman"/>
              </a:rPr>
              <a:t>‘</a:t>
            </a:r>
            <a:r>
              <a:rPr sz="1500" spc="30" dirty="0">
                <a:solidFill>
                  <a:srgbClr val="045899"/>
                </a:solidFill>
                <a:latin typeface="Avenir"/>
                <a:cs typeface="Avenir"/>
              </a:rPr>
              <a:t>cotton</a:t>
            </a:r>
            <a:r>
              <a:rPr sz="1500" spc="30" dirty="0">
                <a:solidFill>
                  <a:srgbClr val="045899"/>
                </a:solidFill>
                <a:latin typeface="Times New Roman"/>
                <a:cs typeface="Times New Roman"/>
              </a:rPr>
              <a:t>’ </a:t>
            </a:r>
            <a:r>
              <a:rPr sz="1500" spc="20" dirty="0">
                <a:solidFill>
                  <a:srgbClr val="045899"/>
                </a:solidFill>
                <a:latin typeface="Avenir"/>
                <a:cs typeface="Avenir"/>
              </a:rPr>
              <a:t>vs. </a:t>
            </a:r>
            <a:r>
              <a:rPr sz="1500" spc="35" dirty="0">
                <a:solidFill>
                  <a:srgbClr val="045899"/>
                </a:solidFill>
                <a:latin typeface="Times New Roman"/>
                <a:cs typeface="Times New Roman"/>
              </a:rPr>
              <a:t>‘</a:t>
            </a:r>
            <a:r>
              <a:rPr sz="1500" spc="35" dirty="0">
                <a:solidFill>
                  <a:srgbClr val="045899"/>
                </a:solidFill>
                <a:latin typeface="Avenir"/>
                <a:cs typeface="Avenir"/>
              </a:rPr>
              <a:t>pin-  </a:t>
            </a:r>
            <a:r>
              <a:rPr sz="1500" spc="25" dirty="0">
                <a:solidFill>
                  <a:srgbClr val="045899"/>
                </a:solidFill>
                <a:latin typeface="Avenir"/>
                <a:cs typeface="Avenir"/>
              </a:rPr>
              <a:t>prick</a:t>
            </a:r>
            <a:r>
              <a:rPr sz="1500" spc="25" dirty="0">
                <a:solidFill>
                  <a:srgbClr val="045899"/>
                </a:solidFill>
                <a:latin typeface="Times New Roman"/>
                <a:cs typeface="Times New Roman"/>
              </a:rPr>
              <a:t>’ </a:t>
            </a:r>
            <a:r>
              <a:rPr sz="1500" spc="30" dirty="0">
                <a:solidFill>
                  <a:srgbClr val="045899"/>
                </a:solidFill>
                <a:latin typeface="Avenir"/>
                <a:cs typeface="Avenir"/>
              </a:rPr>
              <a:t>sensation </a:t>
            </a:r>
            <a:r>
              <a:rPr sz="1500" spc="15" dirty="0">
                <a:solidFill>
                  <a:srgbClr val="045899"/>
                </a:solidFill>
                <a:latin typeface="Avenir"/>
                <a:cs typeface="Avenir"/>
              </a:rPr>
              <a:t>by </a:t>
            </a:r>
            <a:r>
              <a:rPr sz="1500" spc="30" dirty="0">
                <a:solidFill>
                  <a:srgbClr val="045899"/>
                </a:solidFill>
                <a:latin typeface="Avenir"/>
                <a:cs typeface="Avenir"/>
              </a:rPr>
              <a:t>touching </a:t>
            </a:r>
            <a:r>
              <a:rPr sz="1500" spc="20" dirty="0">
                <a:solidFill>
                  <a:srgbClr val="045899"/>
                </a:solidFill>
                <a:latin typeface="Avenir"/>
                <a:cs typeface="Avenir"/>
              </a:rPr>
              <a:t>her</a:t>
            </a:r>
            <a:r>
              <a:rPr sz="1500" spc="110" dirty="0">
                <a:solidFill>
                  <a:srgbClr val="045899"/>
                </a:solidFill>
                <a:latin typeface="Avenir"/>
                <a:cs typeface="Avenir"/>
              </a:rPr>
              <a:t> </a:t>
            </a:r>
            <a:r>
              <a:rPr sz="1500" spc="35" dirty="0">
                <a:solidFill>
                  <a:srgbClr val="045899"/>
                </a:solidFill>
                <a:latin typeface="Avenir"/>
                <a:cs typeface="Avenir"/>
              </a:rPr>
              <a:t>outer</a:t>
            </a:r>
            <a:endParaRPr sz="1500" dirty="0">
              <a:latin typeface="Avenir"/>
              <a:cs typeface="Avenir"/>
            </a:endParaRPr>
          </a:p>
          <a:p>
            <a:pPr marL="177800" marR="5080">
              <a:lnSpc>
                <a:spcPct val="133300"/>
              </a:lnSpc>
            </a:pPr>
            <a:r>
              <a:rPr sz="1500" spc="25" dirty="0">
                <a:solidFill>
                  <a:srgbClr val="045899"/>
                </a:solidFill>
                <a:latin typeface="Avenir"/>
                <a:cs typeface="Avenir"/>
              </a:rPr>
              <a:t>thigh (just above </a:t>
            </a:r>
            <a:r>
              <a:rPr sz="1500" spc="20" dirty="0">
                <a:solidFill>
                  <a:srgbClr val="045899"/>
                </a:solidFill>
                <a:latin typeface="Avenir"/>
                <a:cs typeface="Avenir"/>
              </a:rPr>
              <a:t>the </a:t>
            </a:r>
            <a:r>
              <a:rPr sz="1500" spc="25" dirty="0">
                <a:solidFill>
                  <a:srgbClr val="045899"/>
                </a:solidFill>
                <a:latin typeface="Avenir"/>
                <a:cs typeface="Avenir"/>
              </a:rPr>
              <a:t>knee) with </a:t>
            </a:r>
            <a:r>
              <a:rPr sz="1500" spc="20" dirty="0">
                <a:solidFill>
                  <a:srgbClr val="045899"/>
                </a:solidFill>
                <a:latin typeface="Avenir"/>
                <a:cs typeface="Avenir"/>
              </a:rPr>
              <a:t>the </a:t>
            </a:r>
            <a:r>
              <a:rPr sz="1500" spc="35" dirty="0">
                <a:solidFill>
                  <a:srgbClr val="045899"/>
                </a:solidFill>
                <a:latin typeface="Avenir"/>
                <a:cs typeface="Avenir"/>
              </a:rPr>
              <a:t>cotton  </a:t>
            </a:r>
            <a:r>
              <a:rPr sz="1500" spc="30" dirty="0">
                <a:solidFill>
                  <a:srgbClr val="045899"/>
                </a:solidFill>
                <a:latin typeface="Avenir"/>
                <a:cs typeface="Avenir"/>
              </a:rPr>
              <a:t>portion, followed </a:t>
            </a:r>
            <a:r>
              <a:rPr sz="1500" spc="15" dirty="0">
                <a:solidFill>
                  <a:srgbClr val="045899"/>
                </a:solidFill>
                <a:latin typeface="Avenir"/>
                <a:cs typeface="Avenir"/>
              </a:rPr>
              <a:t>by </a:t>
            </a:r>
            <a:r>
              <a:rPr sz="1500" spc="20" dirty="0">
                <a:solidFill>
                  <a:srgbClr val="045899"/>
                </a:solidFill>
                <a:latin typeface="Avenir"/>
                <a:cs typeface="Avenir"/>
              </a:rPr>
              <a:t>the </a:t>
            </a:r>
            <a:r>
              <a:rPr sz="1500" spc="25" dirty="0">
                <a:solidFill>
                  <a:srgbClr val="045899"/>
                </a:solidFill>
                <a:latin typeface="Avenir"/>
                <a:cs typeface="Avenir"/>
              </a:rPr>
              <a:t>wooden </a:t>
            </a:r>
            <a:r>
              <a:rPr sz="1500" spc="30" dirty="0">
                <a:solidFill>
                  <a:srgbClr val="045899"/>
                </a:solidFill>
                <a:latin typeface="Avenir"/>
                <a:cs typeface="Avenir"/>
              </a:rPr>
              <a:t>portion, </a:t>
            </a:r>
            <a:r>
              <a:rPr sz="1500" spc="35" dirty="0">
                <a:solidFill>
                  <a:srgbClr val="045899"/>
                </a:solidFill>
                <a:latin typeface="Avenir"/>
                <a:cs typeface="Avenir"/>
              </a:rPr>
              <a:t>of  </a:t>
            </a:r>
            <a:r>
              <a:rPr sz="1500" spc="20" dirty="0">
                <a:solidFill>
                  <a:srgbClr val="045899"/>
                </a:solidFill>
                <a:latin typeface="Avenir"/>
                <a:cs typeface="Avenir"/>
              </a:rPr>
              <a:t>the </a:t>
            </a:r>
            <a:r>
              <a:rPr sz="1500" spc="25" dirty="0">
                <a:solidFill>
                  <a:srgbClr val="045899"/>
                </a:solidFill>
                <a:latin typeface="Avenir"/>
                <a:cs typeface="Avenir"/>
              </a:rPr>
              <a:t>cotton</a:t>
            </a:r>
            <a:r>
              <a:rPr sz="1500" spc="60" dirty="0">
                <a:solidFill>
                  <a:srgbClr val="045899"/>
                </a:solidFill>
                <a:latin typeface="Avenir"/>
                <a:cs typeface="Avenir"/>
              </a:rPr>
              <a:t> </a:t>
            </a:r>
            <a:r>
              <a:rPr sz="1500" spc="35" dirty="0">
                <a:solidFill>
                  <a:srgbClr val="045899"/>
                </a:solidFill>
                <a:latin typeface="Avenir"/>
                <a:cs typeface="Avenir"/>
              </a:rPr>
              <a:t>swab</a:t>
            </a:r>
            <a:endParaRPr sz="1500" dirty="0">
              <a:latin typeface="Avenir"/>
              <a:cs typeface="Avenir"/>
            </a:endParaRPr>
          </a:p>
          <a:p>
            <a:pPr marL="177800" marR="114935" indent="-165100">
              <a:lnSpc>
                <a:spcPct val="133300"/>
              </a:lnSpc>
              <a:spcBef>
                <a:spcPts val="450"/>
              </a:spcBef>
              <a:buChar char="•"/>
              <a:tabLst>
                <a:tab pos="170815" algn="l"/>
              </a:tabLst>
            </a:pPr>
            <a:r>
              <a:rPr sz="1500" spc="25" dirty="0">
                <a:solidFill>
                  <a:srgbClr val="045899"/>
                </a:solidFill>
                <a:latin typeface="Avenir"/>
                <a:cs typeface="Avenir"/>
              </a:rPr>
              <a:t>Using </a:t>
            </a:r>
            <a:r>
              <a:rPr sz="1500" spc="20" dirty="0">
                <a:solidFill>
                  <a:srgbClr val="045899"/>
                </a:solidFill>
                <a:latin typeface="Avenir"/>
                <a:cs typeface="Avenir"/>
              </a:rPr>
              <a:t>the </a:t>
            </a:r>
            <a:r>
              <a:rPr sz="1500" spc="25" dirty="0">
                <a:solidFill>
                  <a:srgbClr val="045899"/>
                </a:solidFill>
                <a:latin typeface="Avenir"/>
                <a:cs typeface="Avenir"/>
              </a:rPr>
              <a:t>cotton swab, gently </a:t>
            </a:r>
            <a:r>
              <a:rPr sz="1500" spc="30" dirty="0">
                <a:solidFill>
                  <a:srgbClr val="045899"/>
                </a:solidFill>
                <a:latin typeface="Avenir"/>
                <a:cs typeface="Avenir"/>
              </a:rPr>
              <a:t>stroke  </a:t>
            </a:r>
            <a:r>
              <a:rPr sz="1500" spc="25" dirty="0">
                <a:solidFill>
                  <a:srgbClr val="045899"/>
                </a:solidFill>
                <a:latin typeface="Avenir"/>
                <a:cs typeface="Avenir"/>
              </a:rPr>
              <a:t>(upwards) each </a:t>
            </a:r>
            <a:r>
              <a:rPr sz="1500" spc="15" dirty="0">
                <a:solidFill>
                  <a:srgbClr val="045899"/>
                </a:solidFill>
                <a:latin typeface="Avenir"/>
                <a:cs typeface="Avenir"/>
              </a:rPr>
              <a:t>of </a:t>
            </a:r>
            <a:r>
              <a:rPr sz="1500" spc="20" dirty="0">
                <a:solidFill>
                  <a:srgbClr val="045899"/>
                </a:solidFill>
                <a:latin typeface="Avenir"/>
                <a:cs typeface="Avenir"/>
              </a:rPr>
              <a:t>the </a:t>
            </a:r>
            <a:r>
              <a:rPr sz="1500" spc="30" dirty="0">
                <a:solidFill>
                  <a:srgbClr val="045899"/>
                </a:solidFill>
                <a:latin typeface="Avenir"/>
                <a:cs typeface="Avenir"/>
              </a:rPr>
              <a:t>sensory</a:t>
            </a:r>
            <a:r>
              <a:rPr sz="1500" spc="235" dirty="0">
                <a:solidFill>
                  <a:srgbClr val="045899"/>
                </a:solidFill>
                <a:latin typeface="Avenir"/>
                <a:cs typeface="Avenir"/>
              </a:rPr>
              <a:t> </a:t>
            </a:r>
            <a:r>
              <a:rPr sz="1500" spc="35" dirty="0">
                <a:solidFill>
                  <a:srgbClr val="045899"/>
                </a:solidFill>
                <a:latin typeface="Avenir"/>
                <a:cs typeface="Avenir"/>
              </a:rPr>
              <a:t>dermatomes</a:t>
            </a:r>
            <a:endParaRPr sz="1500" dirty="0">
              <a:latin typeface="Avenir"/>
              <a:cs typeface="Avenir"/>
            </a:endParaRPr>
          </a:p>
          <a:p>
            <a:pPr marL="170180" indent="-157480">
              <a:lnSpc>
                <a:spcPct val="100000"/>
              </a:lnSpc>
              <a:spcBef>
                <a:spcPts val="1050"/>
              </a:spcBef>
              <a:buChar char="•"/>
              <a:tabLst>
                <a:tab pos="170815" algn="l"/>
              </a:tabLst>
            </a:pPr>
            <a:r>
              <a:rPr sz="1500" spc="25" dirty="0">
                <a:solidFill>
                  <a:srgbClr val="045899"/>
                </a:solidFill>
                <a:latin typeface="Avenir"/>
                <a:cs typeface="Avenir"/>
              </a:rPr>
              <a:t>Note </a:t>
            </a:r>
            <a:r>
              <a:rPr sz="1500" spc="30" dirty="0">
                <a:solidFill>
                  <a:srgbClr val="045899"/>
                </a:solidFill>
                <a:latin typeface="Avenir"/>
                <a:cs typeface="Avenir"/>
              </a:rPr>
              <a:t>sensation (normal, allodynia,</a:t>
            </a:r>
            <a:r>
              <a:rPr sz="1500" spc="145" dirty="0">
                <a:solidFill>
                  <a:srgbClr val="045899"/>
                </a:solidFill>
                <a:latin typeface="Avenir"/>
                <a:cs typeface="Avenir"/>
              </a:rPr>
              <a:t> </a:t>
            </a:r>
            <a:r>
              <a:rPr sz="1500" spc="35" dirty="0">
                <a:solidFill>
                  <a:srgbClr val="045899"/>
                </a:solidFill>
                <a:latin typeface="Avenir"/>
                <a:cs typeface="Avenir"/>
              </a:rPr>
              <a:t>hypo-</a:t>
            </a:r>
            <a:endParaRPr sz="1500" dirty="0">
              <a:latin typeface="Avenir"/>
              <a:cs typeface="Avenir"/>
            </a:endParaRPr>
          </a:p>
          <a:p>
            <a:pPr marL="177800">
              <a:lnSpc>
                <a:spcPct val="100000"/>
              </a:lnSpc>
              <a:spcBef>
                <a:spcPts val="600"/>
              </a:spcBef>
            </a:pPr>
            <a:r>
              <a:rPr sz="1500" spc="30" dirty="0">
                <a:solidFill>
                  <a:srgbClr val="045899"/>
                </a:solidFill>
                <a:latin typeface="Avenir"/>
                <a:cs typeface="Avenir"/>
              </a:rPr>
              <a:t>sensitive), </a:t>
            </a:r>
            <a:r>
              <a:rPr sz="1500" spc="25" dirty="0">
                <a:solidFill>
                  <a:srgbClr val="045899"/>
                </a:solidFill>
                <a:latin typeface="Avenir"/>
                <a:cs typeface="Avenir"/>
              </a:rPr>
              <a:t>pain score, pain </a:t>
            </a:r>
            <a:r>
              <a:rPr sz="1500" spc="30" dirty="0">
                <a:solidFill>
                  <a:srgbClr val="045899"/>
                </a:solidFill>
                <a:latin typeface="Avenir"/>
                <a:cs typeface="Avenir"/>
              </a:rPr>
              <a:t>character</a:t>
            </a:r>
            <a:r>
              <a:rPr sz="1500" spc="204" dirty="0">
                <a:solidFill>
                  <a:srgbClr val="045899"/>
                </a:solidFill>
                <a:latin typeface="Avenir"/>
                <a:cs typeface="Avenir"/>
              </a:rPr>
              <a:t> </a:t>
            </a:r>
            <a:r>
              <a:rPr sz="1500" spc="35" dirty="0">
                <a:solidFill>
                  <a:srgbClr val="045899"/>
                </a:solidFill>
                <a:latin typeface="Avenir"/>
                <a:cs typeface="Avenir"/>
              </a:rPr>
              <a:t>(eg,</a:t>
            </a:r>
            <a:endParaRPr sz="1500" dirty="0">
              <a:latin typeface="Avenir"/>
              <a:cs typeface="Avenir"/>
            </a:endParaRPr>
          </a:p>
          <a:p>
            <a:pPr marL="177800" marR="54610">
              <a:lnSpc>
                <a:spcPct val="133300"/>
              </a:lnSpc>
            </a:pPr>
            <a:r>
              <a:rPr sz="1500" spc="25" dirty="0">
                <a:solidFill>
                  <a:srgbClr val="045899"/>
                </a:solidFill>
                <a:latin typeface="Avenir"/>
                <a:cs typeface="Avenir"/>
              </a:rPr>
              <a:t>sharp, </a:t>
            </a:r>
            <a:r>
              <a:rPr sz="1500" spc="30" dirty="0">
                <a:solidFill>
                  <a:srgbClr val="045899"/>
                </a:solidFill>
                <a:latin typeface="Avenir"/>
                <a:cs typeface="Avenir"/>
              </a:rPr>
              <a:t>burning, shooting), </a:t>
            </a:r>
            <a:r>
              <a:rPr sz="1500" spc="20" dirty="0">
                <a:solidFill>
                  <a:srgbClr val="045899"/>
                </a:solidFill>
                <a:latin typeface="Avenir"/>
                <a:cs typeface="Avenir"/>
              </a:rPr>
              <a:t>and </a:t>
            </a:r>
            <a:r>
              <a:rPr sz="1500" spc="25" dirty="0">
                <a:solidFill>
                  <a:srgbClr val="045899"/>
                </a:solidFill>
                <a:latin typeface="Avenir"/>
                <a:cs typeface="Avenir"/>
              </a:rPr>
              <a:t>right- </a:t>
            </a:r>
            <a:r>
              <a:rPr sz="1500" spc="15" dirty="0">
                <a:solidFill>
                  <a:srgbClr val="045899"/>
                </a:solidFill>
                <a:latin typeface="Avenir"/>
                <a:cs typeface="Avenir"/>
              </a:rPr>
              <a:t>to </a:t>
            </a:r>
            <a:r>
              <a:rPr sz="1500" spc="35" dirty="0">
                <a:solidFill>
                  <a:srgbClr val="045899"/>
                </a:solidFill>
                <a:latin typeface="Avenir"/>
                <a:cs typeface="Avenir"/>
              </a:rPr>
              <a:t>left-  </a:t>
            </a:r>
            <a:r>
              <a:rPr sz="1500" spc="25" dirty="0">
                <a:solidFill>
                  <a:srgbClr val="045899"/>
                </a:solidFill>
                <a:latin typeface="Avenir"/>
                <a:cs typeface="Avenir"/>
              </a:rPr>
              <a:t>side</a:t>
            </a:r>
            <a:r>
              <a:rPr sz="1500" spc="-20" dirty="0">
                <a:solidFill>
                  <a:srgbClr val="045899"/>
                </a:solidFill>
                <a:latin typeface="Avenir"/>
                <a:cs typeface="Avenir"/>
              </a:rPr>
              <a:t> </a:t>
            </a:r>
            <a:r>
              <a:rPr sz="1500" spc="30" dirty="0">
                <a:solidFill>
                  <a:srgbClr val="045899"/>
                </a:solidFill>
                <a:latin typeface="Avenir"/>
                <a:cs typeface="Avenir"/>
              </a:rPr>
              <a:t>differences</a:t>
            </a:r>
            <a:endParaRPr sz="1500" dirty="0">
              <a:latin typeface="Avenir"/>
              <a:cs typeface="Avenir"/>
            </a:endParaRPr>
          </a:p>
          <a:p>
            <a:pPr marL="177800" marR="71120" indent="-165100">
              <a:lnSpc>
                <a:spcPct val="133300"/>
              </a:lnSpc>
              <a:spcBef>
                <a:spcPts val="450"/>
              </a:spcBef>
              <a:buChar char="•"/>
              <a:tabLst>
                <a:tab pos="170815" algn="l"/>
              </a:tabLst>
            </a:pPr>
            <a:r>
              <a:rPr sz="1500" spc="20" dirty="0">
                <a:solidFill>
                  <a:srgbClr val="045899"/>
                </a:solidFill>
                <a:latin typeface="Avenir"/>
                <a:cs typeface="Avenir"/>
              </a:rPr>
              <a:t>Break the </a:t>
            </a:r>
            <a:r>
              <a:rPr sz="1500" spc="25" dirty="0">
                <a:solidFill>
                  <a:srgbClr val="045899"/>
                </a:solidFill>
                <a:latin typeface="Avenir"/>
                <a:cs typeface="Avenir"/>
              </a:rPr>
              <a:t>cotton swab </a:t>
            </a:r>
            <a:r>
              <a:rPr sz="1500" spc="15" dirty="0">
                <a:solidFill>
                  <a:srgbClr val="045899"/>
                </a:solidFill>
                <a:latin typeface="Avenir"/>
                <a:cs typeface="Avenir"/>
              </a:rPr>
              <a:t>in </a:t>
            </a:r>
            <a:r>
              <a:rPr sz="1500" spc="25" dirty="0">
                <a:solidFill>
                  <a:srgbClr val="045899"/>
                </a:solidFill>
                <a:latin typeface="Avenir"/>
                <a:cs typeface="Avenir"/>
              </a:rPr>
              <a:t>half </a:t>
            </a:r>
            <a:r>
              <a:rPr sz="1500" spc="20" dirty="0">
                <a:solidFill>
                  <a:srgbClr val="045899"/>
                </a:solidFill>
                <a:latin typeface="Avenir"/>
                <a:cs typeface="Avenir"/>
              </a:rPr>
              <a:t>and </a:t>
            </a:r>
            <a:r>
              <a:rPr sz="1500" spc="30" dirty="0">
                <a:solidFill>
                  <a:srgbClr val="045899"/>
                </a:solidFill>
                <a:latin typeface="Avenir"/>
                <a:cs typeface="Avenir"/>
              </a:rPr>
              <a:t>repeat  </a:t>
            </a:r>
            <a:r>
              <a:rPr sz="1500" spc="25" dirty="0">
                <a:solidFill>
                  <a:srgbClr val="045899"/>
                </a:solidFill>
                <a:latin typeface="Avenir"/>
                <a:cs typeface="Avenir"/>
              </a:rPr>
              <a:t>exam with </a:t>
            </a:r>
            <a:r>
              <a:rPr sz="1500" spc="20" dirty="0">
                <a:solidFill>
                  <a:srgbClr val="045899"/>
                </a:solidFill>
                <a:latin typeface="Avenir"/>
                <a:cs typeface="Avenir"/>
              </a:rPr>
              <a:t>the </a:t>
            </a:r>
            <a:r>
              <a:rPr sz="1500" spc="25" dirty="0">
                <a:solidFill>
                  <a:srgbClr val="045899"/>
                </a:solidFill>
                <a:latin typeface="Avenir"/>
                <a:cs typeface="Avenir"/>
              </a:rPr>
              <a:t>sharp wooden </a:t>
            </a:r>
            <a:r>
              <a:rPr sz="1500" spc="30" dirty="0">
                <a:solidFill>
                  <a:srgbClr val="045899"/>
                </a:solidFill>
                <a:latin typeface="Avenir"/>
                <a:cs typeface="Avenir"/>
              </a:rPr>
              <a:t>portion </a:t>
            </a:r>
            <a:r>
              <a:rPr sz="1500" spc="15" dirty="0">
                <a:solidFill>
                  <a:srgbClr val="045899"/>
                </a:solidFill>
                <a:latin typeface="Avenir"/>
                <a:cs typeface="Avenir"/>
              </a:rPr>
              <a:t>of </a:t>
            </a:r>
            <a:r>
              <a:rPr sz="1500" spc="35" dirty="0">
                <a:solidFill>
                  <a:srgbClr val="045899"/>
                </a:solidFill>
                <a:latin typeface="Avenir"/>
                <a:cs typeface="Avenir"/>
              </a:rPr>
              <a:t>the  </a:t>
            </a:r>
            <a:r>
              <a:rPr sz="1500" spc="25" dirty="0">
                <a:solidFill>
                  <a:srgbClr val="045899"/>
                </a:solidFill>
                <a:latin typeface="Avenir"/>
                <a:cs typeface="Avenir"/>
              </a:rPr>
              <a:t>swab using </a:t>
            </a:r>
            <a:r>
              <a:rPr sz="1500" spc="30" dirty="0">
                <a:solidFill>
                  <a:srgbClr val="045899"/>
                </a:solidFill>
                <a:latin typeface="Avenir"/>
                <a:cs typeface="Avenir"/>
              </a:rPr>
              <a:t>punctate </a:t>
            </a:r>
            <a:r>
              <a:rPr sz="1500" spc="20" dirty="0">
                <a:solidFill>
                  <a:srgbClr val="045899"/>
                </a:solidFill>
                <a:latin typeface="Avenir"/>
                <a:cs typeface="Avenir"/>
              </a:rPr>
              <a:t>pressure </a:t>
            </a:r>
            <a:r>
              <a:rPr sz="1500" spc="25" dirty="0">
                <a:solidFill>
                  <a:srgbClr val="045899"/>
                </a:solidFill>
                <a:latin typeface="Avenir"/>
                <a:cs typeface="Avenir"/>
              </a:rPr>
              <a:t>(apply</a:t>
            </a:r>
            <a:r>
              <a:rPr sz="1500" spc="254" dirty="0">
                <a:solidFill>
                  <a:srgbClr val="045899"/>
                </a:solidFill>
                <a:latin typeface="Avenir"/>
                <a:cs typeface="Avenir"/>
              </a:rPr>
              <a:t> </a:t>
            </a:r>
            <a:r>
              <a:rPr sz="1500" spc="35" dirty="0">
                <a:solidFill>
                  <a:srgbClr val="045899"/>
                </a:solidFill>
                <a:latin typeface="Avenir"/>
                <a:cs typeface="Avenir"/>
              </a:rPr>
              <a:t>light</a:t>
            </a:r>
            <a:endParaRPr sz="1500" dirty="0">
              <a:latin typeface="Avenir"/>
              <a:cs typeface="Avenir"/>
            </a:endParaRPr>
          </a:p>
          <a:p>
            <a:pPr marL="177800">
              <a:lnSpc>
                <a:spcPct val="100000"/>
              </a:lnSpc>
              <a:spcBef>
                <a:spcPts val="600"/>
              </a:spcBef>
            </a:pPr>
            <a:r>
              <a:rPr sz="1500" spc="20" dirty="0">
                <a:solidFill>
                  <a:srgbClr val="045899"/>
                </a:solidFill>
                <a:latin typeface="Avenir"/>
                <a:cs typeface="Avenir"/>
              </a:rPr>
              <a:t>pressure for </a:t>
            </a:r>
            <a:r>
              <a:rPr sz="1500" dirty="0">
                <a:solidFill>
                  <a:srgbClr val="045899"/>
                </a:solidFill>
                <a:latin typeface="Avenir"/>
                <a:cs typeface="Avenir"/>
              </a:rPr>
              <a:t>1 </a:t>
            </a:r>
            <a:r>
              <a:rPr sz="1500" spc="25" dirty="0">
                <a:solidFill>
                  <a:srgbClr val="045899"/>
                </a:solidFill>
                <a:latin typeface="Avenir"/>
                <a:cs typeface="Avenir"/>
              </a:rPr>
              <a:t>sec) </a:t>
            </a:r>
            <a:r>
              <a:rPr sz="1500" spc="15" dirty="0">
                <a:solidFill>
                  <a:srgbClr val="045899"/>
                </a:solidFill>
                <a:latin typeface="Avenir"/>
                <a:cs typeface="Avenir"/>
              </a:rPr>
              <a:t>in </a:t>
            </a:r>
            <a:r>
              <a:rPr sz="1500" spc="25" dirty="0">
                <a:solidFill>
                  <a:srgbClr val="045899"/>
                </a:solidFill>
                <a:latin typeface="Avenir"/>
                <a:cs typeface="Avenir"/>
              </a:rPr>
              <a:t>each</a:t>
            </a:r>
            <a:r>
              <a:rPr sz="1500" spc="325" dirty="0">
                <a:solidFill>
                  <a:srgbClr val="045899"/>
                </a:solidFill>
                <a:latin typeface="Avenir"/>
                <a:cs typeface="Avenir"/>
              </a:rPr>
              <a:t> </a:t>
            </a:r>
            <a:r>
              <a:rPr sz="1500" spc="35" dirty="0">
                <a:solidFill>
                  <a:srgbClr val="045899"/>
                </a:solidFill>
                <a:latin typeface="Avenir"/>
                <a:cs typeface="Avenir"/>
              </a:rPr>
              <a:t>dermatome</a:t>
            </a:r>
            <a:endParaRPr sz="1500" dirty="0">
              <a:latin typeface="Avenir"/>
              <a:cs typeface="Avenir"/>
            </a:endParaRPr>
          </a:p>
        </p:txBody>
      </p:sp>
      <p:sp>
        <p:nvSpPr>
          <p:cNvPr id="3" name="object 3"/>
          <p:cNvSpPr txBox="1"/>
          <p:nvPr/>
        </p:nvSpPr>
        <p:spPr>
          <a:xfrm>
            <a:off x="5380482" y="2098547"/>
            <a:ext cx="3992245" cy="1075679"/>
          </a:xfrm>
          <a:prstGeom prst="rect">
            <a:avLst/>
          </a:prstGeom>
        </p:spPr>
        <p:txBody>
          <a:bodyPr vert="horz" wrap="square" lIns="0" tIns="0" rIns="0" bIns="0" rtlCol="0">
            <a:spAutoFit/>
          </a:bodyPr>
          <a:lstStyle/>
          <a:p>
            <a:pPr marL="12700"/>
            <a:r>
              <a:rPr lang="en-US" sz="1500" spc="25" dirty="0">
                <a:solidFill>
                  <a:srgbClr val="045899"/>
                </a:solidFill>
                <a:latin typeface="Avenir"/>
                <a:cs typeface="Avenir"/>
              </a:rPr>
              <a:t>• Note </a:t>
            </a:r>
            <a:r>
              <a:rPr lang="en-US" sz="1500" spc="30" dirty="0">
                <a:solidFill>
                  <a:srgbClr val="045899"/>
                </a:solidFill>
                <a:latin typeface="Avenir"/>
                <a:cs typeface="Avenir"/>
              </a:rPr>
              <a:t>sensation (normal, allodynia,</a:t>
            </a:r>
            <a:r>
              <a:rPr lang="en-US" sz="1500" spc="145" dirty="0">
                <a:solidFill>
                  <a:srgbClr val="045899"/>
                </a:solidFill>
                <a:latin typeface="Avenir"/>
                <a:cs typeface="Avenir"/>
              </a:rPr>
              <a:t> </a:t>
            </a:r>
            <a:r>
              <a:rPr lang="en-US" sz="1500" spc="35" dirty="0">
                <a:solidFill>
                  <a:srgbClr val="045899"/>
                </a:solidFill>
                <a:latin typeface="Avenir"/>
                <a:cs typeface="Avenir"/>
              </a:rPr>
              <a:t>hypo-</a:t>
            </a:r>
            <a:endParaRPr lang="en-US" sz="1500" dirty="0">
              <a:latin typeface="Avenir"/>
              <a:cs typeface="Avenir"/>
            </a:endParaRPr>
          </a:p>
          <a:p>
            <a:pPr marL="12700">
              <a:lnSpc>
                <a:spcPct val="100000"/>
              </a:lnSpc>
            </a:pPr>
            <a:r>
              <a:rPr lang="en-US" sz="1500" spc="30" dirty="0">
                <a:solidFill>
                  <a:srgbClr val="045899"/>
                </a:solidFill>
                <a:latin typeface="Avenir"/>
                <a:cs typeface="Avenir"/>
              </a:rPr>
              <a:t>   </a:t>
            </a:r>
            <a:r>
              <a:rPr sz="1500" spc="30" dirty="0">
                <a:solidFill>
                  <a:srgbClr val="045899"/>
                </a:solidFill>
                <a:latin typeface="Avenir"/>
                <a:cs typeface="Avenir"/>
              </a:rPr>
              <a:t>sensitive), </a:t>
            </a:r>
            <a:r>
              <a:rPr sz="1500" spc="25" dirty="0">
                <a:solidFill>
                  <a:srgbClr val="045899"/>
                </a:solidFill>
                <a:latin typeface="Avenir"/>
                <a:cs typeface="Avenir"/>
              </a:rPr>
              <a:t>pain score, pain </a:t>
            </a:r>
            <a:r>
              <a:rPr sz="1500" spc="30" dirty="0">
                <a:solidFill>
                  <a:srgbClr val="045899"/>
                </a:solidFill>
                <a:latin typeface="Avenir"/>
                <a:cs typeface="Avenir"/>
              </a:rPr>
              <a:t>character</a:t>
            </a:r>
            <a:r>
              <a:rPr sz="1500" spc="204" dirty="0">
                <a:solidFill>
                  <a:srgbClr val="045899"/>
                </a:solidFill>
                <a:latin typeface="Avenir"/>
                <a:cs typeface="Avenir"/>
              </a:rPr>
              <a:t> </a:t>
            </a:r>
            <a:r>
              <a:rPr sz="1500" spc="35" dirty="0">
                <a:solidFill>
                  <a:srgbClr val="045899"/>
                </a:solidFill>
                <a:latin typeface="Avenir"/>
                <a:cs typeface="Avenir"/>
              </a:rPr>
              <a:t>(eg,</a:t>
            </a:r>
            <a:endParaRPr sz="1500" dirty="0">
              <a:latin typeface="Avenir"/>
              <a:cs typeface="Avenir"/>
            </a:endParaRPr>
          </a:p>
          <a:p>
            <a:pPr marL="12700" marR="5080">
              <a:lnSpc>
                <a:spcPct val="133300"/>
              </a:lnSpc>
            </a:pPr>
            <a:r>
              <a:rPr lang="en-US" sz="1500" spc="25" dirty="0">
                <a:solidFill>
                  <a:srgbClr val="045899"/>
                </a:solidFill>
                <a:latin typeface="Avenir"/>
                <a:cs typeface="Avenir"/>
              </a:rPr>
              <a:t>   </a:t>
            </a:r>
            <a:r>
              <a:rPr sz="1500" spc="25" dirty="0">
                <a:solidFill>
                  <a:srgbClr val="045899"/>
                </a:solidFill>
                <a:latin typeface="Avenir"/>
                <a:cs typeface="Avenir"/>
              </a:rPr>
              <a:t>sharp, </a:t>
            </a:r>
            <a:r>
              <a:rPr sz="1500" spc="30" dirty="0">
                <a:solidFill>
                  <a:srgbClr val="045899"/>
                </a:solidFill>
                <a:latin typeface="Avenir"/>
                <a:cs typeface="Avenir"/>
              </a:rPr>
              <a:t>burning, shooting), </a:t>
            </a:r>
            <a:r>
              <a:rPr sz="1500" spc="20" dirty="0">
                <a:solidFill>
                  <a:srgbClr val="045899"/>
                </a:solidFill>
                <a:latin typeface="Avenir"/>
                <a:cs typeface="Avenir"/>
              </a:rPr>
              <a:t>and </a:t>
            </a:r>
            <a:r>
              <a:rPr sz="1500" spc="25" dirty="0">
                <a:solidFill>
                  <a:srgbClr val="045899"/>
                </a:solidFill>
                <a:latin typeface="Avenir"/>
                <a:cs typeface="Avenir"/>
              </a:rPr>
              <a:t>right- </a:t>
            </a:r>
            <a:r>
              <a:rPr sz="1500" spc="15" dirty="0">
                <a:solidFill>
                  <a:srgbClr val="045899"/>
                </a:solidFill>
                <a:latin typeface="Avenir"/>
                <a:cs typeface="Avenir"/>
              </a:rPr>
              <a:t>to </a:t>
            </a:r>
            <a:r>
              <a:rPr lang="en-US" sz="1500" spc="15" dirty="0">
                <a:solidFill>
                  <a:srgbClr val="045899"/>
                </a:solidFill>
                <a:latin typeface="Avenir"/>
                <a:cs typeface="Avenir"/>
              </a:rPr>
              <a:t>  </a:t>
            </a:r>
            <a:br>
              <a:rPr lang="en-US" sz="1500" spc="15" dirty="0">
                <a:solidFill>
                  <a:srgbClr val="045899"/>
                </a:solidFill>
                <a:latin typeface="Avenir"/>
                <a:cs typeface="Avenir"/>
              </a:rPr>
            </a:br>
            <a:r>
              <a:rPr lang="en-US" sz="1500" spc="15" dirty="0">
                <a:solidFill>
                  <a:srgbClr val="045899"/>
                </a:solidFill>
                <a:latin typeface="Avenir"/>
                <a:cs typeface="Avenir"/>
              </a:rPr>
              <a:t>   </a:t>
            </a:r>
            <a:r>
              <a:rPr sz="1500" spc="35" dirty="0">
                <a:solidFill>
                  <a:srgbClr val="045899"/>
                </a:solidFill>
                <a:latin typeface="Avenir"/>
                <a:cs typeface="Avenir"/>
              </a:rPr>
              <a:t>left-</a:t>
            </a:r>
            <a:r>
              <a:rPr sz="1500" spc="25" dirty="0">
                <a:solidFill>
                  <a:srgbClr val="045899"/>
                </a:solidFill>
                <a:latin typeface="Avenir"/>
                <a:cs typeface="Avenir"/>
              </a:rPr>
              <a:t>side</a:t>
            </a:r>
            <a:r>
              <a:rPr sz="1500" spc="-20" dirty="0">
                <a:solidFill>
                  <a:srgbClr val="045899"/>
                </a:solidFill>
                <a:latin typeface="Avenir"/>
                <a:cs typeface="Avenir"/>
              </a:rPr>
              <a:t> </a:t>
            </a:r>
            <a:r>
              <a:rPr sz="1500" spc="30" dirty="0">
                <a:solidFill>
                  <a:srgbClr val="045899"/>
                </a:solidFill>
                <a:latin typeface="Avenir"/>
                <a:cs typeface="Avenir"/>
              </a:rPr>
              <a:t>differences</a:t>
            </a:r>
            <a:endParaRPr sz="1500" dirty="0">
              <a:latin typeface="Avenir"/>
              <a:cs typeface="Avenir"/>
            </a:endParaRPr>
          </a:p>
        </p:txBody>
      </p:sp>
      <p:sp>
        <p:nvSpPr>
          <p:cNvPr id="4" name="object 4"/>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25" dirty="0"/>
              <a:t>VULVODYNIA</a:t>
            </a:r>
            <a:r>
              <a:rPr spc="45" dirty="0"/>
              <a:t> </a:t>
            </a:r>
            <a:r>
              <a:rPr spc="55" dirty="0"/>
              <a:t>ASSESSMENT</a:t>
            </a:r>
          </a:p>
          <a:p>
            <a:pPr marL="12700">
              <a:lnSpc>
                <a:spcPts val="2520"/>
              </a:lnSpc>
            </a:pPr>
            <a:r>
              <a:rPr sz="1800" spc="40" dirty="0"/>
              <a:t>STEP </a:t>
            </a:r>
            <a:r>
              <a:rPr sz="1800" spc="25" dirty="0"/>
              <a:t>3: </a:t>
            </a:r>
            <a:r>
              <a:rPr sz="1800" spc="40" dirty="0"/>
              <a:t>NEUROSENSORY</a:t>
            </a:r>
            <a:r>
              <a:rPr sz="1800" spc="225" dirty="0"/>
              <a:t> </a:t>
            </a:r>
            <a:r>
              <a:rPr sz="1800" spc="35" dirty="0"/>
              <a:t>EXAMINATION</a:t>
            </a:r>
          </a:p>
        </p:txBody>
      </p:sp>
      <p:sp>
        <p:nvSpPr>
          <p:cNvPr id="5" name="object 5"/>
          <p:cNvSpPr/>
          <p:nvPr/>
        </p:nvSpPr>
        <p:spPr>
          <a:xfrm>
            <a:off x="5575300" y="3189986"/>
            <a:ext cx="3418759" cy="3895344"/>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5575300" y="3189986"/>
            <a:ext cx="3429000" cy="3895725"/>
          </a:xfrm>
          <a:custGeom>
            <a:avLst/>
            <a:gdLst/>
            <a:ahLst/>
            <a:cxnLst/>
            <a:rect l="l" t="t" r="r" b="b"/>
            <a:pathLst>
              <a:path w="3429000" h="3895725">
                <a:moveTo>
                  <a:pt x="0" y="3895344"/>
                </a:moveTo>
                <a:lnTo>
                  <a:pt x="3429000" y="3895344"/>
                </a:lnTo>
                <a:lnTo>
                  <a:pt x="3429000" y="0"/>
                </a:lnTo>
                <a:lnTo>
                  <a:pt x="0" y="0"/>
                </a:lnTo>
                <a:lnTo>
                  <a:pt x="0" y="3895344"/>
                </a:lnTo>
                <a:close/>
              </a:path>
            </a:pathLst>
          </a:custGeom>
          <a:ln w="12700">
            <a:solidFill>
              <a:srgbClr val="045899"/>
            </a:solidFill>
          </a:ln>
        </p:spPr>
        <p:txBody>
          <a:bodyPr wrap="square" lIns="0" tIns="0" rIns="0" bIns="0" rtlCol="0"/>
          <a:lstStyle/>
          <a:p>
            <a:endParaRPr dirty="0"/>
          </a:p>
        </p:txBody>
      </p:sp>
      <p:sp>
        <p:nvSpPr>
          <p:cNvPr id="7" name="object 7"/>
          <p:cNvSpPr txBox="1"/>
          <p:nvPr/>
        </p:nvSpPr>
        <p:spPr>
          <a:xfrm>
            <a:off x="5562600" y="7141210"/>
            <a:ext cx="2522855" cy="153888"/>
          </a:xfrm>
          <a:prstGeom prst="rect">
            <a:avLst/>
          </a:prstGeom>
        </p:spPr>
        <p:txBody>
          <a:bodyPr vert="horz" wrap="square" lIns="0" tIns="0" rIns="0" bIns="0" rtlCol="0">
            <a:spAutoFit/>
          </a:bodyPr>
          <a:lstStyle/>
          <a:p>
            <a:pPr marL="12700">
              <a:lnSpc>
                <a:spcPct val="100000"/>
              </a:lnSpc>
            </a:pPr>
            <a:r>
              <a:rPr sz="1000" spc="10" dirty="0">
                <a:solidFill>
                  <a:srgbClr val="045899"/>
                </a:solidFill>
                <a:latin typeface="Avenir"/>
                <a:cs typeface="Avenir"/>
              </a:rPr>
              <a:t>From </a:t>
            </a:r>
            <a:r>
              <a:rPr sz="1000" spc="20" dirty="0">
                <a:solidFill>
                  <a:srgbClr val="045899"/>
                </a:solidFill>
                <a:latin typeface="Avenir"/>
                <a:cs typeface="Avenir"/>
              </a:rPr>
              <a:t>ongoing </a:t>
            </a:r>
            <a:r>
              <a:rPr sz="1000" spc="15" dirty="0">
                <a:solidFill>
                  <a:srgbClr val="045899"/>
                </a:solidFill>
                <a:latin typeface="Avenir"/>
                <a:cs typeface="Avenir"/>
              </a:rPr>
              <a:t>NIH</a:t>
            </a:r>
            <a:r>
              <a:rPr lang="en-US" sz="1000" spc="15" dirty="0">
                <a:solidFill>
                  <a:srgbClr val="045899"/>
                </a:solidFill>
                <a:latin typeface="Avenir"/>
                <a:cs typeface="Avenir"/>
              </a:rPr>
              <a:t> </a:t>
            </a:r>
            <a:r>
              <a:rPr sz="1000" spc="20" dirty="0">
                <a:solidFill>
                  <a:srgbClr val="045899"/>
                </a:solidFill>
                <a:latin typeface="Avenir"/>
                <a:cs typeface="Avenir"/>
              </a:rPr>
              <a:t>Grant</a:t>
            </a:r>
            <a:r>
              <a:rPr lang="en-US" sz="1000" spc="85" dirty="0">
                <a:solidFill>
                  <a:srgbClr val="045899"/>
                </a:solidFill>
                <a:latin typeface="Avenir"/>
                <a:cs typeface="Avenir"/>
              </a:rPr>
              <a:t> </a:t>
            </a:r>
            <a:r>
              <a:rPr sz="1000" spc="25" dirty="0">
                <a:solidFill>
                  <a:srgbClr val="045899"/>
                </a:solidFill>
                <a:latin typeface="Avenir"/>
                <a:cs typeface="Avenir"/>
              </a:rPr>
              <a:t>5K23HD053631</a:t>
            </a:r>
            <a:endParaRPr sz="1000" dirty="0">
              <a:latin typeface="Avenir"/>
              <a:cs typeface="Avenir"/>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54</a:t>
            </a:fld>
            <a:endParaRPr dirty="0"/>
          </a:p>
        </p:txBody>
      </p:sp>
      <p:sp>
        <p:nvSpPr>
          <p:cNvPr id="9" name="object 9"/>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25220" y="795528"/>
            <a:ext cx="8807958" cy="876649"/>
          </a:xfrm>
          <a:prstGeom prst="rect">
            <a:avLst/>
          </a:prstGeom>
        </p:spPr>
        <p:txBody>
          <a:bodyPr vert="horz" wrap="square" lIns="0" tIns="233171" rIns="0" bIns="0" rtlCol="0">
            <a:spAutoFit/>
          </a:bodyPr>
          <a:lstStyle/>
          <a:p>
            <a:pPr marL="12700">
              <a:lnSpc>
                <a:spcPts val="2520"/>
              </a:lnSpc>
            </a:pPr>
            <a:r>
              <a:rPr spc="25" dirty="0"/>
              <a:t>VULVODYNIA</a:t>
            </a:r>
            <a:r>
              <a:rPr spc="45" dirty="0"/>
              <a:t> </a:t>
            </a:r>
            <a:r>
              <a:rPr spc="55" dirty="0"/>
              <a:t>ASSESSMENT</a:t>
            </a:r>
          </a:p>
          <a:p>
            <a:pPr marL="12700">
              <a:lnSpc>
                <a:spcPts val="2520"/>
              </a:lnSpc>
            </a:pPr>
            <a:r>
              <a:rPr sz="1800" spc="40" dirty="0"/>
              <a:t>STEP </a:t>
            </a:r>
            <a:r>
              <a:rPr sz="1800" spc="25" dirty="0"/>
              <a:t>4: </a:t>
            </a:r>
            <a:r>
              <a:rPr sz="1800" spc="10" dirty="0"/>
              <a:t>PELVIC </a:t>
            </a:r>
            <a:r>
              <a:rPr sz="1800" spc="40" dirty="0"/>
              <a:t>FLOOR </a:t>
            </a:r>
            <a:r>
              <a:rPr sz="1800" spc="45" dirty="0"/>
              <a:t>MUSCLE</a:t>
            </a:r>
            <a:r>
              <a:rPr sz="1800" spc="390" dirty="0"/>
              <a:t> </a:t>
            </a:r>
            <a:r>
              <a:rPr sz="1800" spc="35" dirty="0"/>
              <a:t>EXAMINATION</a:t>
            </a:r>
          </a:p>
        </p:txBody>
      </p:sp>
      <p:sp>
        <p:nvSpPr>
          <p:cNvPr id="5" name="object 5"/>
          <p:cNvSpPr/>
          <p:nvPr/>
        </p:nvSpPr>
        <p:spPr>
          <a:xfrm>
            <a:off x="673862" y="2097704"/>
            <a:ext cx="2518905" cy="3584440"/>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3773678" y="2104962"/>
            <a:ext cx="2523261" cy="3581399"/>
          </a:xfrm>
          <a:prstGeom prst="rect">
            <a:avLst/>
          </a:prstGeom>
          <a:blipFill>
            <a:blip r:embed="rId5" cstate="print"/>
            <a:stretch>
              <a:fillRect/>
            </a:stretch>
          </a:blipFill>
        </p:spPr>
        <p:txBody>
          <a:bodyPr wrap="square" lIns="0" tIns="0" rIns="0" bIns="0" rtlCol="0"/>
          <a:lstStyle/>
          <a:p>
            <a:endParaRPr dirty="0"/>
          </a:p>
        </p:txBody>
      </p:sp>
      <p:sp>
        <p:nvSpPr>
          <p:cNvPr id="7" name="object 7"/>
          <p:cNvSpPr/>
          <p:nvPr/>
        </p:nvSpPr>
        <p:spPr>
          <a:xfrm>
            <a:off x="6920521" y="2099272"/>
            <a:ext cx="2559405" cy="3600119"/>
          </a:xfrm>
          <a:prstGeom prst="rect">
            <a:avLst/>
          </a:prstGeom>
          <a:blipFill>
            <a:blip r:embed="rId6" cstate="print"/>
            <a:stretch>
              <a:fillRect/>
            </a:stretch>
          </a:blipFill>
        </p:spPr>
        <p:txBody>
          <a:bodyPr wrap="square" lIns="0" tIns="0" rIns="0" bIns="0" rtlCol="0"/>
          <a:lstStyle/>
          <a:p>
            <a:endParaRPr dirty="0"/>
          </a:p>
        </p:txBody>
      </p:sp>
      <p:sp>
        <p:nvSpPr>
          <p:cNvPr id="8" name="object 8"/>
          <p:cNvSpPr txBox="1"/>
          <p:nvPr/>
        </p:nvSpPr>
        <p:spPr>
          <a:xfrm>
            <a:off x="627380" y="5843016"/>
            <a:ext cx="2371725" cy="173990"/>
          </a:xfrm>
          <a:prstGeom prst="rect">
            <a:avLst/>
          </a:prstGeom>
        </p:spPr>
        <p:txBody>
          <a:bodyPr vert="horz" wrap="square" lIns="0" tIns="0" rIns="0" bIns="0" rtlCol="0">
            <a:spAutoFit/>
          </a:bodyPr>
          <a:lstStyle/>
          <a:p>
            <a:pPr marL="12700">
              <a:lnSpc>
                <a:spcPct val="100000"/>
              </a:lnSpc>
            </a:pPr>
            <a:r>
              <a:rPr sz="1000" spc="20" dirty="0">
                <a:solidFill>
                  <a:srgbClr val="045899"/>
                </a:solidFill>
                <a:latin typeface="Avenir"/>
                <a:cs typeface="Avenir"/>
              </a:rPr>
              <a:t>Images courtesy </a:t>
            </a:r>
            <a:r>
              <a:rPr sz="1000" spc="10" dirty="0">
                <a:solidFill>
                  <a:srgbClr val="045899"/>
                </a:solidFill>
                <a:latin typeface="Avenir"/>
                <a:cs typeface="Avenir"/>
              </a:rPr>
              <a:t>of </a:t>
            </a:r>
            <a:r>
              <a:rPr sz="1000" spc="-15" dirty="0">
                <a:solidFill>
                  <a:srgbClr val="045899"/>
                </a:solidFill>
                <a:latin typeface="Avenir"/>
                <a:cs typeface="Avenir"/>
              </a:rPr>
              <a:t>Dr. </a:t>
            </a:r>
            <a:r>
              <a:rPr sz="1000" spc="20" dirty="0">
                <a:solidFill>
                  <a:srgbClr val="045899"/>
                </a:solidFill>
                <a:latin typeface="Avenir"/>
                <a:cs typeface="Avenir"/>
              </a:rPr>
              <a:t>Denniz</a:t>
            </a:r>
            <a:r>
              <a:rPr sz="1000" spc="145" dirty="0">
                <a:solidFill>
                  <a:srgbClr val="045899"/>
                </a:solidFill>
                <a:latin typeface="Avenir"/>
                <a:cs typeface="Avenir"/>
              </a:rPr>
              <a:t> </a:t>
            </a:r>
            <a:r>
              <a:rPr sz="1000" spc="25" dirty="0">
                <a:solidFill>
                  <a:srgbClr val="045899"/>
                </a:solidFill>
                <a:latin typeface="Avenir"/>
                <a:cs typeface="Avenir"/>
              </a:rPr>
              <a:t>Zolnoun</a:t>
            </a:r>
            <a:endParaRPr sz="1000" dirty="0">
              <a:latin typeface="Avenir"/>
              <a:cs typeface="Avenir"/>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55</a:t>
            </a:fld>
            <a:endParaRPr dirty="0"/>
          </a:p>
        </p:txBody>
      </p:sp>
      <p:sp>
        <p:nvSpPr>
          <p:cNvPr id="10" name="object 10"/>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1972" y="3200400"/>
            <a:ext cx="4249420" cy="2860783"/>
          </a:xfrm>
          <a:prstGeom prst="rect">
            <a:avLst/>
          </a:prstGeom>
        </p:spPr>
        <p:txBody>
          <a:bodyPr vert="horz" wrap="square" lIns="0" tIns="0" rIns="0" bIns="0" rtlCol="0">
            <a:spAutoFit/>
          </a:bodyPr>
          <a:lstStyle/>
          <a:p>
            <a:pPr marL="12700" marR="5080">
              <a:lnSpc>
                <a:spcPct val="133300"/>
              </a:lnSpc>
            </a:pPr>
            <a:r>
              <a:rPr sz="1500" b="1" spc="30" dirty="0">
                <a:solidFill>
                  <a:srgbClr val="045899"/>
                </a:solidFill>
                <a:latin typeface="Avenir Black"/>
                <a:cs typeface="Avenir Black"/>
              </a:rPr>
              <a:t>Comorbid </a:t>
            </a:r>
            <a:r>
              <a:rPr sz="1500" b="1" spc="25" dirty="0">
                <a:solidFill>
                  <a:srgbClr val="045899"/>
                </a:solidFill>
                <a:latin typeface="Avenir Black"/>
                <a:cs typeface="Avenir Black"/>
              </a:rPr>
              <a:t>pain syndromes </a:t>
            </a:r>
            <a:r>
              <a:rPr sz="1500" b="1" spc="15" dirty="0">
                <a:solidFill>
                  <a:srgbClr val="045899"/>
                </a:solidFill>
                <a:latin typeface="Avenir Black"/>
                <a:cs typeface="Avenir Black"/>
              </a:rPr>
              <a:t>are </a:t>
            </a:r>
            <a:r>
              <a:rPr sz="1500" b="1" spc="25" dirty="0">
                <a:solidFill>
                  <a:srgbClr val="045899"/>
                </a:solidFill>
                <a:latin typeface="Avenir Black"/>
                <a:cs typeface="Avenir Black"/>
              </a:rPr>
              <a:t>also </a:t>
            </a:r>
            <a:r>
              <a:rPr sz="1500" b="1" spc="35" dirty="0">
                <a:solidFill>
                  <a:srgbClr val="045899"/>
                </a:solidFill>
                <a:latin typeface="Avenir Black"/>
                <a:cs typeface="Avenir Black"/>
              </a:rPr>
              <a:t>common,  including:</a:t>
            </a:r>
            <a:endParaRPr sz="1500" dirty="0">
              <a:latin typeface="Avenir Black"/>
              <a:cs typeface="Avenir Black"/>
            </a:endParaRPr>
          </a:p>
          <a:p>
            <a:endParaRPr sz="2050" dirty="0">
              <a:latin typeface="Times New Roman"/>
              <a:cs typeface="Times New Roman"/>
            </a:endParaRPr>
          </a:p>
          <a:p>
            <a:pPr marL="190500" marR="892175" indent="-177800">
              <a:buChar char="•"/>
              <a:tabLst>
                <a:tab pos="170815" algn="l"/>
              </a:tabLst>
            </a:pPr>
            <a:r>
              <a:rPr sz="1500" spc="30" dirty="0">
                <a:solidFill>
                  <a:srgbClr val="045899"/>
                </a:solidFill>
                <a:latin typeface="Avenir"/>
                <a:cs typeface="Avenir"/>
              </a:rPr>
              <a:t>Interstitial Cystitis </a:t>
            </a:r>
            <a:r>
              <a:rPr sz="1500" dirty="0">
                <a:solidFill>
                  <a:srgbClr val="045899"/>
                </a:solidFill>
                <a:latin typeface="Avenir"/>
                <a:cs typeface="Avenir"/>
              </a:rPr>
              <a:t>| </a:t>
            </a:r>
            <a:r>
              <a:rPr sz="1500" spc="30" dirty="0">
                <a:solidFill>
                  <a:srgbClr val="045899"/>
                </a:solidFill>
                <a:latin typeface="Avenir"/>
                <a:cs typeface="Avenir"/>
              </a:rPr>
              <a:t>Irritable </a:t>
            </a:r>
            <a:r>
              <a:rPr sz="1500" spc="35" dirty="0">
                <a:solidFill>
                  <a:srgbClr val="045899"/>
                </a:solidFill>
                <a:latin typeface="Avenir"/>
                <a:cs typeface="Avenir"/>
              </a:rPr>
              <a:t>Bowel </a:t>
            </a:r>
            <a:r>
              <a:rPr sz="1500" spc="25" dirty="0">
                <a:solidFill>
                  <a:srgbClr val="045899"/>
                </a:solidFill>
                <a:latin typeface="Avenir"/>
                <a:cs typeface="Avenir"/>
              </a:rPr>
              <a:t>Syndrome </a:t>
            </a:r>
            <a:r>
              <a:rPr sz="1500" dirty="0">
                <a:solidFill>
                  <a:srgbClr val="045899"/>
                </a:solidFill>
                <a:latin typeface="Avenir"/>
                <a:cs typeface="Avenir"/>
              </a:rPr>
              <a:t>|</a:t>
            </a:r>
            <a:r>
              <a:rPr sz="1500" spc="40" dirty="0">
                <a:solidFill>
                  <a:srgbClr val="045899"/>
                </a:solidFill>
                <a:latin typeface="Avenir"/>
                <a:cs typeface="Avenir"/>
              </a:rPr>
              <a:t> </a:t>
            </a:r>
            <a:r>
              <a:rPr sz="1500" spc="35" dirty="0">
                <a:solidFill>
                  <a:srgbClr val="045899"/>
                </a:solidFill>
                <a:latin typeface="Avenir"/>
                <a:cs typeface="Avenir"/>
              </a:rPr>
              <a:t>Endometriosis</a:t>
            </a:r>
            <a:endParaRPr lang="en-US" sz="1500" spc="35" dirty="0">
              <a:solidFill>
                <a:srgbClr val="045899"/>
              </a:solidFill>
              <a:latin typeface="Avenir"/>
              <a:cs typeface="Avenir"/>
            </a:endParaRPr>
          </a:p>
          <a:p>
            <a:pPr marL="190500" marR="892175" indent="-177800">
              <a:buChar char="•"/>
              <a:tabLst>
                <a:tab pos="170815" algn="l"/>
              </a:tabLst>
            </a:pPr>
            <a:endParaRPr sz="2050" dirty="0">
              <a:latin typeface="Times New Roman"/>
              <a:cs typeface="Times New Roman"/>
            </a:endParaRPr>
          </a:p>
          <a:p>
            <a:pPr marL="190500" marR="389255" indent="-177800">
              <a:buChar char="•"/>
              <a:tabLst>
                <a:tab pos="170815" algn="l"/>
              </a:tabLst>
            </a:pPr>
            <a:r>
              <a:rPr sz="1500" spc="25" dirty="0">
                <a:solidFill>
                  <a:srgbClr val="045899"/>
                </a:solidFill>
                <a:latin typeface="Avenir"/>
                <a:cs typeface="Avenir"/>
              </a:rPr>
              <a:t>Orofacial Pain (TMJ) </a:t>
            </a:r>
            <a:r>
              <a:rPr sz="1500" dirty="0">
                <a:solidFill>
                  <a:srgbClr val="045899"/>
                </a:solidFill>
                <a:latin typeface="Avenir"/>
                <a:cs typeface="Avenir"/>
              </a:rPr>
              <a:t>| </a:t>
            </a:r>
            <a:r>
              <a:rPr sz="1500" spc="25" dirty="0">
                <a:solidFill>
                  <a:srgbClr val="045899"/>
                </a:solidFill>
                <a:latin typeface="Avenir"/>
                <a:cs typeface="Avenir"/>
              </a:rPr>
              <a:t>Chronic </a:t>
            </a:r>
            <a:r>
              <a:rPr sz="1500" spc="35" dirty="0">
                <a:solidFill>
                  <a:srgbClr val="045899"/>
                </a:solidFill>
                <a:latin typeface="Avenir"/>
                <a:cs typeface="Avenir"/>
              </a:rPr>
              <a:t>Headache  </a:t>
            </a:r>
            <a:r>
              <a:rPr sz="1500" spc="30" dirty="0">
                <a:solidFill>
                  <a:srgbClr val="045899"/>
                </a:solidFill>
                <a:latin typeface="Avenir"/>
                <a:cs typeface="Avenir"/>
              </a:rPr>
              <a:t>(Migraine, </a:t>
            </a:r>
            <a:r>
              <a:rPr sz="1500" spc="5" dirty="0">
                <a:solidFill>
                  <a:srgbClr val="045899"/>
                </a:solidFill>
                <a:latin typeface="Avenir"/>
                <a:cs typeface="Avenir"/>
              </a:rPr>
              <a:t>Tension</a:t>
            </a:r>
            <a:r>
              <a:rPr sz="1500" spc="50" dirty="0">
                <a:solidFill>
                  <a:srgbClr val="045899"/>
                </a:solidFill>
                <a:latin typeface="Avenir"/>
                <a:cs typeface="Avenir"/>
              </a:rPr>
              <a:t> </a:t>
            </a:r>
            <a:r>
              <a:rPr sz="1500" dirty="0">
                <a:solidFill>
                  <a:srgbClr val="045899"/>
                </a:solidFill>
                <a:latin typeface="Avenir"/>
                <a:cs typeface="Avenir"/>
              </a:rPr>
              <a:t>Type)</a:t>
            </a:r>
            <a:endParaRPr lang="en-US" sz="1500" dirty="0">
              <a:solidFill>
                <a:srgbClr val="045899"/>
              </a:solidFill>
              <a:latin typeface="Avenir"/>
              <a:cs typeface="Avenir"/>
            </a:endParaRPr>
          </a:p>
          <a:p>
            <a:pPr marL="190500" marR="389255" indent="-177800">
              <a:buChar char="•"/>
              <a:tabLst>
                <a:tab pos="170815" algn="l"/>
              </a:tabLst>
            </a:pPr>
            <a:endParaRPr lang="en-US" sz="1500" dirty="0">
              <a:latin typeface="Times New Roman"/>
              <a:cs typeface="Times New Roman"/>
            </a:endParaRPr>
          </a:p>
          <a:p>
            <a:pPr marL="190500" marR="389255" indent="-177800">
              <a:buChar char="•"/>
              <a:tabLst>
                <a:tab pos="170815" algn="l"/>
              </a:tabLst>
            </a:pPr>
            <a:r>
              <a:rPr sz="1500" spc="30" dirty="0">
                <a:solidFill>
                  <a:srgbClr val="045899"/>
                </a:solidFill>
                <a:latin typeface="Avenir"/>
                <a:cs typeface="Avenir"/>
              </a:rPr>
              <a:t>Fibromyalgia </a:t>
            </a:r>
            <a:r>
              <a:rPr sz="1500" dirty="0">
                <a:solidFill>
                  <a:srgbClr val="045899"/>
                </a:solidFill>
                <a:latin typeface="Avenir"/>
                <a:cs typeface="Avenir"/>
              </a:rPr>
              <a:t>| </a:t>
            </a:r>
            <a:r>
              <a:rPr sz="1500" spc="25" dirty="0">
                <a:solidFill>
                  <a:srgbClr val="045899"/>
                </a:solidFill>
                <a:latin typeface="Avenir"/>
                <a:cs typeface="Avenir"/>
              </a:rPr>
              <a:t>Chronic </a:t>
            </a:r>
            <a:r>
              <a:rPr sz="1500" spc="30" dirty="0">
                <a:solidFill>
                  <a:srgbClr val="045899"/>
                </a:solidFill>
                <a:latin typeface="Avenir"/>
                <a:cs typeface="Avenir"/>
              </a:rPr>
              <a:t>Fatigue</a:t>
            </a:r>
            <a:r>
              <a:rPr lang="en-US" sz="1500" spc="165" dirty="0">
                <a:solidFill>
                  <a:srgbClr val="045899"/>
                </a:solidFill>
                <a:latin typeface="Avenir"/>
                <a:cs typeface="Avenir"/>
              </a:rPr>
              <a:t> </a:t>
            </a:r>
            <a:r>
              <a:rPr sz="1500" spc="30" dirty="0">
                <a:solidFill>
                  <a:srgbClr val="045899"/>
                </a:solidFill>
                <a:latin typeface="Avenir"/>
                <a:cs typeface="Avenir"/>
              </a:rPr>
              <a:t>Syndrome</a:t>
            </a:r>
            <a:endParaRPr sz="1500" dirty="0">
              <a:latin typeface="Avenir"/>
              <a:cs typeface="Avenir"/>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56</a:t>
            </a:fld>
            <a:endParaRPr dirty="0"/>
          </a:p>
        </p:txBody>
      </p:sp>
      <p:sp>
        <p:nvSpPr>
          <p:cNvPr id="7" name="object 7"/>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
        <p:nvSpPr>
          <p:cNvPr id="3" name="object 3"/>
          <p:cNvSpPr txBox="1">
            <a:spLocks noGrp="1"/>
          </p:cNvSpPr>
          <p:nvPr>
            <p:ph sz="half" idx="3"/>
          </p:nvPr>
        </p:nvSpPr>
        <p:spPr>
          <a:xfrm>
            <a:off x="5165108" y="3200400"/>
            <a:ext cx="4510639" cy="3927998"/>
          </a:xfrm>
          <a:prstGeom prst="rect">
            <a:avLst/>
          </a:prstGeom>
        </p:spPr>
        <p:txBody>
          <a:bodyPr vert="horz" wrap="square" lIns="0" tIns="0" rIns="0" bIns="0" rtlCol="0">
            <a:spAutoFit/>
          </a:bodyPr>
          <a:lstStyle/>
          <a:p>
            <a:pPr marL="12700" marR="638810">
              <a:lnSpc>
                <a:spcPct val="133000"/>
              </a:lnSpc>
            </a:pPr>
            <a:r>
              <a:rPr spc="30" dirty="0"/>
              <a:t>Assessment </a:t>
            </a:r>
            <a:r>
              <a:rPr spc="15" dirty="0"/>
              <a:t>of </a:t>
            </a:r>
            <a:r>
              <a:rPr spc="30" dirty="0"/>
              <a:t>comorbid </a:t>
            </a:r>
            <a:r>
              <a:rPr spc="25" dirty="0"/>
              <a:t>disorders </a:t>
            </a:r>
            <a:r>
              <a:rPr spc="35" dirty="0"/>
              <a:t>is  </a:t>
            </a:r>
            <a:r>
              <a:rPr spc="30" dirty="0"/>
              <a:t>important </a:t>
            </a:r>
            <a:r>
              <a:rPr spc="15" dirty="0"/>
              <a:t>in </a:t>
            </a:r>
            <a:r>
              <a:rPr spc="30" dirty="0"/>
              <a:t>selecting therapies</a:t>
            </a:r>
            <a:r>
              <a:rPr spc="155" dirty="0"/>
              <a:t> </a:t>
            </a:r>
            <a:r>
              <a:rPr spc="35" dirty="0"/>
              <a:t>that</a:t>
            </a:r>
            <a:r>
              <a:rPr lang="en-US" spc="35" dirty="0"/>
              <a:t> </a:t>
            </a:r>
            <a:r>
              <a:rPr spc="25" dirty="0"/>
              <a:t>target </a:t>
            </a:r>
            <a:r>
              <a:rPr spc="20" dirty="0"/>
              <a:t>all </a:t>
            </a:r>
            <a:r>
              <a:rPr spc="30" dirty="0"/>
              <a:t>factors contributing </a:t>
            </a:r>
            <a:r>
              <a:rPr spc="15" dirty="0"/>
              <a:t>to </a:t>
            </a:r>
            <a:r>
              <a:rPr dirty="0"/>
              <a:t>a </a:t>
            </a:r>
            <a:r>
              <a:rPr spc="10" dirty="0"/>
              <a:t>woman’s  </a:t>
            </a:r>
            <a:r>
              <a:rPr spc="25" dirty="0"/>
              <a:t>current pain state,</a:t>
            </a:r>
            <a:r>
              <a:rPr spc="110" dirty="0"/>
              <a:t> </a:t>
            </a:r>
            <a:r>
              <a:rPr spc="35" dirty="0"/>
              <a:t>including:</a:t>
            </a:r>
            <a:endParaRPr lang="en-US" spc="35" dirty="0"/>
          </a:p>
          <a:p>
            <a:pPr marL="12700" marR="638810">
              <a:lnSpc>
                <a:spcPct val="133000"/>
              </a:lnSpc>
            </a:pPr>
            <a:endParaRPr spc="35" dirty="0"/>
          </a:p>
          <a:p>
            <a:pPr marL="190500" indent="-177800">
              <a:buChar char="•"/>
              <a:tabLst>
                <a:tab pos="170815" algn="l"/>
              </a:tabLst>
            </a:pPr>
            <a:r>
              <a:rPr b="0" spc="25" dirty="0">
                <a:latin typeface="Avenir"/>
                <a:cs typeface="Avenir"/>
              </a:rPr>
              <a:t>Pain </a:t>
            </a:r>
            <a:r>
              <a:rPr b="0" spc="30" dirty="0">
                <a:latin typeface="Avenir"/>
                <a:cs typeface="Avenir"/>
              </a:rPr>
              <a:t>(location(s), intensity </a:t>
            </a:r>
            <a:r>
              <a:rPr b="0" dirty="0">
                <a:latin typeface="Avenir"/>
                <a:cs typeface="Avenir"/>
              </a:rPr>
              <a:t>&amp;</a:t>
            </a:r>
            <a:r>
              <a:rPr b="0" spc="195" dirty="0">
                <a:latin typeface="Avenir"/>
                <a:cs typeface="Avenir"/>
              </a:rPr>
              <a:t> </a:t>
            </a:r>
            <a:r>
              <a:rPr b="0" spc="30" dirty="0">
                <a:latin typeface="Avenir"/>
                <a:cs typeface="Avenir"/>
              </a:rPr>
              <a:t>interference</a:t>
            </a:r>
            <a:r>
              <a:rPr lang="en-US" b="0" spc="30" dirty="0">
                <a:latin typeface="Avenir"/>
                <a:cs typeface="Avenir"/>
              </a:rPr>
              <a:t>)</a:t>
            </a:r>
          </a:p>
          <a:p>
            <a:pPr marL="190500" indent="-177800">
              <a:buChar char="•"/>
              <a:tabLst>
                <a:tab pos="170815" algn="l"/>
              </a:tabLst>
            </a:pPr>
            <a:endParaRPr lang="en-US" b="0" spc="30" dirty="0">
              <a:latin typeface="Avenir"/>
              <a:cs typeface="Avenir"/>
            </a:endParaRPr>
          </a:p>
          <a:p>
            <a:pPr marL="190500" indent="-177800">
              <a:buChar char="•"/>
              <a:tabLst>
                <a:tab pos="170815" algn="l"/>
              </a:tabLst>
            </a:pPr>
            <a:r>
              <a:rPr b="0" spc="30" dirty="0">
                <a:latin typeface="Avenir"/>
                <a:cs typeface="Avenir"/>
              </a:rPr>
              <a:t>Emotional</a:t>
            </a:r>
            <a:r>
              <a:rPr b="0" spc="-20" dirty="0">
                <a:latin typeface="Avenir"/>
                <a:cs typeface="Avenir"/>
              </a:rPr>
              <a:t> </a:t>
            </a:r>
            <a:r>
              <a:rPr b="0" spc="35" dirty="0">
                <a:latin typeface="Avenir"/>
                <a:cs typeface="Avenir"/>
              </a:rPr>
              <a:t>Functioning</a:t>
            </a:r>
            <a:endParaRPr lang="en-US" b="0" spc="35" dirty="0">
              <a:latin typeface="Avenir"/>
              <a:cs typeface="Avenir"/>
            </a:endParaRPr>
          </a:p>
          <a:p>
            <a:pPr marL="190500" indent="-177800">
              <a:buChar char="•"/>
              <a:tabLst>
                <a:tab pos="170815" algn="l"/>
              </a:tabLst>
            </a:pPr>
            <a:endParaRPr lang="en-US" sz="2050" dirty="0">
              <a:latin typeface="Times New Roman"/>
              <a:cs typeface="Times New Roman"/>
            </a:endParaRPr>
          </a:p>
          <a:p>
            <a:pPr marL="190500" indent="-177800">
              <a:buChar char="•"/>
              <a:tabLst>
                <a:tab pos="170815" algn="l"/>
              </a:tabLst>
            </a:pPr>
            <a:r>
              <a:rPr b="0" spc="25" dirty="0">
                <a:latin typeface="Avenir"/>
                <a:cs typeface="Avenir"/>
              </a:rPr>
              <a:t>Sleep </a:t>
            </a:r>
            <a:r>
              <a:rPr b="0" spc="30" dirty="0">
                <a:latin typeface="Avenir"/>
                <a:cs typeface="Avenir"/>
              </a:rPr>
              <a:t>Interference </a:t>
            </a:r>
            <a:r>
              <a:rPr b="0" spc="25" dirty="0">
                <a:latin typeface="Avenir"/>
                <a:cs typeface="Avenir"/>
              </a:rPr>
              <a:t>(both </a:t>
            </a:r>
            <a:r>
              <a:rPr b="0" spc="30" dirty="0">
                <a:latin typeface="Avenir"/>
                <a:cs typeface="Avenir"/>
              </a:rPr>
              <a:t>falling </a:t>
            </a:r>
            <a:r>
              <a:rPr b="0" spc="25" dirty="0">
                <a:latin typeface="Avenir"/>
                <a:cs typeface="Avenir"/>
              </a:rPr>
              <a:t>asleep </a:t>
            </a:r>
            <a:r>
              <a:rPr b="0" dirty="0">
                <a:latin typeface="Avenir"/>
                <a:cs typeface="Avenir"/>
              </a:rPr>
              <a:t>&amp;  </a:t>
            </a:r>
            <a:r>
              <a:rPr b="0" spc="30" dirty="0">
                <a:latin typeface="Avenir"/>
                <a:cs typeface="Avenir"/>
              </a:rPr>
              <a:t>staying</a:t>
            </a:r>
            <a:r>
              <a:rPr b="0" spc="-30" dirty="0">
                <a:latin typeface="Avenir"/>
                <a:cs typeface="Avenir"/>
              </a:rPr>
              <a:t> </a:t>
            </a:r>
            <a:r>
              <a:rPr b="0" spc="35" dirty="0">
                <a:latin typeface="Avenir"/>
                <a:cs typeface="Avenir"/>
              </a:rPr>
              <a:t>asleep)</a:t>
            </a:r>
            <a:endParaRPr lang="en-US" b="0" spc="35" dirty="0">
              <a:latin typeface="Avenir"/>
              <a:cs typeface="Avenir"/>
            </a:endParaRPr>
          </a:p>
          <a:p>
            <a:pPr marL="190500" indent="-177800">
              <a:buChar char="•"/>
              <a:tabLst>
                <a:tab pos="170815" algn="l"/>
              </a:tabLst>
            </a:pPr>
            <a:endParaRPr b="0" spc="35" dirty="0">
              <a:latin typeface="Avenir"/>
              <a:cs typeface="Avenir"/>
            </a:endParaRPr>
          </a:p>
          <a:p>
            <a:pPr marL="170180" indent="-157480">
              <a:buChar char="•"/>
              <a:tabLst>
                <a:tab pos="170815" algn="l"/>
              </a:tabLst>
            </a:pPr>
            <a:r>
              <a:rPr b="0" spc="30" dirty="0">
                <a:latin typeface="Avenir"/>
                <a:cs typeface="Avenir"/>
              </a:rPr>
              <a:t>Physical</a:t>
            </a:r>
            <a:r>
              <a:rPr b="0" spc="-25" dirty="0">
                <a:latin typeface="Avenir"/>
                <a:cs typeface="Avenir"/>
              </a:rPr>
              <a:t> </a:t>
            </a:r>
            <a:r>
              <a:rPr b="0" spc="35" dirty="0">
                <a:latin typeface="Avenir"/>
                <a:cs typeface="Avenir"/>
              </a:rPr>
              <a:t>Functioning</a:t>
            </a:r>
            <a:endParaRPr lang="en-US" b="0" spc="35" dirty="0">
              <a:latin typeface="Avenir"/>
              <a:cs typeface="Avenir"/>
            </a:endParaRPr>
          </a:p>
          <a:p>
            <a:pPr marL="170180" indent="-157480">
              <a:buChar char="•"/>
              <a:tabLst>
                <a:tab pos="170815" algn="l"/>
              </a:tabLst>
            </a:pPr>
            <a:endParaRPr b="0" spc="35" dirty="0">
              <a:latin typeface="Avenir"/>
              <a:cs typeface="Avenir"/>
            </a:endParaRPr>
          </a:p>
          <a:p>
            <a:pPr marL="170180" indent="-157480">
              <a:buChar char="•"/>
              <a:tabLst>
                <a:tab pos="170815" algn="l"/>
              </a:tabLst>
            </a:pPr>
            <a:r>
              <a:rPr b="0" spc="25" dirty="0">
                <a:latin typeface="Avenir"/>
                <a:cs typeface="Avenir"/>
              </a:rPr>
              <a:t>Sexual</a:t>
            </a:r>
            <a:r>
              <a:rPr b="0" spc="-5" dirty="0">
                <a:latin typeface="Avenir"/>
                <a:cs typeface="Avenir"/>
              </a:rPr>
              <a:t> </a:t>
            </a:r>
            <a:r>
              <a:rPr b="0" spc="35" dirty="0">
                <a:latin typeface="Avenir"/>
                <a:cs typeface="Avenir"/>
              </a:rPr>
              <a:t>Functioning</a:t>
            </a:r>
          </a:p>
        </p:txBody>
      </p:sp>
      <p:sp>
        <p:nvSpPr>
          <p:cNvPr id="4" name="object 4"/>
          <p:cNvSpPr txBox="1">
            <a:spLocks noGrp="1"/>
          </p:cNvSpPr>
          <p:nvPr>
            <p:ph type="title"/>
          </p:nvPr>
        </p:nvSpPr>
        <p:spPr>
          <a:xfrm>
            <a:off x="625220" y="1028700"/>
            <a:ext cx="8594980" cy="654025"/>
          </a:xfrm>
          <a:prstGeom prst="rect">
            <a:avLst/>
          </a:prstGeom>
        </p:spPr>
        <p:txBody>
          <a:bodyPr vert="horz" wrap="square" lIns="0" tIns="0" rIns="0" bIns="0" rtlCol="0">
            <a:spAutoFit/>
          </a:bodyPr>
          <a:lstStyle/>
          <a:p>
            <a:pPr marL="12700">
              <a:lnSpc>
                <a:spcPts val="2520"/>
              </a:lnSpc>
            </a:pPr>
            <a:r>
              <a:rPr spc="25" dirty="0"/>
              <a:t>VULVODYNIA</a:t>
            </a:r>
            <a:r>
              <a:rPr spc="45" dirty="0"/>
              <a:t> </a:t>
            </a:r>
            <a:r>
              <a:rPr spc="55" dirty="0"/>
              <a:t>ASSESSMENT</a:t>
            </a:r>
          </a:p>
          <a:p>
            <a:pPr marL="12700" marR="5080">
              <a:lnSpc>
                <a:spcPts val="2400"/>
              </a:lnSpc>
              <a:spcBef>
                <a:spcPts val="160"/>
              </a:spcBef>
            </a:pPr>
            <a:r>
              <a:rPr sz="1800" spc="40" dirty="0"/>
              <a:t>STEP </a:t>
            </a:r>
            <a:r>
              <a:rPr sz="1800" spc="25" dirty="0"/>
              <a:t>5: </a:t>
            </a:r>
            <a:r>
              <a:rPr sz="1800" spc="15" dirty="0"/>
              <a:t>EVALUATION </a:t>
            </a:r>
            <a:r>
              <a:rPr sz="1800" spc="25" dirty="0"/>
              <a:t>OF </a:t>
            </a:r>
            <a:r>
              <a:rPr sz="1800" dirty="0"/>
              <a:t>PAIN </a:t>
            </a:r>
            <a:r>
              <a:rPr sz="1800" spc="55" dirty="0"/>
              <a:t>COMORBIDITY </a:t>
            </a:r>
            <a:r>
              <a:rPr sz="1800" dirty="0"/>
              <a:t>&amp; </a:t>
            </a:r>
            <a:r>
              <a:rPr sz="1800" spc="50" dirty="0"/>
              <a:t>CONTRIBUTING</a:t>
            </a:r>
            <a:r>
              <a:rPr sz="1800" spc="135" dirty="0"/>
              <a:t> </a:t>
            </a:r>
            <a:r>
              <a:rPr sz="1800" spc="35" dirty="0"/>
              <a:t>FACTORS</a:t>
            </a:r>
          </a:p>
        </p:txBody>
      </p:sp>
      <p:sp>
        <p:nvSpPr>
          <p:cNvPr id="5" name="object 5"/>
          <p:cNvSpPr txBox="1"/>
          <p:nvPr/>
        </p:nvSpPr>
        <p:spPr>
          <a:xfrm>
            <a:off x="625220" y="7364410"/>
            <a:ext cx="2531110" cy="153888"/>
          </a:xfrm>
          <a:prstGeom prst="rect">
            <a:avLst/>
          </a:prstGeom>
        </p:spPr>
        <p:txBody>
          <a:bodyPr vert="horz" wrap="square" lIns="0" tIns="0" rIns="0" bIns="0" rtlCol="0">
            <a:spAutoFit/>
          </a:bodyPr>
          <a:lstStyle/>
          <a:p>
            <a:pPr marL="12700">
              <a:lnSpc>
                <a:spcPct val="100000"/>
              </a:lnSpc>
            </a:pPr>
            <a:r>
              <a:rPr sz="1000" spc="15" dirty="0">
                <a:solidFill>
                  <a:srgbClr val="045899"/>
                </a:solidFill>
                <a:latin typeface="Avenir"/>
                <a:cs typeface="Avenir"/>
              </a:rPr>
              <a:t>See </a:t>
            </a:r>
            <a:r>
              <a:rPr sz="1000" spc="20" dirty="0">
                <a:solidFill>
                  <a:srgbClr val="045899"/>
                </a:solidFill>
                <a:latin typeface="Avenir"/>
                <a:cs typeface="Avenir"/>
              </a:rPr>
              <a:t>Comorbidity References</a:t>
            </a:r>
            <a:r>
              <a:rPr lang="en-US" sz="1000" spc="20" dirty="0">
                <a:solidFill>
                  <a:srgbClr val="045899"/>
                </a:solidFill>
                <a:latin typeface="Avenir"/>
                <a:cs typeface="Avenir"/>
              </a:rPr>
              <a:t>.</a:t>
            </a:r>
            <a:endParaRPr sz="1000" dirty="0">
              <a:latin typeface="Avenir"/>
              <a:cs typeface="Avenir"/>
            </a:endParaRPr>
          </a:p>
        </p:txBody>
      </p:sp>
      <p:sp>
        <p:nvSpPr>
          <p:cNvPr id="8" name="TextBox 7"/>
          <p:cNvSpPr txBox="1"/>
          <p:nvPr/>
        </p:nvSpPr>
        <p:spPr>
          <a:xfrm>
            <a:off x="625219" y="2133600"/>
            <a:ext cx="9050527" cy="830997"/>
          </a:xfrm>
          <a:prstGeom prst="rect">
            <a:avLst/>
          </a:prstGeom>
          <a:noFill/>
        </p:spPr>
        <p:txBody>
          <a:bodyPr wrap="square" rtlCol="0">
            <a:spAutoFit/>
          </a:bodyPr>
          <a:lstStyle/>
          <a:p>
            <a:pPr marL="12700">
              <a:lnSpc>
                <a:spcPct val="100000"/>
              </a:lnSpc>
            </a:pPr>
            <a:r>
              <a:rPr lang="en-US" sz="1500" spc="15" dirty="0">
                <a:solidFill>
                  <a:srgbClr val="045899"/>
                </a:solidFill>
                <a:latin typeface="Avenir"/>
                <a:cs typeface="Avenir"/>
              </a:rPr>
              <a:t>As </a:t>
            </a:r>
            <a:r>
              <a:rPr lang="en-US" sz="1500" dirty="0">
                <a:solidFill>
                  <a:srgbClr val="045899"/>
                </a:solidFill>
                <a:latin typeface="Avenir"/>
                <a:cs typeface="Avenir"/>
              </a:rPr>
              <a:t>a </a:t>
            </a:r>
            <a:r>
              <a:rPr lang="en-US" sz="1500" spc="30" dirty="0">
                <a:solidFill>
                  <a:srgbClr val="045899"/>
                </a:solidFill>
                <a:latin typeface="Avenir"/>
                <a:cs typeface="Avenir"/>
              </a:rPr>
              <a:t>consequence </a:t>
            </a:r>
            <a:r>
              <a:rPr lang="en-US" sz="1500" spc="15" dirty="0">
                <a:solidFill>
                  <a:srgbClr val="045899"/>
                </a:solidFill>
                <a:latin typeface="Avenir"/>
                <a:cs typeface="Avenir"/>
              </a:rPr>
              <a:t>of </a:t>
            </a:r>
            <a:r>
              <a:rPr lang="en-US" sz="1500" spc="25" dirty="0">
                <a:solidFill>
                  <a:srgbClr val="045899"/>
                </a:solidFill>
                <a:latin typeface="Avenir"/>
                <a:cs typeface="Avenir"/>
              </a:rPr>
              <a:t>living with </a:t>
            </a:r>
            <a:r>
              <a:rPr lang="en-US" sz="1500" dirty="0">
                <a:solidFill>
                  <a:srgbClr val="045899"/>
                </a:solidFill>
                <a:latin typeface="Avenir"/>
                <a:cs typeface="Avenir"/>
              </a:rPr>
              <a:t>a</a:t>
            </a:r>
            <a:r>
              <a:rPr lang="en-US" sz="1500" spc="370" dirty="0">
                <a:solidFill>
                  <a:srgbClr val="045899"/>
                </a:solidFill>
                <a:latin typeface="Avenir"/>
                <a:cs typeface="Avenir"/>
              </a:rPr>
              <a:t> </a:t>
            </a:r>
            <a:r>
              <a:rPr lang="en-US" sz="1500" spc="35" dirty="0">
                <a:solidFill>
                  <a:srgbClr val="045899"/>
                </a:solidFill>
                <a:latin typeface="Avenir"/>
                <a:cs typeface="Avenir"/>
              </a:rPr>
              <a:t>poorly</a:t>
            </a:r>
            <a:r>
              <a:rPr lang="en-US" sz="1500" dirty="0">
                <a:latin typeface="Avenir"/>
                <a:cs typeface="Avenir"/>
              </a:rPr>
              <a:t> </a:t>
            </a:r>
            <a:r>
              <a:rPr lang="en-US" sz="1500" spc="30" dirty="0">
                <a:solidFill>
                  <a:srgbClr val="045899"/>
                </a:solidFill>
                <a:latin typeface="Avenir"/>
                <a:cs typeface="Avenir"/>
              </a:rPr>
              <a:t>understood, </a:t>
            </a:r>
            <a:r>
              <a:rPr lang="en-US" sz="1500" spc="25" dirty="0">
                <a:solidFill>
                  <a:srgbClr val="045899"/>
                </a:solidFill>
                <a:latin typeface="Avenir"/>
                <a:cs typeface="Avenir"/>
              </a:rPr>
              <a:t>under-recognized </a:t>
            </a:r>
            <a:r>
              <a:rPr lang="en-US" sz="1500" spc="30" dirty="0">
                <a:solidFill>
                  <a:srgbClr val="045899"/>
                </a:solidFill>
                <a:latin typeface="Avenir"/>
                <a:cs typeface="Avenir"/>
              </a:rPr>
              <a:t>genital </a:t>
            </a:r>
            <a:r>
              <a:rPr lang="en-US" sz="1500" spc="35" dirty="0">
                <a:solidFill>
                  <a:srgbClr val="045899"/>
                </a:solidFill>
                <a:latin typeface="Avenir"/>
                <a:cs typeface="Avenir"/>
              </a:rPr>
              <a:t>pain  </a:t>
            </a:r>
            <a:r>
              <a:rPr lang="en-US" sz="1500" spc="10" dirty="0">
                <a:solidFill>
                  <a:srgbClr val="045899"/>
                </a:solidFill>
                <a:latin typeface="Avenir"/>
                <a:cs typeface="Avenir"/>
              </a:rPr>
              <a:t>disorder, </a:t>
            </a:r>
            <a:r>
              <a:rPr lang="en-US" sz="1500" spc="25" dirty="0">
                <a:solidFill>
                  <a:srgbClr val="045899"/>
                </a:solidFill>
                <a:latin typeface="Avenir"/>
                <a:cs typeface="Avenir"/>
              </a:rPr>
              <a:t>women </a:t>
            </a:r>
            <a:r>
              <a:rPr lang="en-US" sz="1500" spc="30" dirty="0">
                <a:solidFill>
                  <a:srgbClr val="045899"/>
                </a:solidFill>
                <a:latin typeface="Avenir"/>
                <a:cs typeface="Avenir"/>
              </a:rPr>
              <a:t>commonly </a:t>
            </a:r>
            <a:r>
              <a:rPr lang="en-US" sz="1500" spc="25" dirty="0">
                <a:solidFill>
                  <a:srgbClr val="045899"/>
                </a:solidFill>
                <a:latin typeface="Avenir"/>
                <a:cs typeface="Avenir"/>
              </a:rPr>
              <a:t>report </a:t>
            </a:r>
            <a:r>
              <a:rPr lang="en-US" sz="1500" spc="35" dirty="0">
                <a:solidFill>
                  <a:srgbClr val="045899"/>
                </a:solidFill>
                <a:latin typeface="Avenir"/>
                <a:cs typeface="Avenir"/>
              </a:rPr>
              <a:t>emotional  </a:t>
            </a:r>
            <a:r>
              <a:rPr lang="en-US" sz="1500" spc="25" dirty="0">
                <a:solidFill>
                  <a:srgbClr val="045899"/>
                </a:solidFill>
                <a:latin typeface="Avenir"/>
                <a:cs typeface="Avenir"/>
              </a:rPr>
              <a:t>distress </a:t>
            </a:r>
            <a:r>
              <a:rPr lang="en-US" sz="1500" spc="20" dirty="0">
                <a:solidFill>
                  <a:srgbClr val="045899"/>
                </a:solidFill>
                <a:latin typeface="Avenir"/>
                <a:cs typeface="Avenir"/>
              </a:rPr>
              <a:t>and </a:t>
            </a:r>
            <a:r>
              <a:rPr lang="en-US" sz="1500" spc="25" dirty="0">
                <a:solidFill>
                  <a:srgbClr val="045899"/>
                </a:solidFill>
                <a:latin typeface="Avenir"/>
                <a:cs typeface="Avenir"/>
              </a:rPr>
              <a:t>sexual</a:t>
            </a:r>
            <a:r>
              <a:rPr lang="en-US" sz="1500" spc="130" dirty="0">
                <a:solidFill>
                  <a:srgbClr val="045899"/>
                </a:solidFill>
                <a:latin typeface="Avenir"/>
                <a:cs typeface="Avenir"/>
              </a:rPr>
              <a:t> </a:t>
            </a:r>
            <a:r>
              <a:rPr lang="en-US" sz="1500" spc="35" dirty="0">
                <a:solidFill>
                  <a:srgbClr val="045899"/>
                </a:solidFill>
                <a:latin typeface="Avenir"/>
                <a:cs typeface="Avenir"/>
              </a:rPr>
              <a:t>impairment.</a:t>
            </a:r>
            <a:endParaRPr lang="en-US" sz="1500" dirty="0">
              <a:latin typeface="Avenir"/>
              <a:cs typeface="Avenir"/>
            </a:endParaRP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25220" y="795528"/>
            <a:ext cx="8807958" cy="879214"/>
          </a:xfrm>
          <a:prstGeom prst="rect">
            <a:avLst/>
          </a:prstGeom>
        </p:spPr>
        <p:txBody>
          <a:bodyPr vert="horz" wrap="square" lIns="0" tIns="268731" rIns="0" bIns="0" rtlCol="0">
            <a:spAutoFit/>
          </a:bodyPr>
          <a:lstStyle/>
          <a:p>
            <a:pPr marL="12700" marR="5080">
              <a:lnSpc>
                <a:spcPts val="2400"/>
              </a:lnSpc>
            </a:pPr>
            <a:r>
              <a:rPr spc="50" dirty="0"/>
              <a:t>VESTIBULODYNIA: </a:t>
            </a:r>
            <a:r>
              <a:rPr dirty="0"/>
              <a:t>A </a:t>
            </a:r>
            <a:r>
              <a:rPr spc="45" dirty="0"/>
              <a:t>DIAGNOSTIC </a:t>
            </a:r>
            <a:r>
              <a:rPr spc="55" dirty="0"/>
              <a:t>ALGORITHM  </a:t>
            </a:r>
            <a:r>
              <a:rPr sz="1800" spc="40" dirty="0"/>
              <a:t>NEUROPROLIFERATION</a:t>
            </a:r>
          </a:p>
        </p:txBody>
      </p:sp>
      <p:sp>
        <p:nvSpPr>
          <p:cNvPr id="5" name="object 5"/>
          <p:cNvSpPr/>
          <p:nvPr/>
        </p:nvSpPr>
        <p:spPr>
          <a:xfrm>
            <a:off x="0" y="1912620"/>
            <a:ext cx="10058400" cy="731520"/>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2909859" y="1941606"/>
            <a:ext cx="4481541" cy="1131570"/>
          </a:xfrm>
          <a:prstGeom prst="rect">
            <a:avLst/>
          </a:prstGeom>
        </p:spPr>
        <p:txBody>
          <a:bodyPr vert="horz" wrap="square" lIns="0" tIns="0" rIns="0" bIns="0" rtlCol="0">
            <a:spAutoFit/>
          </a:bodyPr>
          <a:lstStyle/>
          <a:p>
            <a:pPr marL="12065" marR="5080" algn="ctr">
              <a:lnSpc>
                <a:spcPct val="111100"/>
              </a:lnSpc>
            </a:pPr>
            <a:r>
              <a:rPr sz="1800" spc="40" dirty="0">
                <a:solidFill>
                  <a:srgbClr val="FFFFFF"/>
                </a:solidFill>
                <a:latin typeface="Avenir Book"/>
                <a:cs typeface="Avenir Book"/>
              </a:rPr>
              <a:t>VESTIBULODYNIA </a:t>
            </a:r>
            <a:r>
              <a:rPr sz="1800" spc="30" dirty="0">
                <a:solidFill>
                  <a:srgbClr val="FFFFFF"/>
                </a:solidFill>
                <a:latin typeface="Avenir Book"/>
                <a:cs typeface="Avenir Book"/>
              </a:rPr>
              <a:t>WITH </a:t>
            </a:r>
            <a:r>
              <a:rPr sz="1800" spc="45" dirty="0">
                <a:solidFill>
                  <a:srgbClr val="FFFFFF"/>
                </a:solidFill>
                <a:latin typeface="Avenir Book"/>
                <a:cs typeface="Avenir Book"/>
              </a:rPr>
              <a:t>TENDERNESS  </a:t>
            </a:r>
            <a:r>
              <a:rPr sz="1800" spc="40" dirty="0">
                <a:solidFill>
                  <a:srgbClr val="FFFFFF"/>
                </a:solidFill>
                <a:latin typeface="Avenir Book"/>
                <a:cs typeface="Avenir Book"/>
              </a:rPr>
              <a:t>THROUGHOUT </a:t>
            </a:r>
            <a:r>
              <a:rPr sz="1800" spc="35" dirty="0">
                <a:solidFill>
                  <a:srgbClr val="FFFFFF"/>
                </a:solidFill>
                <a:latin typeface="Avenir Book"/>
                <a:cs typeface="Avenir Book"/>
              </a:rPr>
              <a:t>ENTIRE</a:t>
            </a:r>
            <a:r>
              <a:rPr sz="1800" spc="55" dirty="0">
                <a:solidFill>
                  <a:srgbClr val="FFFFFF"/>
                </a:solidFill>
                <a:latin typeface="Avenir Book"/>
                <a:cs typeface="Avenir Book"/>
              </a:rPr>
              <a:t> </a:t>
            </a:r>
            <a:r>
              <a:rPr sz="1800" spc="45" dirty="0">
                <a:solidFill>
                  <a:srgbClr val="FFFFFF"/>
                </a:solidFill>
                <a:latin typeface="Avenir Book"/>
                <a:cs typeface="Avenir Book"/>
              </a:rPr>
              <a:t>VESTIBULE</a:t>
            </a:r>
            <a:endParaRPr sz="1800" dirty="0">
              <a:latin typeface="Avenir Book"/>
              <a:cs typeface="Avenir Book"/>
            </a:endParaRPr>
          </a:p>
          <a:p>
            <a:pPr>
              <a:lnSpc>
                <a:spcPct val="100000"/>
              </a:lnSpc>
            </a:pPr>
            <a:endParaRPr sz="1500" dirty="0">
              <a:latin typeface="Times New Roman"/>
              <a:cs typeface="Times New Roman"/>
            </a:endParaRPr>
          </a:p>
          <a:p>
            <a:pPr algn="ctr">
              <a:lnSpc>
                <a:spcPct val="100000"/>
              </a:lnSpc>
            </a:pPr>
            <a:r>
              <a:rPr sz="1800" spc="35" dirty="0">
                <a:solidFill>
                  <a:srgbClr val="045899"/>
                </a:solidFill>
                <a:latin typeface="Avenir Book"/>
                <a:cs typeface="Avenir Book"/>
              </a:rPr>
              <a:t>NEUROPROLIFERATION</a:t>
            </a:r>
            <a:endParaRPr sz="1800" dirty="0">
              <a:latin typeface="Avenir Book"/>
              <a:cs typeface="Avenir Book"/>
            </a:endParaRPr>
          </a:p>
        </p:txBody>
      </p:sp>
      <p:sp>
        <p:nvSpPr>
          <p:cNvPr id="7" name="object 7"/>
          <p:cNvSpPr/>
          <p:nvPr/>
        </p:nvSpPr>
        <p:spPr>
          <a:xfrm>
            <a:off x="640080" y="3282645"/>
            <a:ext cx="4133215" cy="658495"/>
          </a:xfrm>
          <a:custGeom>
            <a:avLst/>
            <a:gdLst/>
            <a:ahLst/>
            <a:cxnLst/>
            <a:rect l="l" t="t" r="r" b="b"/>
            <a:pathLst>
              <a:path w="4133215" h="658495">
                <a:moveTo>
                  <a:pt x="0" y="658418"/>
                </a:moveTo>
                <a:lnTo>
                  <a:pt x="4133088" y="658418"/>
                </a:lnTo>
                <a:lnTo>
                  <a:pt x="4133088" y="0"/>
                </a:lnTo>
                <a:lnTo>
                  <a:pt x="0" y="0"/>
                </a:lnTo>
                <a:lnTo>
                  <a:pt x="0" y="658418"/>
                </a:lnTo>
                <a:close/>
              </a:path>
            </a:pathLst>
          </a:custGeom>
          <a:solidFill>
            <a:srgbClr val="045899"/>
          </a:solidFill>
        </p:spPr>
        <p:txBody>
          <a:bodyPr wrap="square" lIns="0" tIns="0" rIns="0" bIns="0" rtlCol="0"/>
          <a:lstStyle/>
          <a:p>
            <a:endParaRPr dirty="0"/>
          </a:p>
        </p:txBody>
      </p:sp>
      <p:sp>
        <p:nvSpPr>
          <p:cNvPr id="8" name="object 8"/>
          <p:cNvSpPr/>
          <p:nvPr/>
        </p:nvSpPr>
        <p:spPr>
          <a:xfrm>
            <a:off x="5065776" y="3282645"/>
            <a:ext cx="4151629" cy="658495"/>
          </a:xfrm>
          <a:custGeom>
            <a:avLst/>
            <a:gdLst/>
            <a:ahLst/>
            <a:cxnLst/>
            <a:rect l="l" t="t" r="r" b="b"/>
            <a:pathLst>
              <a:path w="4151629" h="658495">
                <a:moveTo>
                  <a:pt x="0" y="658418"/>
                </a:moveTo>
                <a:lnTo>
                  <a:pt x="4151376" y="658418"/>
                </a:lnTo>
                <a:lnTo>
                  <a:pt x="4151376" y="0"/>
                </a:lnTo>
                <a:lnTo>
                  <a:pt x="0" y="0"/>
                </a:lnTo>
                <a:lnTo>
                  <a:pt x="0" y="658418"/>
                </a:lnTo>
                <a:close/>
              </a:path>
            </a:pathLst>
          </a:custGeom>
          <a:solidFill>
            <a:srgbClr val="42888E"/>
          </a:solidFill>
        </p:spPr>
        <p:txBody>
          <a:bodyPr wrap="square" lIns="0" tIns="0" rIns="0" bIns="0" rtlCol="0"/>
          <a:lstStyle/>
          <a:p>
            <a:endParaRPr dirty="0"/>
          </a:p>
        </p:txBody>
      </p:sp>
      <p:sp>
        <p:nvSpPr>
          <p:cNvPr id="9" name="object 9"/>
          <p:cNvSpPr txBox="1"/>
          <p:nvPr/>
        </p:nvSpPr>
        <p:spPr>
          <a:xfrm>
            <a:off x="5373070" y="3285820"/>
            <a:ext cx="3850685" cy="635635"/>
          </a:xfrm>
          <a:prstGeom prst="rect">
            <a:avLst/>
          </a:prstGeom>
        </p:spPr>
        <p:txBody>
          <a:bodyPr vert="horz" wrap="square" lIns="0" tIns="0" rIns="0" bIns="0" rtlCol="0">
            <a:spAutoFit/>
          </a:bodyPr>
          <a:lstStyle/>
          <a:p>
            <a:pPr marL="924560" marR="5080" indent="-912494">
              <a:lnSpc>
                <a:spcPct val="133300"/>
              </a:lnSpc>
            </a:pPr>
            <a:r>
              <a:rPr sz="1500" spc="15" dirty="0">
                <a:solidFill>
                  <a:srgbClr val="FFFFFF"/>
                </a:solidFill>
                <a:latin typeface="Avenir"/>
                <a:cs typeface="Avenir"/>
              </a:rPr>
              <a:t>CONGENITAL </a:t>
            </a:r>
            <a:r>
              <a:rPr sz="1500" spc="25" dirty="0">
                <a:solidFill>
                  <a:srgbClr val="FFFFFF"/>
                </a:solidFill>
                <a:latin typeface="Avenir"/>
                <a:cs typeface="Avenir"/>
              </a:rPr>
              <a:t>NEUROPROLIFERATIVE  </a:t>
            </a:r>
            <a:r>
              <a:rPr sz="1500" spc="35" dirty="0">
                <a:solidFill>
                  <a:srgbClr val="FFFFFF"/>
                </a:solidFill>
                <a:latin typeface="Avenir"/>
                <a:cs typeface="Avenir"/>
              </a:rPr>
              <a:t>VESTIBULODYNIA</a:t>
            </a:r>
            <a:endParaRPr sz="1500" dirty="0">
              <a:latin typeface="Avenir"/>
              <a:cs typeface="Avenir"/>
            </a:endParaRPr>
          </a:p>
        </p:txBody>
      </p:sp>
      <p:sp>
        <p:nvSpPr>
          <p:cNvPr id="10" name="object 10"/>
          <p:cNvSpPr txBox="1"/>
          <p:nvPr/>
        </p:nvSpPr>
        <p:spPr>
          <a:xfrm>
            <a:off x="5172962" y="4173473"/>
            <a:ext cx="3805554" cy="709295"/>
          </a:xfrm>
          <a:prstGeom prst="rect">
            <a:avLst/>
          </a:prstGeom>
        </p:spPr>
        <p:txBody>
          <a:bodyPr vert="horz" wrap="square" lIns="0" tIns="0" rIns="0" bIns="0" rtlCol="0">
            <a:spAutoFit/>
          </a:bodyPr>
          <a:lstStyle/>
          <a:p>
            <a:pPr marL="12700" marR="5080" algn="just">
              <a:lnSpc>
                <a:spcPct val="125000"/>
              </a:lnSpc>
            </a:pPr>
            <a:r>
              <a:rPr sz="1200" b="1" spc="20" dirty="0">
                <a:solidFill>
                  <a:srgbClr val="045899"/>
                </a:solidFill>
                <a:latin typeface="Avenir Black"/>
                <a:cs typeface="Avenir Black"/>
              </a:rPr>
              <a:t>HX: </a:t>
            </a:r>
            <a:r>
              <a:rPr sz="1200" spc="20" dirty="0">
                <a:solidFill>
                  <a:srgbClr val="045899"/>
                </a:solidFill>
                <a:latin typeface="Avenir"/>
                <a:cs typeface="Avenir"/>
              </a:rPr>
              <a:t>Pain since first </a:t>
            </a:r>
            <a:r>
              <a:rPr sz="1200" spc="25" dirty="0">
                <a:solidFill>
                  <a:srgbClr val="045899"/>
                </a:solidFill>
                <a:latin typeface="Avenir"/>
                <a:cs typeface="Avenir"/>
              </a:rPr>
              <a:t>tampon </a:t>
            </a:r>
            <a:r>
              <a:rPr sz="1200" spc="20" dirty="0">
                <a:solidFill>
                  <a:srgbClr val="045899"/>
                </a:solidFill>
                <a:latin typeface="Avenir"/>
                <a:cs typeface="Avenir"/>
              </a:rPr>
              <a:t>use, </a:t>
            </a:r>
            <a:r>
              <a:rPr sz="1200" spc="25" dirty="0">
                <a:solidFill>
                  <a:srgbClr val="045899"/>
                </a:solidFill>
                <a:latin typeface="Avenir"/>
                <a:cs typeface="Avenir"/>
              </a:rPr>
              <a:t>speculum </a:t>
            </a:r>
            <a:r>
              <a:rPr sz="1200" spc="30" dirty="0">
                <a:solidFill>
                  <a:srgbClr val="045899"/>
                </a:solidFill>
                <a:latin typeface="Avenir"/>
                <a:cs typeface="Avenir"/>
              </a:rPr>
              <a:t>insertion,  </a:t>
            </a:r>
            <a:r>
              <a:rPr sz="1200" spc="20" dirty="0">
                <a:solidFill>
                  <a:srgbClr val="045899"/>
                </a:solidFill>
                <a:latin typeface="Avenir"/>
                <a:cs typeface="Avenir"/>
              </a:rPr>
              <a:t>and coitarche. </a:t>
            </a:r>
            <a:r>
              <a:rPr sz="1200" spc="15" dirty="0">
                <a:solidFill>
                  <a:srgbClr val="045899"/>
                </a:solidFill>
                <a:latin typeface="Avenir"/>
                <a:cs typeface="Avenir"/>
              </a:rPr>
              <a:t>No </a:t>
            </a:r>
            <a:r>
              <a:rPr sz="1200" spc="20" dirty="0">
                <a:solidFill>
                  <a:srgbClr val="045899"/>
                </a:solidFill>
                <a:latin typeface="Avenir"/>
                <a:cs typeface="Avenir"/>
              </a:rPr>
              <a:t>pain </a:t>
            </a:r>
            <a:r>
              <a:rPr sz="1200" spc="15" dirty="0">
                <a:solidFill>
                  <a:srgbClr val="045899"/>
                </a:solidFill>
                <a:latin typeface="Avenir"/>
                <a:cs typeface="Avenir"/>
              </a:rPr>
              <a:t>free </a:t>
            </a:r>
            <a:r>
              <a:rPr sz="1200" spc="20" dirty="0">
                <a:solidFill>
                  <a:srgbClr val="045899"/>
                </a:solidFill>
                <a:latin typeface="Avenir"/>
                <a:cs typeface="Avenir"/>
              </a:rPr>
              <a:t>sex. Late coitarche </a:t>
            </a:r>
            <a:r>
              <a:rPr sz="1200" dirty="0">
                <a:solidFill>
                  <a:srgbClr val="045899"/>
                </a:solidFill>
                <a:latin typeface="Avenir"/>
                <a:cs typeface="Avenir"/>
              </a:rPr>
              <a:t>&gt; </a:t>
            </a:r>
            <a:r>
              <a:rPr sz="1200" spc="30" dirty="0">
                <a:solidFill>
                  <a:srgbClr val="045899"/>
                </a:solidFill>
                <a:latin typeface="Avenir"/>
                <a:cs typeface="Avenir"/>
              </a:rPr>
              <a:t>25  </a:t>
            </a:r>
            <a:r>
              <a:rPr sz="1200" spc="20" dirty="0">
                <a:solidFill>
                  <a:srgbClr val="045899"/>
                </a:solidFill>
                <a:latin typeface="Avenir"/>
                <a:cs typeface="Avenir"/>
              </a:rPr>
              <a:t>years</a:t>
            </a:r>
            <a:r>
              <a:rPr sz="1200" spc="-25" dirty="0">
                <a:solidFill>
                  <a:srgbClr val="045899"/>
                </a:solidFill>
                <a:latin typeface="Avenir"/>
                <a:cs typeface="Avenir"/>
              </a:rPr>
              <a:t> </a:t>
            </a:r>
            <a:r>
              <a:rPr sz="1200" spc="30" dirty="0">
                <a:solidFill>
                  <a:srgbClr val="045899"/>
                </a:solidFill>
                <a:latin typeface="Avenir"/>
                <a:cs typeface="Avenir"/>
              </a:rPr>
              <a:t>old.</a:t>
            </a:r>
            <a:endParaRPr sz="1200" dirty="0">
              <a:latin typeface="Avenir"/>
              <a:cs typeface="Avenir"/>
            </a:endParaRPr>
          </a:p>
        </p:txBody>
      </p:sp>
      <p:sp>
        <p:nvSpPr>
          <p:cNvPr id="11" name="object 11"/>
          <p:cNvSpPr txBox="1"/>
          <p:nvPr/>
        </p:nvSpPr>
        <p:spPr>
          <a:xfrm>
            <a:off x="5172962" y="5145023"/>
            <a:ext cx="3642360" cy="1166495"/>
          </a:xfrm>
          <a:prstGeom prst="rect">
            <a:avLst/>
          </a:prstGeom>
        </p:spPr>
        <p:txBody>
          <a:bodyPr vert="horz" wrap="square" lIns="0" tIns="0" rIns="0" bIns="0" rtlCol="0">
            <a:spAutoFit/>
          </a:bodyPr>
          <a:lstStyle/>
          <a:p>
            <a:pPr marL="12700" marR="5080">
              <a:lnSpc>
                <a:spcPct val="125000"/>
              </a:lnSpc>
            </a:pPr>
            <a:r>
              <a:rPr sz="1200" b="1" spc="20" dirty="0">
                <a:solidFill>
                  <a:srgbClr val="045899"/>
                </a:solidFill>
                <a:latin typeface="Avenir Black"/>
                <a:cs typeface="Avenir Black"/>
              </a:rPr>
              <a:t>PE: </a:t>
            </a:r>
            <a:r>
              <a:rPr sz="1200" spc="10" dirty="0">
                <a:solidFill>
                  <a:srgbClr val="045899"/>
                </a:solidFill>
                <a:latin typeface="Avenir"/>
                <a:cs typeface="Avenir"/>
              </a:rPr>
              <a:t>Tenderness </a:t>
            </a:r>
            <a:r>
              <a:rPr sz="1200" spc="15" dirty="0">
                <a:solidFill>
                  <a:srgbClr val="045899"/>
                </a:solidFill>
                <a:latin typeface="Avenir"/>
                <a:cs typeface="Avenir"/>
              </a:rPr>
              <a:t>of </a:t>
            </a:r>
            <a:r>
              <a:rPr sz="1200" spc="20" dirty="0">
                <a:solidFill>
                  <a:srgbClr val="045899"/>
                </a:solidFill>
                <a:latin typeface="Avenir"/>
                <a:cs typeface="Avenir"/>
              </a:rPr>
              <a:t>the entire </a:t>
            </a:r>
            <a:r>
              <a:rPr sz="1200" spc="25" dirty="0">
                <a:solidFill>
                  <a:srgbClr val="045899"/>
                </a:solidFill>
                <a:latin typeface="Avenir"/>
                <a:cs typeface="Avenir"/>
              </a:rPr>
              <a:t>vestibule </a:t>
            </a:r>
            <a:r>
              <a:rPr sz="1200" spc="15" dirty="0">
                <a:solidFill>
                  <a:srgbClr val="045899"/>
                </a:solidFill>
                <a:latin typeface="Avenir"/>
                <a:cs typeface="Avenir"/>
              </a:rPr>
              <a:t>from </a:t>
            </a:r>
            <a:r>
              <a:rPr sz="1200" spc="10" dirty="0">
                <a:solidFill>
                  <a:srgbClr val="045899"/>
                </a:solidFill>
                <a:latin typeface="Avenir"/>
                <a:cs typeface="Avenir"/>
              </a:rPr>
              <a:t>Hart’s  </a:t>
            </a:r>
            <a:r>
              <a:rPr sz="1200" spc="20" dirty="0">
                <a:solidFill>
                  <a:srgbClr val="045899"/>
                </a:solidFill>
                <a:latin typeface="Avenir"/>
                <a:cs typeface="Avenir"/>
              </a:rPr>
              <a:t>line </a:t>
            </a:r>
            <a:r>
              <a:rPr sz="1200" spc="15" dirty="0">
                <a:solidFill>
                  <a:srgbClr val="045899"/>
                </a:solidFill>
                <a:latin typeface="Avenir"/>
                <a:cs typeface="Avenir"/>
              </a:rPr>
              <a:t>to </a:t>
            </a:r>
            <a:r>
              <a:rPr sz="1200" spc="20" dirty="0">
                <a:solidFill>
                  <a:srgbClr val="045899"/>
                </a:solidFill>
                <a:latin typeface="Avenir"/>
                <a:cs typeface="Avenir"/>
              </a:rPr>
              <a:t>the </a:t>
            </a:r>
            <a:r>
              <a:rPr sz="1200" spc="25" dirty="0">
                <a:solidFill>
                  <a:srgbClr val="045899"/>
                </a:solidFill>
                <a:latin typeface="Avenir"/>
                <a:cs typeface="Avenir"/>
              </a:rPr>
              <a:t>hymen, </a:t>
            </a:r>
            <a:r>
              <a:rPr sz="1200" spc="20" dirty="0">
                <a:solidFill>
                  <a:srgbClr val="045899"/>
                </a:solidFill>
                <a:latin typeface="Avenir"/>
                <a:cs typeface="Avenir"/>
              </a:rPr>
              <a:t>often with </a:t>
            </a:r>
            <a:r>
              <a:rPr sz="1200" spc="25" dirty="0">
                <a:solidFill>
                  <a:srgbClr val="045899"/>
                </a:solidFill>
                <a:latin typeface="Avenir"/>
                <a:cs typeface="Avenir"/>
              </a:rPr>
              <a:t>erythema </a:t>
            </a:r>
            <a:r>
              <a:rPr sz="1200" spc="30" dirty="0">
                <a:solidFill>
                  <a:srgbClr val="045899"/>
                </a:solidFill>
                <a:latin typeface="Avenir"/>
                <a:cs typeface="Avenir"/>
              </a:rPr>
              <a:t>that  </a:t>
            </a:r>
            <a:r>
              <a:rPr sz="1200" spc="25" dirty="0">
                <a:solidFill>
                  <a:srgbClr val="045899"/>
                </a:solidFill>
                <a:latin typeface="Avenir"/>
                <a:cs typeface="Avenir"/>
              </a:rPr>
              <a:t>worsens </a:t>
            </a:r>
            <a:r>
              <a:rPr sz="1200" spc="20" dirty="0">
                <a:solidFill>
                  <a:srgbClr val="045899"/>
                </a:solidFill>
                <a:latin typeface="Avenir"/>
                <a:cs typeface="Avenir"/>
              </a:rPr>
              <a:t>after touch with </a:t>
            </a:r>
            <a:r>
              <a:rPr sz="1200" spc="25" dirty="0">
                <a:solidFill>
                  <a:srgbClr val="045899"/>
                </a:solidFill>
                <a:latin typeface="Avenir"/>
                <a:cs typeface="Avenir"/>
              </a:rPr>
              <a:t>cotton </a:t>
            </a:r>
            <a:r>
              <a:rPr sz="1200" spc="20" dirty="0">
                <a:solidFill>
                  <a:srgbClr val="045899"/>
                </a:solidFill>
                <a:latin typeface="Avenir"/>
                <a:cs typeface="Avenir"/>
              </a:rPr>
              <a:t>swab. </a:t>
            </a:r>
            <a:r>
              <a:rPr sz="1200" spc="30" dirty="0">
                <a:solidFill>
                  <a:srgbClr val="045899"/>
                </a:solidFill>
                <a:latin typeface="Avenir"/>
                <a:cs typeface="Avenir"/>
              </a:rPr>
              <a:t>Umbilical  </a:t>
            </a:r>
            <a:r>
              <a:rPr sz="1200" spc="25" dirty="0">
                <a:solidFill>
                  <a:srgbClr val="045899"/>
                </a:solidFill>
                <a:latin typeface="Avenir"/>
                <a:cs typeface="Avenir"/>
              </a:rPr>
              <a:t>hypersensitivity </a:t>
            </a:r>
            <a:r>
              <a:rPr sz="1200" spc="15" dirty="0">
                <a:solidFill>
                  <a:srgbClr val="045899"/>
                </a:solidFill>
                <a:latin typeface="Avenir"/>
                <a:cs typeface="Avenir"/>
              </a:rPr>
              <a:t>in </a:t>
            </a:r>
            <a:r>
              <a:rPr sz="1200" spc="25" dirty="0">
                <a:solidFill>
                  <a:srgbClr val="045899"/>
                </a:solidFill>
                <a:latin typeface="Avenir"/>
                <a:cs typeface="Avenir"/>
              </a:rPr>
              <a:t>approximately </a:t>
            </a:r>
            <a:r>
              <a:rPr sz="1200" spc="20" dirty="0">
                <a:solidFill>
                  <a:srgbClr val="045899"/>
                </a:solidFill>
                <a:latin typeface="Avenir"/>
                <a:cs typeface="Avenir"/>
              </a:rPr>
              <a:t>60% </a:t>
            </a:r>
            <a:r>
              <a:rPr sz="1200" spc="15" dirty="0">
                <a:solidFill>
                  <a:srgbClr val="045899"/>
                </a:solidFill>
                <a:latin typeface="Avenir"/>
                <a:cs typeface="Avenir"/>
              </a:rPr>
              <a:t>of </a:t>
            </a:r>
            <a:r>
              <a:rPr sz="1200" spc="30" dirty="0">
                <a:solidFill>
                  <a:srgbClr val="045899"/>
                </a:solidFill>
                <a:latin typeface="Avenir"/>
                <a:cs typeface="Avenir"/>
              </a:rPr>
              <a:t>these  women.</a:t>
            </a:r>
            <a:endParaRPr sz="1200" dirty="0">
              <a:latin typeface="Avenir"/>
              <a:cs typeface="Avenir"/>
            </a:endParaRPr>
          </a:p>
        </p:txBody>
      </p:sp>
      <p:sp>
        <p:nvSpPr>
          <p:cNvPr id="12" name="object 12"/>
          <p:cNvSpPr txBox="1"/>
          <p:nvPr/>
        </p:nvSpPr>
        <p:spPr>
          <a:xfrm>
            <a:off x="5172962" y="6573773"/>
            <a:ext cx="3761104" cy="480695"/>
          </a:xfrm>
          <a:prstGeom prst="rect">
            <a:avLst/>
          </a:prstGeom>
        </p:spPr>
        <p:txBody>
          <a:bodyPr vert="horz" wrap="square" lIns="0" tIns="0" rIns="0" bIns="0" rtlCol="0">
            <a:spAutoFit/>
          </a:bodyPr>
          <a:lstStyle/>
          <a:p>
            <a:pPr marL="12700" marR="5080">
              <a:lnSpc>
                <a:spcPct val="125000"/>
              </a:lnSpc>
            </a:pPr>
            <a:r>
              <a:rPr sz="1200" b="1" spc="20" dirty="0">
                <a:solidFill>
                  <a:srgbClr val="045899"/>
                </a:solidFill>
                <a:latin typeface="Avenir Black"/>
                <a:cs typeface="Avenir Black"/>
              </a:rPr>
              <a:t>LABS: </a:t>
            </a:r>
            <a:r>
              <a:rPr sz="1200" spc="20" dirty="0">
                <a:solidFill>
                  <a:srgbClr val="045899"/>
                </a:solidFill>
                <a:latin typeface="Avenir"/>
                <a:cs typeface="Avenir"/>
              </a:rPr>
              <a:t>increased </a:t>
            </a:r>
            <a:r>
              <a:rPr sz="1200" spc="25" dirty="0">
                <a:solidFill>
                  <a:srgbClr val="045899"/>
                </a:solidFill>
                <a:latin typeface="Avenir"/>
                <a:cs typeface="Avenir"/>
              </a:rPr>
              <a:t>density </a:t>
            </a:r>
            <a:r>
              <a:rPr sz="1200" spc="15" dirty="0">
                <a:solidFill>
                  <a:srgbClr val="045899"/>
                </a:solidFill>
                <a:latin typeface="Avenir"/>
                <a:cs typeface="Avenir"/>
              </a:rPr>
              <a:t>of </a:t>
            </a:r>
            <a:r>
              <a:rPr sz="1200" spc="20" dirty="0">
                <a:solidFill>
                  <a:srgbClr val="045899"/>
                </a:solidFill>
                <a:latin typeface="Avenir"/>
                <a:cs typeface="Avenir"/>
              </a:rPr>
              <a:t>c-afferent </a:t>
            </a:r>
            <a:r>
              <a:rPr sz="1200" spc="25" dirty="0">
                <a:solidFill>
                  <a:srgbClr val="045899"/>
                </a:solidFill>
                <a:latin typeface="Avenir"/>
                <a:cs typeface="Avenir"/>
              </a:rPr>
              <a:t>nociceptors </a:t>
            </a:r>
            <a:r>
              <a:rPr sz="1200" spc="30" dirty="0">
                <a:solidFill>
                  <a:srgbClr val="045899"/>
                </a:solidFill>
                <a:latin typeface="Avenir"/>
                <a:cs typeface="Avenir"/>
              </a:rPr>
              <a:t>if  </a:t>
            </a:r>
            <a:r>
              <a:rPr sz="1200" spc="20" dirty="0">
                <a:solidFill>
                  <a:srgbClr val="045899"/>
                </a:solidFill>
                <a:latin typeface="Avenir"/>
                <a:cs typeface="Avenir"/>
              </a:rPr>
              <a:t>using S-100 </a:t>
            </a:r>
            <a:r>
              <a:rPr sz="1200" spc="15" dirty="0">
                <a:solidFill>
                  <a:srgbClr val="045899"/>
                </a:solidFill>
                <a:latin typeface="Avenir"/>
                <a:cs typeface="Avenir"/>
              </a:rPr>
              <a:t>of </a:t>
            </a:r>
            <a:r>
              <a:rPr sz="1200" spc="20" dirty="0">
                <a:solidFill>
                  <a:srgbClr val="045899"/>
                </a:solidFill>
                <a:latin typeface="Avenir"/>
                <a:cs typeface="Avenir"/>
              </a:rPr>
              <a:t>PGP</a:t>
            </a:r>
            <a:r>
              <a:rPr sz="1200" spc="120" dirty="0">
                <a:solidFill>
                  <a:srgbClr val="045899"/>
                </a:solidFill>
                <a:latin typeface="Avenir"/>
                <a:cs typeface="Avenir"/>
              </a:rPr>
              <a:t> </a:t>
            </a:r>
            <a:r>
              <a:rPr sz="1200" spc="30" dirty="0">
                <a:solidFill>
                  <a:srgbClr val="045899"/>
                </a:solidFill>
                <a:latin typeface="Avenir"/>
                <a:cs typeface="Avenir"/>
              </a:rPr>
              <a:t>9.5</a:t>
            </a:r>
            <a:endParaRPr sz="1200" dirty="0">
              <a:latin typeface="Avenir"/>
              <a:cs typeface="Avenir"/>
            </a:endParaRPr>
          </a:p>
        </p:txBody>
      </p:sp>
      <p:sp>
        <p:nvSpPr>
          <p:cNvPr id="13" name="object 13"/>
          <p:cNvSpPr txBox="1"/>
          <p:nvPr/>
        </p:nvSpPr>
        <p:spPr>
          <a:xfrm>
            <a:off x="1078914" y="3285820"/>
            <a:ext cx="3486481" cy="635635"/>
          </a:xfrm>
          <a:prstGeom prst="rect">
            <a:avLst/>
          </a:prstGeom>
        </p:spPr>
        <p:txBody>
          <a:bodyPr vert="horz" wrap="square" lIns="0" tIns="0" rIns="0" bIns="0" rtlCol="0">
            <a:spAutoFit/>
          </a:bodyPr>
          <a:lstStyle/>
          <a:p>
            <a:pPr marL="794385" marR="5080" indent="-782320">
              <a:lnSpc>
                <a:spcPct val="133300"/>
              </a:lnSpc>
            </a:pPr>
            <a:r>
              <a:rPr sz="1500" spc="30" dirty="0">
                <a:solidFill>
                  <a:srgbClr val="FFFFFF"/>
                </a:solidFill>
                <a:latin typeface="Avenir"/>
                <a:cs typeface="Avenir"/>
              </a:rPr>
              <a:t>ACQUIRED </a:t>
            </a:r>
            <a:r>
              <a:rPr sz="1500" spc="25" dirty="0">
                <a:solidFill>
                  <a:srgbClr val="FFFFFF"/>
                </a:solidFill>
                <a:latin typeface="Avenir"/>
                <a:cs typeface="Avenir"/>
              </a:rPr>
              <a:t>NEUROPROLIFERATIVE  </a:t>
            </a:r>
            <a:r>
              <a:rPr sz="1500" spc="35" dirty="0">
                <a:solidFill>
                  <a:srgbClr val="FFFFFF"/>
                </a:solidFill>
                <a:latin typeface="Avenir"/>
                <a:cs typeface="Avenir"/>
              </a:rPr>
              <a:t>VESTIBULODYNIA</a:t>
            </a:r>
            <a:endParaRPr sz="1500" dirty="0">
              <a:latin typeface="Avenir"/>
              <a:cs typeface="Avenir"/>
            </a:endParaRPr>
          </a:p>
        </p:txBody>
      </p:sp>
      <p:sp>
        <p:nvSpPr>
          <p:cNvPr id="14" name="object 14"/>
          <p:cNvSpPr txBox="1"/>
          <p:nvPr/>
        </p:nvSpPr>
        <p:spPr>
          <a:xfrm>
            <a:off x="750316" y="4173473"/>
            <a:ext cx="3815079" cy="709295"/>
          </a:xfrm>
          <a:prstGeom prst="rect">
            <a:avLst/>
          </a:prstGeom>
        </p:spPr>
        <p:txBody>
          <a:bodyPr vert="horz" wrap="square" lIns="0" tIns="0" rIns="0" bIns="0" rtlCol="0">
            <a:spAutoFit/>
          </a:bodyPr>
          <a:lstStyle/>
          <a:p>
            <a:pPr marL="12700" marR="5080">
              <a:lnSpc>
                <a:spcPct val="125000"/>
              </a:lnSpc>
            </a:pPr>
            <a:r>
              <a:rPr sz="1200" b="1" spc="20" dirty="0">
                <a:solidFill>
                  <a:srgbClr val="045899"/>
                </a:solidFill>
                <a:latin typeface="Avenir Black"/>
                <a:cs typeface="Avenir Black"/>
              </a:rPr>
              <a:t>HX: </a:t>
            </a:r>
            <a:r>
              <a:rPr sz="1200" spc="20" dirty="0">
                <a:solidFill>
                  <a:srgbClr val="045899"/>
                </a:solidFill>
                <a:latin typeface="Avenir"/>
                <a:cs typeface="Avenir"/>
              </a:rPr>
              <a:t>Allergic reaction, chronic yeast </a:t>
            </a:r>
            <a:r>
              <a:rPr sz="1200" spc="30" dirty="0">
                <a:solidFill>
                  <a:srgbClr val="045899"/>
                </a:solidFill>
                <a:latin typeface="Avenir"/>
                <a:cs typeface="Avenir"/>
              </a:rPr>
              <a:t>infection,  </a:t>
            </a:r>
            <a:r>
              <a:rPr sz="1200" spc="25" dirty="0">
                <a:solidFill>
                  <a:srgbClr val="045899"/>
                </a:solidFill>
                <a:latin typeface="Avenir"/>
                <a:cs typeface="Avenir"/>
              </a:rPr>
              <a:t>polymorphisms </a:t>
            </a:r>
            <a:r>
              <a:rPr sz="1200" spc="15" dirty="0">
                <a:solidFill>
                  <a:srgbClr val="045899"/>
                </a:solidFill>
                <a:latin typeface="Avenir"/>
                <a:cs typeface="Avenir"/>
              </a:rPr>
              <a:t>in </a:t>
            </a:r>
            <a:r>
              <a:rPr sz="1200" spc="25" dirty="0">
                <a:solidFill>
                  <a:srgbClr val="045899"/>
                </a:solidFill>
                <a:latin typeface="Avenir"/>
                <a:cs typeface="Avenir"/>
              </a:rPr>
              <a:t>IL1RA, </a:t>
            </a:r>
            <a:r>
              <a:rPr sz="1200" spc="20" dirty="0">
                <a:solidFill>
                  <a:srgbClr val="045899"/>
                </a:solidFill>
                <a:latin typeface="Avenir"/>
                <a:cs typeface="Avenir"/>
              </a:rPr>
              <a:t>MBL, IL1B, </a:t>
            </a:r>
            <a:r>
              <a:rPr sz="1200" spc="25" dirty="0">
                <a:solidFill>
                  <a:srgbClr val="045899"/>
                </a:solidFill>
                <a:latin typeface="Avenir"/>
                <a:cs typeface="Avenir"/>
              </a:rPr>
              <a:t>associated </a:t>
            </a:r>
            <a:r>
              <a:rPr sz="1200" spc="30" dirty="0">
                <a:solidFill>
                  <a:srgbClr val="045899"/>
                </a:solidFill>
                <a:latin typeface="Avenir"/>
                <a:cs typeface="Avenir"/>
              </a:rPr>
              <a:t>with  </a:t>
            </a:r>
            <a:r>
              <a:rPr sz="1200" spc="25" dirty="0">
                <a:solidFill>
                  <a:srgbClr val="045899"/>
                </a:solidFill>
                <a:latin typeface="Avenir"/>
                <a:cs typeface="Avenir"/>
              </a:rPr>
              <a:t>urticaria, hives, sensitive</a:t>
            </a:r>
            <a:r>
              <a:rPr sz="1200" spc="60" dirty="0">
                <a:solidFill>
                  <a:srgbClr val="045899"/>
                </a:solidFill>
                <a:latin typeface="Avenir"/>
                <a:cs typeface="Avenir"/>
              </a:rPr>
              <a:t> </a:t>
            </a:r>
            <a:r>
              <a:rPr sz="1200" spc="30" dirty="0">
                <a:solidFill>
                  <a:srgbClr val="045899"/>
                </a:solidFill>
                <a:latin typeface="Avenir"/>
                <a:cs typeface="Avenir"/>
              </a:rPr>
              <a:t>skin</a:t>
            </a:r>
            <a:endParaRPr sz="1200" dirty="0">
              <a:latin typeface="Avenir"/>
              <a:cs typeface="Avenir"/>
            </a:endParaRPr>
          </a:p>
        </p:txBody>
      </p:sp>
      <p:sp>
        <p:nvSpPr>
          <p:cNvPr id="15" name="object 15"/>
          <p:cNvSpPr txBox="1"/>
          <p:nvPr/>
        </p:nvSpPr>
        <p:spPr>
          <a:xfrm>
            <a:off x="750316" y="5145023"/>
            <a:ext cx="3642360" cy="1166495"/>
          </a:xfrm>
          <a:prstGeom prst="rect">
            <a:avLst/>
          </a:prstGeom>
        </p:spPr>
        <p:txBody>
          <a:bodyPr vert="horz" wrap="square" lIns="0" tIns="0" rIns="0" bIns="0" rtlCol="0">
            <a:spAutoFit/>
          </a:bodyPr>
          <a:lstStyle/>
          <a:p>
            <a:pPr marL="12700" marR="5080">
              <a:lnSpc>
                <a:spcPct val="125000"/>
              </a:lnSpc>
            </a:pPr>
            <a:r>
              <a:rPr sz="1200" b="1" spc="20" dirty="0">
                <a:solidFill>
                  <a:srgbClr val="045899"/>
                </a:solidFill>
                <a:latin typeface="Avenir Black"/>
                <a:cs typeface="Avenir Black"/>
              </a:rPr>
              <a:t>PE: </a:t>
            </a:r>
            <a:r>
              <a:rPr sz="1200" spc="10" dirty="0">
                <a:solidFill>
                  <a:srgbClr val="045899"/>
                </a:solidFill>
                <a:latin typeface="Avenir"/>
                <a:cs typeface="Avenir"/>
              </a:rPr>
              <a:t>Tenderness </a:t>
            </a:r>
            <a:r>
              <a:rPr sz="1200" spc="15" dirty="0">
                <a:solidFill>
                  <a:srgbClr val="045899"/>
                </a:solidFill>
                <a:latin typeface="Avenir"/>
                <a:cs typeface="Avenir"/>
              </a:rPr>
              <a:t>of </a:t>
            </a:r>
            <a:r>
              <a:rPr sz="1200" spc="20" dirty="0">
                <a:solidFill>
                  <a:srgbClr val="045899"/>
                </a:solidFill>
                <a:latin typeface="Avenir"/>
                <a:cs typeface="Avenir"/>
              </a:rPr>
              <a:t>the entire </a:t>
            </a:r>
            <a:r>
              <a:rPr sz="1200" spc="25" dirty="0">
                <a:solidFill>
                  <a:srgbClr val="045899"/>
                </a:solidFill>
                <a:latin typeface="Avenir"/>
                <a:cs typeface="Avenir"/>
              </a:rPr>
              <a:t>vestibule </a:t>
            </a:r>
            <a:r>
              <a:rPr sz="1200" spc="15" dirty="0">
                <a:solidFill>
                  <a:srgbClr val="045899"/>
                </a:solidFill>
                <a:latin typeface="Avenir"/>
                <a:cs typeface="Avenir"/>
              </a:rPr>
              <a:t>from </a:t>
            </a:r>
            <a:r>
              <a:rPr sz="1200" spc="10" dirty="0">
                <a:solidFill>
                  <a:srgbClr val="045899"/>
                </a:solidFill>
                <a:latin typeface="Avenir"/>
                <a:cs typeface="Avenir"/>
              </a:rPr>
              <a:t>Hart’s  </a:t>
            </a:r>
            <a:r>
              <a:rPr sz="1200" spc="20" dirty="0">
                <a:solidFill>
                  <a:srgbClr val="045899"/>
                </a:solidFill>
                <a:latin typeface="Avenir"/>
                <a:cs typeface="Avenir"/>
              </a:rPr>
              <a:t>line </a:t>
            </a:r>
            <a:r>
              <a:rPr sz="1200" spc="15" dirty="0">
                <a:solidFill>
                  <a:srgbClr val="045899"/>
                </a:solidFill>
                <a:latin typeface="Avenir"/>
                <a:cs typeface="Avenir"/>
              </a:rPr>
              <a:t>to </a:t>
            </a:r>
            <a:r>
              <a:rPr sz="1200" spc="20" dirty="0">
                <a:solidFill>
                  <a:srgbClr val="045899"/>
                </a:solidFill>
                <a:latin typeface="Avenir"/>
                <a:cs typeface="Avenir"/>
              </a:rPr>
              <a:t>the </a:t>
            </a:r>
            <a:r>
              <a:rPr sz="1200" spc="25" dirty="0">
                <a:solidFill>
                  <a:srgbClr val="045899"/>
                </a:solidFill>
                <a:latin typeface="Avenir"/>
                <a:cs typeface="Avenir"/>
              </a:rPr>
              <a:t>hymen, </a:t>
            </a:r>
            <a:r>
              <a:rPr sz="1200" spc="20" dirty="0">
                <a:solidFill>
                  <a:srgbClr val="045899"/>
                </a:solidFill>
                <a:latin typeface="Avenir"/>
                <a:cs typeface="Avenir"/>
              </a:rPr>
              <a:t>often with </a:t>
            </a:r>
            <a:r>
              <a:rPr sz="1200" spc="25" dirty="0">
                <a:solidFill>
                  <a:srgbClr val="045899"/>
                </a:solidFill>
                <a:latin typeface="Avenir"/>
                <a:cs typeface="Avenir"/>
              </a:rPr>
              <a:t>erythema </a:t>
            </a:r>
            <a:r>
              <a:rPr sz="1200" spc="30" dirty="0">
                <a:solidFill>
                  <a:srgbClr val="045899"/>
                </a:solidFill>
                <a:latin typeface="Avenir"/>
                <a:cs typeface="Avenir"/>
              </a:rPr>
              <a:t>that  </a:t>
            </a:r>
            <a:r>
              <a:rPr sz="1200" spc="25" dirty="0">
                <a:solidFill>
                  <a:srgbClr val="045899"/>
                </a:solidFill>
                <a:latin typeface="Avenir"/>
                <a:cs typeface="Avenir"/>
              </a:rPr>
              <a:t>worsens </a:t>
            </a:r>
            <a:r>
              <a:rPr sz="1200" spc="20" dirty="0">
                <a:solidFill>
                  <a:srgbClr val="045899"/>
                </a:solidFill>
                <a:latin typeface="Avenir"/>
                <a:cs typeface="Avenir"/>
              </a:rPr>
              <a:t>after touch with </a:t>
            </a:r>
            <a:r>
              <a:rPr sz="1200" spc="25" dirty="0">
                <a:solidFill>
                  <a:srgbClr val="045899"/>
                </a:solidFill>
                <a:latin typeface="Avenir"/>
                <a:cs typeface="Avenir"/>
              </a:rPr>
              <a:t>cotton </a:t>
            </a:r>
            <a:r>
              <a:rPr sz="1200" spc="20" dirty="0">
                <a:solidFill>
                  <a:srgbClr val="045899"/>
                </a:solidFill>
                <a:latin typeface="Avenir"/>
                <a:cs typeface="Avenir"/>
              </a:rPr>
              <a:t>swab. </a:t>
            </a:r>
            <a:r>
              <a:rPr sz="1200" spc="30" dirty="0">
                <a:solidFill>
                  <a:srgbClr val="045899"/>
                </a:solidFill>
                <a:latin typeface="Avenir"/>
                <a:cs typeface="Avenir"/>
              </a:rPr>
              <a:t>Umbilical  </a:t>
            </a:r>
            <a:r>
              <a:rPr sz="1200" spc="25" dirty="0">
                <a:solidFill>
                  <a:srgbClr val="045899"/>
                </a:solidFill>
                <a:latin typeface="Avenir"/>
                <a:cs typeface="Avenir"/>
              </a:rPr>
              <a:t>hypersensitivity </a:t>
            </a:r>
            <a:r>
              <a:rPr sz="1200" spc="15" dirty="0">
                <a:solidFill>
                  <a:srgbClr val="045899"/>
                </a:solidFill>
                <a:latin typeface="Avenir"/>
                <a:cs typeface="Avenir"/>
              </a:rPr>
              <a:t>in </a:t>
            </a:r>
            <a:r>
              <a:rPr sz="1200" spc="25" dirty="0">
                <a:solidFill>
                  <a:srgbClr val="045899"/>
                </a:solidFill>
                <a:latin typeface="Avenir"/>
                <a:cs typeface="Avenir"/>
              </a:rPr>
              <a:t>approximately </a:t>
            </a:r>
            <a:r>
              <a:rPr sz="1200" spc="20" dirty="0">
                <a:solidFill>
                  <a:srgbClr val="045899"/>
                </a:solidFill>
                <a:latin typeface="Avenir"/>
                <a:cs typeface="Avenir"/>
              </a:rPr>
              <a:t>60% </a:t>
            </a:r>
            <a:r>
              <a:rPr sz="1200" spc="15" dirty="0">
                <a:solidFill>
                  <a:srgbClr val="045899"/>
                </a:solidFill>
                <a:latin typeface="Avenir"/>
                <a:cs typeface="Avenir"/>
              </a:rPr>
              <a:t>of </a:t>
            </a:r>
            <a:r>
              <a:rPr sz="1200" spc="30" dirty="0">
                <a:solidFill>
                  <a:srgbClr val="045899"/>
                </a:solidFill>
                <a:latin typeface="Avenir"/>
                <a:cs typeface="Avenir"/>
              </a:rPr>
              <a:t>these  women.</a:t>
            </a:r>
            <a:endParaRPr sz="1200" dirty="0">
              <a:latin typeface="Avenir"/>
              <a:cs typeface="Avenir"/>
            </a:endParaRPr>
          </a:p>
        </p:txBody>
      </p:sp>
      <p:sp>
        <p:nvSpPr>
          <p:cNvPr id="16" name="object 16"/>
          <p:cNvSpPr txBox="1"/>
          <p:nvPr/>
        </p:nvSpPr>
        <p:spPr>
          <a:xfrm>
            <a:off x="750316" y="6573773"/>
            <a:ext cx="3761104" cy="480695"/>
          </a:xfrm>
          <a:prstGeom prst="rect">
            <a:avLst/>
          </a:prstGeom>
        </p:spPr>
        <p:txBody>
          <a:bodyPr vert="horz" wrap="square" lIns="0" tIns="0" rIns="0" bIns="0" rtlCol="0">
            <a:spAutoFit/>
          </a:bodyPr>
          <a:lstStyle/>
          <a:p>
            <a:pPr marL="12700" marR="5080">
              <a:lnSpc>
                <a:spcPct val="125000"/>
              </a:lnSpc>
            </a:pPr>
            <a:r>
              <a:rPr sz="1200" b="1" spc="20" dirty="0">
                <a:solidFill>
                  <a:srgbClr val="045899"/>
                </a:solidFill>
                <a:latin typeface="Avenir Black"/>
                <a:cs typeface="Avenir Black"/>
              </a:rPr>
              <a:t>LABS: </a:t>
            </a:r>
            <a:r>
              <a:rPr sz="1200" spc="20" dirty="0">
                <a:solidFill>
                  <a:srgbClr val="045899"/>
                </a:solidFill>
                <a:latin typeface="Avenir"/>
                <a:cs typeface="Avenir"/>
              </a:rPr>
              <a:t>increased </a:t>
            </a:r>
            <a:r>
              <a:rPr sz="1200" spc="25" dirty="0">
                <a:solidFill>
                  <a:srgbClr val="045899"/>
                </a:solidFill>
                <a:latin typeface="Avenir"/>
                <a:cs typeface="Avenir"/>
              </a:rPr>
              <a:t>density </a:t>
            </a:r>
            <a:r>
              <a:rPr sz="1200" spc="15" dirty="0">
                <a:solidFill>
                  <a:srgbClr val="045899"/>
                </a:solidFill>
                <a:latin typeface="Avenir"/>
                <a:cs typeface="Avenir"/>
              </a:rPr>
              <a:t>of </a:t>
            </a:r>
            <a:r>
              <a:rPr sz="1200" spc="20" dirty="0">
                <a:solidFill>
                  <a:srgbClr val="045899"/>
                </a:solidFill>
                <a:latin typeface="Avenir"/>
                <a:cs typeface="Avenir"/>
              </a:rPr>
              <a:t>c-afferent </a:t>
            </a:r>
            <a:r>
              <a:rPr sz="1200" spc="25" dirty="0">
                <a:solidFill>
                  <a:srgbClr val="045899"/>
                </a:solidFill>
                <a:latin typeface="Avenir"/>
                <a:cs typeface="Avenir"/>
              </a:rPr>
              <a:t>nociceptors </a:t>
            </a:r>
            <a:r>
              <a:rPr sz="1200" spc="30" dirty="0">
                <a:solidFill>
                  <a:srgbClr val="045899"/>
                </a:solidFill>
                <a:latin typeface="Avenir"/>
                <a:cs typeface="Avenir"/>
              </a:rPr>
              <a:t>if  </a:t>
            </a:r>
            <a:r>
              <a:rPr sz="1200" spc="20" dirty="0">
                <a:solidFill>
                  <a:srgbClr val="045899"/>
                </a:solidFill>
                <a:latin typeface="Avenir"/>
                <a:cs typeface="Avenir"/>
              </a:rPr>
              <a:t>using S-100 </a:t>
            </a:r>
            <a:r>
              <a:rPr sz="1200" spc="15" dirty="0">
                <a:solidFill>
                  <a:srgbClr val="045899"/>
                </a:solidFill>
                <a:latin typeface="Avenir"/>
                <a:cs typeface="Avenir"/>
              </a:rPr>
              <a:t>of </a:t>
            </a:r>
            <a:r>
              <a:rPr sz="1200" spc="20" dirty="0">
                <a:solidFill>
                  <a:srgbClr val="045899"/>
                </a:solidFill>
                <a:latin typeface="Avenir"/>
                <a:cs typeface="Avenir"/>
              </a:rPr>
              <a:t>PGP</a:t>
            </a:r>
            <a:r>
              <a:rPr sz="1200" spc="120" dirty="0">
                <a:solidFill>
                  <a:srgbClr val="045899"/>
                </a:solidFill>
                <a:latin typeface="Avenir"/>
                <a:cs typeface="Avenir"/>
              </a:rPr>
              <a:t> </a:t>
            </a:r>
            <a:r>
              <a:rPr sz="1200" spc="30" dirty="0">
                <a:solidFill>
                  <a:srgbClr val="045899"/>
                </a:solidFill>
                <a:latin typeface="Avenir"/>
                <a:cs typeface="Avenir"/>
              </a:rPr>
              <a:t>9.5</a:t>
            </a:r>
            <a:endParaRPr sz="1200" dirty="0">
              <a:latin typeface="Avenir"/>
              <a:cs typeface="Avenir"/>
            </a:endParaRPr>
          </a:p>
        </p:txBody>
      </p:sp>
      <p:sp>
        <p:nvSpPr>
          <p:cNvPr id="17" name="object 17"/>
          <p:cNvSpPr/>
          <p:nvPr/>
        </p:nvSpPr>
        <p:spPr>
          <a:xfrm>
            <a:off x="640080" y="3282696"/>
            <a:ext cx="4133215" cy="4026535"/>
          </a:xfrm>
          <a:custGeom>
            <a:avLst/>
            <a:gdLst/>
            <a:ahLst/>
            <a:cxnLst/>
            <a:rect l="l" t="t" r="r" b="b"/>
            <a:pathLst>
              <a:path w="4133215" h="4026534">
                <a:moveTo>
                  <a:pt x="0" y="4026154"/>
                </a:moveTo>
                <a:lnTo>
                  <a:pt x="4133088" y="4026154"/>
                </a:lnTo>
                <a:lnTo>
                  <a:pt x="4133088" y="0"/>
                </a:lnTo>
                <a:lnTo>
                  <a:pt x="0" y="0"/>
                </a:lnTo>
                <a:lnTo>
                  <a:pt x="0" y="4026154"/>
                </a:lnTo>
                <a:close/>
              </a:path>
            </a:pathLst>
          </a:custGeom>
          <a:ln w="12700">
            <a:solidFill>
              <a:srgbClr val="045899"/>
            </a:solidFill>
          </a:ln>
        </p:spPr>
        <p:txBody>
          <a:bodyPr wrap="square" lIns="0" tIns="0" rIns="0" bIns="0" rtlCol="0"/>
          <a:lstStyle/>
          <a:p>
            <a:endParaRPr dirty="0"/>
          </a:p>
        </p:txBody>
      </p:sp>
      <p:sp>
        <p:nvSpPr>
          <p:cNvPr id="18" name="object 18"/>
          <p:cNvSpPr/>
          <p:nvPr/>
        </p:nvSpPr>
        <p:spPr>
          <a:xfrm>
            <a:off x="5072126" y="3289046"/>
            <a:ext cx="4133215" cy="4026535"/>
          </a:xfrm>
          <a:custGeom>
            <a:avLst/>
            <a:gdLst/>
            <a:ahLst/>
            <a:cxnLst/>
            <a:rect l="l" t="t" r="r" b="b"/>
            <a:pathLst>
              <a:path w="4133215" h="4026534">
                <a:moveTo>
                  <a:pt x="0" y="4026154"/>
                </a:moveTo>
                <a:lnTo>
                  <a:pt x="4133087" y="4026154"/>
                </a:lnTo>
                <a:lnTo>
                  <a:pt x="4133087" y="0"/>
                </a:lnTo>
                <a:lnTo>
                  <a:pt x="0" y="0"/>
                </a:lnTo>
                <a:lnTo>
                  <a:pt x="0" y="4026154"/>
                </a:lnTo>
                <a:close/>
              </a:path>
            </a:pathLst>
          </a:custGeom>
          <a:ln w="12700">
            <a:solidFill>
              <a:srgbClr val="42888E"/>
            </a:solidFill>
          </a:ln>
        </p:spPr>
        <p:txBody>
          <a:bodyPr wrap="square" lIns="0" tIns="0" rIns="0" bIns="0" rtlCol="0"/>
          <a:lstStyle/>
          <a:p>
            <a:endParaRPr dirty="0"/>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57</a:t>
            </a:fld>
            <a:endParaRPr dirty="0"/>
          </a:p>
        </p:txBody>
      </p:sp>
      <p:sp>
        <p:nvSpPr>
          <p:cNvPr id="20" name="object 20"/>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25219" y="1064260"/>
            <a:ext cx="7156323" cy="615553"/>
          </a:xfrm>
          <a:prstGeom prst="rect">
            <a:avLst/>
          </a:prstGeom>
        </p:spPr>
        <p:txBody>
          <a:bodyPr vert="horz" wrap="square" lIns="0" tIns="0" rIns="0" bIns="0" rtlCol="0">
            <a:spAutoFit/>
          </a:bodyPr>
          <a:lstStyle/>
          <a:p>
            <a:pPr marL="12700" marR="5080">
              <a:lnSpc>
                <a:spcPts val="2400"/>
              </a:lnSpc>
            </a:pPr>
            <a:r>
              <a:rPr spc="50" dirty="0"/>
              <a:t>VESTIBULODYNIA: </a:t>
            </a:r>
            <a:r>
              <a:rPr dirty="0"/>
              <a:t>A </a:t>
            </a:r>
            <a:r>
              <a:rPr spc="45" dirty="0"/>
              <a:t>DIAGNOSTIC </a:t>
            </a:r>
            <a:r>
              <a:rPr spc="55" dirty="0"/>
              <a:t>ALGORITHM  </a:t>
            </a:r>
            <a:r>
              <a:rPr sz="1800" spc="25" dirty="0"/>
              <a:t>INFLAMMATORY</a:t>
            </a:r>
            <a:r>
              <a:rPr sz="1800" spc="20" dirty="0"/>
              <a:t> </a:t>
            </a:r>
            <a:r>
              <a:rPr sz="1800" spc="55" dirty="0"/>
              <a:t>VESTIBULODYNIA</a:t>
            </a:r>
          </a:p>
        </p:txBody>
      </p:sp>
      <p:sp>
        <p:nvSpPr>
          <p:cNvPr id="5" name="object 5"/>
          <p:cNvSpPr/>
          <p:nvPr/>
        </p:nvSpPr>
        <p:spPr>
          <a:xfrm>
            <a:off x="0" y="1965960"/>
            <a:ext cx="10058400" cy="487679"/>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649399" y="2037589"/>
            <a:ext cx="8798384" cy="276999"/>
          </a:xfrm>
          <a:prstGeom prst="rect">
            <a:avLst/>
          </a:prstGeom>
        </p:spPr>
        <p:txBody>
          <a:bodyPr vert="horz" wrap="square" lIns="0" tIns="0" rIns="0" bIns="0" rtlCol="0">
            <a:spAutoFit/>
          </a:bodyPr>
          <a:lstStyle/>
          <a:p>
            <a:pPr marL="12700">
              <a:lnSpc>
                <a:spcPct val="100000"/>
              </a:lnSpc>
            </a:pPr>
            <a:r>
              <a:rPr sz="1800" spc="40" dirty="0">
                <a:solidFill>
                  <a:srgbClr val="FFFFFF"/>
                </a:solidFill>
                <a:latin typeface="Avenir Book"/>
                <a:cs typeface="Avenir Book"/>
              </a:rPr>
              <a:t>VESTIBULODYNIA </a:t>
            </a:r>
            <a:r>
              <a:rPr sz="1800" spc="30" dirty="0">
                <a:solidFill>
                  <a:srgbClr val="FFFFFF"/>
                </a:solidFill>
                <a:latin typeface="Avenir Book"/>
                <a:cs typeface="Avenir Book"/>
              </a:rPr>
              <a:t>WITH </a:t>
            </a:r>
            <a:r>
              <a:rPr sz="1800" spc="40" dirty="0">
                <a:solidFill>
                  <a:srgbClr val="FFFFFF"/>
                </a:solidFill>
                <a:latin typeface="Avenir Book"/>
                <a:cs typeface="Avenir Book"/>
              </a:rPr>
              <a:t>TENDERNESS THROUGHOUT </a:t>
            </a:r>
            <a:r>
              <a:rPr sz="1800" spc="35" dirty="0">
                <a:solidFill>
                  <a:srgbClr val="FFFFFF"/>
                </a:solidFill>
                <a:latin typeface="Avenir Book"/>
                <a:cs typeface="Avenir Book"/>
              </a:rPr>
              <a:t>ENTIRE</a:t>
            </a:r>
            <a:r>
              <a:rPr sz="1800" spc="260" dirty="0">
                <a:solidFill>
                  <a:srgbClr val="FFFFFF"/>
                </a:solidFill>
                <a:latin typeface="Avenir Book"/>
                <a:cs typeface="Avenir Book"/>
              </a:rPr>
              <a:t> </a:t>
            </a:r>
            <a:r>
              <a:rPr sz="1800" spc="45" dirty="0">
                <a:solidFill>
                  <a:srgbClr val="FFFFFF"/>
                </a:solidFill>
                <a:latin typeface="Avenir Book"/>
                <a:cs typeface="Avenir Book"/>
              </a:rPr>
              <a:t>VESTIBULE</a:t>
            </a:r>
            <a:endParaRPr sz="1800" dirty="0">
              <a:latin typeface="Avenir Book"/>
              <a:cs typeface="Avenir Book"/>
            </a:endParaRPr>
          </a:p>
        </p:txBody>
      </p:sp>
      <p:sp>
        <p:nvSpPr>
          <p:cNvPr id="7" name="object 7"/>
          <p:cNvSpPr/>
          <p:nvPr/>
        </p:nvSpPr>
        <p:spPr>
          <a:xfrm>
            <a:off x="525780" y="4754918"/>
            <a:ext cx="4444365" cy="434340"/>
          </a:xfrm>
          <a:custGeom>
            <a:avLst/>
            <a:gdLst/>
            <a:ahLst/>
            <a:cxnLst/>
            <a:rect l="l" t="t" r="r" b="b"/>
            <a:pathLst>
              <a:path w="4444365" h="434339">
                <a:moveTo>
                  <a:pt x="0" y="434327"/>
                </a:moveTo>
                <a:lnTo>
                  <a:pt x="4443984" y="434327"/>
                </a:lnTo>
                <a:lnTo>
                  <a:pt x="4443984" y="0"/>
                </a:lnTo>
                <a:lnTo>
                  <a:pt x="0" y="0"/>
                </a:lnTo>
                <a:lnTo>
                  <a:pt x="0" y="434327"/>
                </a:lnTo>
                <a:close/>
              </a:path>
            </a:pathLst>
          </a:custGeom>
          <a:solidFill>
            <a:srgbClr val="045899"/>
          </a:solidFill>
        </p:spPr>
        <p:txBody>
          <a:bodyPr wrap="square" lIns="0" tIns="0" rIns="0" bIns="0" rtlCol="0"/>
          <a:lstStyle/>
          <a:p>
            <a:endParaRPr dirty="0"/>
          </a:p>
        </p:txBody>
      </p:sp>
      <p:sp>
        <p:nvSpPr>
          <p:cNvPr id="8" name="object 8"/>
          <p:cNvSpPr/>
          <p:nvPr/>
        </p:nvSpPr>
        <p:spPr>
          <a:xfrm>
            <a:off x="532130" y="4747018"/>
            <a:ext cx="4438015" cy="2501900"/>
          </a:xfrm>
          <a:custGeom>
            <a:avLst/>
            <a:gdLst/>
            <a:ahLst/>
            <a:cxnLst/>
            <a:rect l="l" t="t" r="r" b="b"/>
            <a:pathLst>
              <a:path w="4438015" h="2501900">
                <a:moveTo>
                  <a:pt x="0" y="2501900"/>
                </a:moveTo>
                <a:lnTo>
                  <a:pt x="4437634" y="2501900"/>
                </a:lnTo>
                <a:lnTo>
                  <a:pt x="4437634" y="0"/>
                </a:lnTo>
                <a:lnTo>
                  <a:pt x="0" y="0"/>
                </a:lnTo>
                <a:lnTo>
                  <a:pt x="0" y="2501900"/>
                </a:lnTo>
                <a:close/>
              </a:path>
            </a:pathLst>
          </a:custGeom>
          <a:ln w="12700">
            <a:solidFill>
              <a:srgbClr val="045899"/>
            </a:solidFill>
          </a:ln>
        </p:spPr>
        <p:txBody>
          <a:bodyPr wrap="square" lIns="0" tIns="0" rIns="0" bIns="0" rtlCol="0"/>
          <a:lstStyle/>
          <a:p>
            <a:endParaRPr dirty="0"/>
          </a:p>
        </p:txBody>
      </p:sp>
      <p:sp>
        <p:nvSpPr>
          <p:cNvPr id="9" name="object 9"/>
          <p:cNvSpPr txBox="1"/>
          <p:nvPr/>
        </p:nvSpPr>
        <p:spPr>
          <a:xfrm>
            <a:off x="649399" y="4854955"/>
            <a:ext cx="4201795" cy="254635"/>
          </a:xfrm>
          <a:prstGeom prst="rect">
            <a:avLst/>
          </a:prstGeom>
        </p:spPr>
        <p:txBody>
          <a:bodyPr vert="horz" wrap="square" lIns="0" tIns="0" rIns="0" bIns="0" rtlCol="0">
            <a:spAutoFit/>
          </a:bodyPr>
          <a:lstStyle/>
          <a:p>
            <a:pPr marL="12700">
              <a:lnSpc>
                <a:spcPct val="100000"/>
              </a:lnSpc>
            </a:pPr>
            <a:r>
              <a:rPr sz="1500" spc="20" dirty="0">
                <a:solidFill>
                  <a:srgbClr val="FFFFFF"/>
                </a:solidFill>
                <a:latin typeface="Avenir"/>
                <a:cs typeface="Avenir"/>
              </a:rPr>
              <a:t>DESQUAMATIVE </a:t>
            </a:r>
            <a:r>
              <a:rPr sz="1500" spc="15" dirty="0">
                <a:solidFill>
                  <a:srgbClr val="FFFFFF"/>
                </a:solidFill>
                <a:latin typeface="Avenir"/>
                <a:cs typeface="Avenir"/>
              </a:rPr>
              <a:t>INFLAMMATORY</a:t>
            </a:r>
            <a:r>
              <a:rPr sz="1500" spc="90" dirty="0">
                <a:solidFill>
                  <a:srgbClr val="FFFFFF"/>
                </a:solidFill>
                <a:latin typeface="Avenir"/>
                <a:cs typeface="Avenir"/>
              </a:rPr>
              <a:t> </a:t>
            </a:r>
            <a:r>
              <a:rPr sz="1500" spc="25" dirty="0">
                <a:solidFill>
                  <a:srgbClr val="FFFFFF"/>
                </a:solidFill>
                <a:latin typeface="Avenir"/>
                <a:cs typeface="Avenir"/>
              </a:rPr>
              <a:t>VAGINITIS</a:t>
            </a:r>
            <a:endParaRPr sz="1500" dirty="0">
              <a:latin typeface="Avenir"/>
              <a:cs typeface="Avenir"/>
            </a:endParaRPr>
          </a:p>
        </p:txBody>
      </p:sp>
      <p:sp>
        <p:nvSpPr>
          <p:cNvPr id="10" name="object 10"/>
          <p:cNvSpPr txBox="1"/>
          <p:nvPr/>
        </p:nvSpPr>
        <p:spPr>
          <a:xfrm>
            <a:off x="627380" y="5190235"/>
            <a:ext cx="4191635" cy="1966595"/>
          </a:xfrm>
          <a:prstGeom prst="rect">
            <a:avLst/>
          </a:prstGeom>
        </p:spPr>
        <p:txBody>
          <a:bodyPr vert="horz" wrap="square" lIns="0" tIns="0" rIns="0" bIns="0" rtlCol="0">
            <a:spAutoFit/>
          </a:bodyPr>
          <a:lstStyle/>
          <a:p>
            <a:pPr marL="12700" marR="5080">
              <a:lnSpc>
                <a:spcPct val="125000"/>
              </a:lnSpc>
            </a:pPr>
            <a:r>
              <a:rPr sz="1200" b="1" spc="20" dirty="0">
                <a:solidFill>
                  <a:srgbClr val="045899"/>
                </a:solidFill>
                <a:latin typeface="Avenir Black"/>
                <a:cs typeface="Avenir Black"/>
              </a:rPr>
              <a:t>HX: </a:t>
            </a:r>
            <a:r>
              <a:rPr sz="1200" spc="25" dirty="0">
                <a:solidFill>
                  <a:srgbClr val="045899"/>
                </a:solidFill>
                <a:latin typeface="Avenir"/>
                <a:cs typeface="Avenir"/>
              </a:rPr>
              <a:t>Copious yellow vaginal </a:t>
            </a:r>
            <a:r>
              <a:rPr sz="1200" spc="20" dirty="0">
                <a:solidFill>
                  <a:srgbClr val="045899"/>
                </a:solidFill>
                <a:latin typeface="Avenir"/>
                <a:cs typeface="Avenir"/>
              </a:rPr>
              <a:t>discharge that </a:t>
            </a:r>
            <a:r>
              <a:rPr sz="1200" spc="30" dirty="0">
                <a:solidFill>
                  <a:srgbClr val="045899"/>
                </a:solidFill>
                <a:latin typeface="Avenir"/>
                <a:cs typeface="Avenir"/>
              </a:rPr>
              <a:t>ruins  </a:t>
            </a:r>
            <a:r>
              <a:rPr sz="1200" spc="25" dirty="0">
                <a:solidFill>
                  <a:srgbClr val="045899"/>
                </a:solidFill>
                <a:latin typeface="Avenir"/>
                <a:cs typeface="Avenir"/>
              </a:rPr>
              <a:t>underwear </a:t>
            </a:r>
            <a:r>
              <a:rPr sz="1200" spc="15" dirty="0">
                <a:solidFill>
                  <a:srgbClr val="045899"/>
                </a:solidFill>
                <a:latin typeface="Avenir"/>
                <a:cs typeface="Avenir"/>
              </a:rPr>
              <a:t>or </a:t>
            </a:r>
            <a:r>
              <a:rPr sz="1200" spc="20" dirty="0">
                <a:solidFill>
                  <a:srgbClr val="045899"/>
                </a:solidFill>
                <a:latin typeface="Avenir"/>
                <a:cs typeface="Avenir"/>
              </a:rPr>
              <a:t>requires </a:t>
            </a:r>
            <a:r>
              <a:rPr sz="1200" dirty="0">
                <a:solidFill>
                  <a:srgbClr val="045899"/>
                </a:solidFill>
                <a:latin typeface="Avenir"/>
                <a:cs typeface="Avenir"/>
              </a:rPr>
              <a:t>a </a:t>
            </a:r>
            <a:r>
              <a:rPr sz="1200" spc="20" dirty="0">
                <a:solidFill>
                  <a:srgbClr val="045899"/>
                </a:solidFill>
                <a:latin typeface="Avenir"/>
                <a:cs typeface="Avenir"/>
              </a:rPr>
              <a:t>panty </a:t>
            </a:r>
            <a:r>
              <a:rPr sz="1200" spc="5" dirty="0">
                <a:solidFill>
                  <a:srgbClr val="045899"/>
                </a:solidFill>
                <a:latin typeface="Avenir"/>
                <a:cs typeface="Avenir"/>
              </a:rPr>
              <a:t>liner, </a:t>
            </a:r>
            <a:r>
              <a:rPr sz="1200" spc="25" dirty="0">
                <a:solidFill>
                  <a:srgbClr val="045899"/>
                </a:solidFill>
                <a:latin typeface="Avenir"/>
                <a:cs typeface="Avenir"/>
              </a:rPr>
              <a:t>vulvar pruritus </a:t>
            </a:r>
            <a:r>
              <a:rPr sz="1200" spc="15" dirty="0">
                <a:solidFill>
                  <a:srgbClr val="045899"/>
                </a:solidFill>
                <a:latin typeface="Avenir"/>
                <a:cs typeface="Avenir"/>
              </a:rPr>
              <a:t>where  </a:t>
            </a:r>
            <a:r>
              <a:rPr sz="1200" spc="20" dirty="0">
                <a:solidFill>
                  <a:srgbClr val="045899"/>
                </a:solidFill>
                <a:latin typeface="Avenir"/>
                <a:cs typeface="Avenir"/>
              </a:rPr>
              <a:t>discharge</a:t>
            </a:r>
            <a:r>
              <a:rPr sz="1200" spc="-10" dirty="0">
                <a:solidFill>
                  <a:srgbClr val="045899"/>
                </a:solidFill>
                <a:latin typeface="Avenir"/>
                <a:cs typeface="Avenir"/>
              </a:rPr>
              <a:t> </a:t>
            </a:r>
            <a:r>
              <a:rPr sz="1200" spc="30" dirty="0">
                <a:solidFill>
                  <a:srgbClr val="045899"/>
                </a:solidFill>
                <a:latin typeface="Avenir"/>
                <a:cs typeface="Avenir"/>
              </a:rPr>
              <a:t>dries</a:t>
            </a:r>
            <a:endParaRPr sz="1200" dirty="0">
              <a:latin typeface="Avenir"/>
              <a:cs typeface="Avenir"/>
            </a:endParaRPr>
          </a:p>
          <a:p>
            <a:pPr marL="12700" marR="483870">
              <a:lnSpc>
                <a:spcPct val="125000"/>
              </a:lnSpc>
              <a:spcBef>
                <a:spcPts val="450"/>
              </a:spcBef>
            </a:pPr>
            <a:r>
              <a:rPr sz="1200" b="1" spc="20" dirty="0">
                <a:solidFill>
                  <a:srgbClr val="045899"/>
                </a:solidFill>
                <a:latin typeface="Avenir Black"/>
                <a:cs typeface="Avenir Black"/>
              </a:rPr>
              <a:t>PE: </a:t>
            </a:r>
            <a:r>
              <a:rPr sz="1200" spc="25" dirty="0">
                <a:solidFill>
                  <a:srgbClr val="045899"/>
                </a:solidFill>
                <a:latin typeface="Avenir"/>
                <a:cs typeface="Avenir"/>
              </a:rPr>
              <a:t>Copious leukorrhea, vaginal mucosa </a:t>
            </a:r>
            <a:r>
              <a:rPr sz="1200" spc="30" dirty="0">
                <a:solidFill>
                  <a:srgbClr val="045899"/>
                </a:solidFill>
                <a:latin typeface="Avenir"/>
                <a:cs typeface="Avenir"/>
              </a:rPr>
              <a:t>erythema,  </a:t>
            </a:r>
            <a:r>
              <a:rPr sz="1200" spc="25" dirty="0">
                <a:solidFill>
                  <a:srgbClr val="045899"/>
                </a:solidFill>
                <a:latin typeface="Avenir"/>
                <a:cs typeface="Avenir"/>
              </a:rPr>
              <a:t>cervicitis, cervical</a:t>
            </a:r>
            <a:r>
              <a:rPr sz="1200" spc="45" dirty="0">
                <a:solidFill>
                  <a:srgbClr val="045899"/>
                </a:solidFill>
                <a:latin typeface="Avenir"/>
                <a:cs typeface="Avenir"/>
              </a:rPr>
              <a:t> </a:t>
            </a:r>
            <a:r>
              <a:rPr sz="1200" spc="25" dirty="0">
                <a:solidFill>
                  <a:srgbClr val="045899"/>
                </a:solidFill>
                <a:latin typeface="Avenir"/>
                <a:cs typeface="Avenir"/>
              </a:rPr>
              <a:t>ectropion</a:t>
            </a:r>
            <a:endParaRPr sz="1200" dirty="0">
              <a:latin typeface="Avenir"/>
              <a:cs typeface="Avenir"/>
            </a:endParaRPr>
          </a:p>
          <a:p>
            <a:pPr marL="12700" marR="259079">
              <a:lnSpc>
                <a:spcPct val="125000"/>
              </a:lnSpc>
              <a:spcBef>
                <a:spcPts val="450"/>
              </a:spcBef>
            </a:pPr>
            <a:r>
              <a:rPr sz="1200" b="1" spc="25" dirty="0">
                <a:solidFill>
                  <a:srgbClr val="045899"/>
                </a:solidFill>
                <a:latin typeface="Avenir Black"/>
                <a:cs typeface="Avenir Black"/>
              </a:rPr>
              <a:t>CAUSES: </a:t>
            </a:r>
            <a:r>
              <a:rPr sz="1200" spc="25" dirty="0">
                <a:solidFill>
                  <a:srgbClr val="045899"/>
                </a:solidFill>
                <a:latin typeface="Avenir"/>
                <a:cs typeface="Avenir"/>
              </a:rPr>
              <a:t>Unknown, </a:t>
            </a:r>
            <a:r>
              <a:rPr sz="1200" spc="20" dirty="0">
                <a:solidFill>
                  <a:srgbClr val="045899"/>
                </a:solidFill>
                <a:latin typeface="Avenir"/>
                <a:cs typeface="Avenir"/>
              </a:rPr>
              <a:t>but current </a:t>
            </a:r>
            <a:r>
              <a:rPr sz="1200" spc="25" dirty="0">
                <a:solidFill>
                  <a:srgbClr val="045899"/>
                </a:solidFill>
                <a:latin typeface="Avenir"/>
                <a:cs typeface="Avenir"/>
              </a:rPr>
              <a:t>hypothesis </a:t>
            </a:r>
            <a:r>
              <a:rPr sz="1200" spc="15" dirty="0">
                <a:solidFill>
                  <a:srgbClr val="045899"/>
                </a:solidFill>
                <a:latin typeface="Avenir"/>
                <a:cs typeface="Avenir"/>
              </a:rPr>
              <a:t>is </a:t>
            </a:r>
            <a:r>
              <a:rPr sz="1200" spc="30" dirty="0">
                <a:solidFill>
                  <a:srgbClr val="045899"/>
                </a:solidFill>
                <a:latin typeface="Avenir"/>
                <a:cs typeface="Avenir"/>
              </a:rPr>
              <a:t>either  </a:t>
            </a:r>
            <a:r>
              <a:rPr sz="1200" spc="25" dirty="0">
                <a:solidFill>
                  <a:srgbClr val="045899"/>
                </a:solidFill>
                <a:latin typeface="Avenir"/>
                <a:cs typeface="Avenir"/>
              </a:rPr>
              <a:t>infection </a:t>
            </a:r>
            <a:r>
              <a:rPr sz="1200" spc="15" dirty="0">
                <a:solidFill>
                  <a:srgbClr val="045899"/>
                </a:solidFill>
                <a:latin typeface="Avenir"/>
                <a:cs typeface="Avenir"/>
              </a:rPr>
              <a:t>of </a:t>
            </a:r>
            <a:r>
              <a:rPr sz="1200" spc="25" dirty="0">
                <a:solidFill>
                  <a:srgbClr val="045899"/>
                </a:solidFill>
                <a:latin typeface="Avenir"/>
                <a:cs typeface="Avenir"/>
              </a:rPr>
              <a:t>unknown pathogen, </a:t>
            </a:r>
            <a:r>
              <a:rPr sz="1200" spc="20" dirty="0">
                <a:solidFill>
                  <a:srgbClr val="045899"/>
                </a:solidFill>
                <a:latin typeface="Avenir"/>
                <a:cs typeface="Avenir"/>
              </a:rPr>
              <a:t>erosive </a:t>
            </a:r>
            <a:r>
              <a:rPr sz="1200" spc="25" dirty="0">
                <a:solidFill>
                  <a:srgbClr val="045899"/>
                </a:solidFill>
                <a:latin typeface="Avenir"/>
                <a:cs typeface="Avenir"/>
              </a:rPr>
              <a:t>lichen </a:t>
            </a:r>
            <a:r>
              <a:rPr sz="1200" spc="30" dirty="0">
                <a:solidFill>
                  <a:srgbClr val="045899"/>
                </a:solidFill>
                <a:latin typeface="Avenir"/>
                <a:cs typeface="Avenir"/>
              </a:rPr>
              <a:t>planus,  </a:t>
            </a:r>
            <a:r>
              <a:rPr sz="1200" spc="25" dirty="0">
                <a:solidFill>
                  <a:srgbClr val="045899"/>
                </a:solidFill>
                <a:latin typeface="Avenir"/>
                <a:cs typeface="Avenir"/>
              </a:rPr>
              <a:t>vulvovaginal </a:t>
            </a:r>
            <a:r>
              <a:rPr sz="1200" spc="10" dirty="0">
                <a:solidFill>
                  <a:srgbClr val="045899"/>
                </a:solidFill>
                <a:latin typeface="Avenir"/>
                <a:cs typeface="Avenir"/>
              </a:rPr>
              <a:t>atrophy, </a:t>
            </a:r>
            <a:r>
              <a:rPr sz="1200" spc="15" dirty="0">
                <a:solidFill>
                  <a:srgbClr val="045899"/>
                </a:solidFill>
                <a:latin typeface="Avenir"/>
                <a:cs typeface="Avenir"/>
              </a:rPr>
              <a:t>or </a:t>
            </a:r>
            <a:r>
              <a:rPr sz="1200" spc="25" dirty="0">
                <a:solidFill>
                  <a:srgbClr val="045899"/>
                </a:solidFill>
                <a:latin typeface="Avenir"/>
                <a:cs typeface="Avenir"/>
              </a:rPr>
              <a:t>cervical</a:t>
            </a:r>
            <a:r>
              <a:rPr sz="1200" spc="165" dirty="0">
                <a:solidFill>
                  <a:srgbClr val="045899"/>
                </a:solidFill>
                <a:latin typeface="Avenir"/>
                <a:cs typeface="Avenir"/>
              </a:rPr>
              <a:t> </a:t>
            </a:r>
            <a:r>
              <a:rPr sz="1200" spc="25" dirty="0">
                <a:solidFill>
                  <a:srgbClr val="045899"/>
                </a:solidFill>
                <a:latin typeface="Avenir"/>
                <a:cs typeface="Avenir"/>
              </a:rPr>
              <a:t>ectropion.</a:t>
            </a:r>
            <a:endParaRPr sz="1200" dirty="0">
              <a:latin typeface="Avenir"/>
              <a:cs typeface="Avenir"/>
            </a:endParaRPr>
          </a:p>
        </p:txBody>
      </p:sp>
      <p:sp>
        <p:nvSpPr>
          <p:cNvPr id="11" name="object 11"/>
          <p:cNvSpPr/>
          <p:nvPr/>
        </p:nvSpPr>
        <p:spPr>
          <a:xfrm>
            <a:off x="5180076" y="4749800"/>
            <a:ext cx="4398645" cy="439420"/>
          </a:xfrm>
          <a:custGeom>
            <a:avLst/>
            <a:gdLst/>
            <a:ahLst/>
            <a:cxnLst/>
            <a:rect l="l" t="t" r="r" b="b"/>
            <a:pathLst>
              <a:path w="4398645" h="439420">
                <a:moveTo>
                  <a:pt x="0" y="438950"/>
                </a:moveTo>
                <a:lnTo>
                  <a:pt x="4398264" y="438950"/>
                </a:lnTo>
                <a:lnTo>
                  <a:pt x="4398264" y="0"/>
                </a:lnTo>
                <a:lnTo>
                  <a:pt x="0" y="0"/>
                </a:lnTo>
                <a:lnTo>
                  <a:pt x="0" y="438950"/>
                </a:lnTo>
                <a:close/>
              </a:path>
            </a:pathLst>
          </a:custGeom>
          <a:solidFill>
            <a:srgbClr val="42888E"/>
          </a:solidFill>
        </p:spPr>
        <p:txBody>
          <a:bodyPr wrap="square" lIns="0" tIns="0" rIns="0" bIns="0" rtlCol="0"/>
          <a:lstStyle/>
          <a:p>
            <a:endParaRPr dirty="0"/>
          </a:p>
        </p:txBody>
      </p:sp>
      <p:sp>
        <p:nvSpPr>
          <p:cNvPr id="12" name="object 12"/>
          <p:cNvSpPr/>
          <p:nvPr/>
        </p:nvSpPr>
        <p:spPr>
          <a:xfrm>
            <a:off x="5177282" y="4747031"/>
            <a:ext cx="4394835" cy="2506980"/>
          </a:xfrm>
          <a:custGeom>
            <a:avLst/>
            <a:gdLst/>
            <a:ahLst/>
            <a:cxnLst/>
            <a:rect l="l" t="t" r="r" b="b"/>
            <a:pathLst>
              <a:path w="4394834" h="2506979">
                <a:moveTo>
                  <a:pt x="0" y="2506459"/>
                </a:moveTo>
                <a:lnTo>
                  <a:pt x="4394708" y="2506459"/>
                </a:lnTo>
                <a:lnTo>
                  <a:pt x="4394708" y="0"/>
                </a:lnTo>
                <a:lnTo>
                  <a:pt x="0" y="0"/>
                </a:lnTo>
                <a:lnTo>
                  <a:pt x="0" y="2506459"/>
                </a:lnTo>
                <a:close/>
              </a:path>
            </a:pathLst>
          </a:custGeom>
          <a:ln w="12700">
            <a:solidFill>
              <a:srgbClr val="42888E"/>
            </a:solidFill>
          </a:ln>
        </p:spPr>
        <p:txBody>
          <a:bodyPr wrap="square" lIns="0" tIns="0" rIns="0" bIns="0" rtlCol="0"/>
          <a:lstStyle/>
          <a:p>
            <a:endParaRPr dirty="0"/>
          </a:p>
        </p:txBody>
      </p:sp>
      <p:sp>
        <p:nvSpPr>
          <p:cNvPr id="13" name="object 13"/>
          <p:cNvSpPr txBox="1"/>
          <p:nvPr/>
        </p:nvSpPr>
        <p:spPr>
          <a:xfrm>
            <a:off x="6137124" y="4863046"/>
            <a:ext cx="2854475" cy="230832"/>
          </a:xfrm>
          <a:prstGeom prst="rect">
            <a:avLst/>
          </a:prstGeom>
        </p:spPr>
        <p:txBody>
          <a:bodyPr vert="horz" wrap="square" lIns="0" tIns="0" rIns="0" bIns="0" rtlCol="0">
            <a:spAutoFit/>
          </a:bodyPr>
          <a:lstStyle/>
          <a:p>
            <a:pPr marL="12700">
              <a:lnSpc>
                <a:spcPct val="100000"/>
              </a:lnSpc>
            </a:pPr>
            <a:r>
              <a:rPr sz="1500" spc="30" dirty="0">
                <a:solidFill>
                  <a:srgbClr val="FFFFFF"/>
                </a:solidFill>
                <a:latin typeface="Avenir"/>
                <a:cs typeface="Avenir"/>
              </a:rPr>
              <a:t>RECURRENT</a:t>
            </a:r>
            <a:r>
              <a:rPr sz="1500" spc="-20" dirty="0">
                <a:solidFill>
                  <a:srgbClr val="FFFFFF"/>
                </a:solidFill>
                <a:latin typeface="Avenir"/>
                <a:cs typeface="Avenir"/>
              </a:rPr>
              <a:t> </a:t>
            </a:r>
            <a:r>
              <a:rPr sz="1500" spc="35" dirty="0">
                <a:solidFill>
                  <a:srgbClr val="FFFFFF"/>
                </a:solidFill>
                <a:latin typeface="Avenir"/>
                <a:cs typeface="Avenir"/>
              </a:rPr>
              <a:t>CANDIDIASIS</a:t>
            </a:r>
            <a:endParaRPr sz="1500" dirty="0">
              <a:latin typeface="Avenir"/>
              <a:cs typeface="Avenir"/>
            </a:endParaRPr>
          </a:p>
        </p:txBody>
      </p:sp>
      <p:sp>
        <p:nvSpPr>
          <p:cNvPr id="14" name="object 14"/>
          <p:cNvSpPr txBox="1"/>
          <p:nvPr/>
        </p:nvSpPr>
        <p:spPr>
          <a:xfrm>
            <a:off x="5289296" y="5203444"/>
            <a:ext cx="3981450" cy="1509395"/>
          </a:xfrm>
          <a:prstGeom prst="rect">
            <a:avLst/>
          </a:prstGeom>
        </p:spPr>
        <p:txBody>
          <a:bodyPr vert="horz" wrap="square" lIns="0" tIns="0" rIns="0" bIns="0" rtlCol="0">
            <a:spAutoFit/>
          </a:bodyPr>
          <a:lstStyle/>
          <a:p>
            <a:pPr marL="12700" marR="5080">
              <a:lnSpc>
                <a:spcPct val="125000"/>
              </a:lnSpc>
            </a:pPr>
            <a:r>
              <a:rPr sz="1200" b="1" spc="20" dirty="0">
                <a:solidFill>
                  <a:srgbClr val="045899"/>
                </a:solidFill>
                <a:latin typeface="Avenir Black"/>
                <a:cs typeface="Avenir Black"/>
              </a:rPr>
              <a:t>PE</a:t>
            </a:r>
            <a:r>
              <a:rPr sz="1200" spc="20" dirty="0">
                <a:solidFill>
                  <a:srgbClr val="045899"/>
                </a:solidFill>
                <a:latin typeface="Avenir"/>
                <a:cs typeface="Avenir"/>
              </a:rPr>
              <a:t>: </a:t>
            </a:r>
            <a:r>
              <a:rPr sz="1200" spc="25" dirty="0">
                <a:solidFill>
                  <a:srgbClr val="045899"/>
                </a:solidFill>
                <a:latin typeface="Avenir"/>
                <a:cs typeface="Avenir"/>
              </a:rPr>
              <a:t>Erythema, induration, </a:t>
            </a:r>
            <a:r>
              <a:rPr sz="1200" spc="20" dirty="0">
                <a:solidFill>
                  <a:srgbClr val="045899"/>
                </a:solidFill>
                <a:latin typeface="Avenir"/>
                <a:cs typeface="Avenir"/>
              </a:rPr>
              <a:t>thin fissures, </a:t>
            </a:r>
            <a:r>
              <a:rPr sz="1200" spc="30" dirty="0">
                <a:solidFill>
                  <a:srgbClr val="045899"/>
                </a:solidFill>
                <a:latin typeface="Avenir"/>
                <a:cs typeface="Avenir"/>
              </a:rPr>
              <a:t>peri-anal  </a:t>
            </a:r>
            <a:r>
              <a:rPr sz="1200" spc="25" dirty="0">
                <a:solidFill>
                  <a:srgbClr val="045899"/>
                </a:solidFill>
                <a:latin typeface="Avenir"/>
                <a:cs typeface="Avenir"/>
              </a:rPr>
              <a:t>erythema. </a:t>
            </a:r>
            <a:r>
              <a:rPr sz="1200" spc="20" dirty="0">
                <a:solidFill>
                  <a:srgbClr val="045899"/>
                </a:solidFill>
                <a:latin typeface="Avenir"/>
                <a:cs typeface="Avenir"/>
              </a:rPr>
              <a:t>Discharge </a:t>
            </a:r>
            <a:r>
              <a:rPr sz="1200" spc="15" dirty="0">
                <a:solidFill>
                  <a:srgbClr val="045899"/>
                </a:solidFill>
                <a:latin typeface="Avenir"/>
                <a:cs typeface="Avenir"/>
              </a:rPr>
              <a:t>is </a:t>
            </a:r>
            <a:r>
              <a:rPr sz="1200" spc="20" dirty="0">
                <a:solidFill>
                  <a:srgbClr val="045899"/>
                </a:solidFill>
                <a:latin typeface="Avenir"/>
                <a:cs typeface="Avenir"/>
              </a:rPr>
              <a:t>often thin and </a:t>
            </a:r>
            <a:r>
              <a:rPr sz="1200" spc="15" dirty="0">
                <a:solidFill>
                  <a:srgbClr val="045899"/>
                </a:solidFill>
                <a:latin typeface="Avenir"/>
                <a:cs typeface="Avenir"/>
              </a:rPr>
              <a:t>yellow, </a:t>
            </a:r>
            <a:r>
              <a:rPr sz="1200" spc="20" dirty="0">
                <a:solidFill>
                  <a:srgbClr val="045899"/>
                </a:solidFill>
                <a:latin typeface="Avenir"/>
                <a:cs typeface="Avenir"/>
              </a:rPr>
              <a:t>not </a:t>
            </a:r>
            <a:r>
              <a:rPr sz="1200" spc="30" dirty="0">
                <a:solidFill>
                  <a:srgbClr val="045899"/>
                </a:solidFill>
                <a:latin typeface="Avenir"/>
                <a:cs typeface="Avenir"/>
              </a:rPr>
              <a:t>thick  </a:t>
            </a:r>
            <a:r>
              <a:rPr sz="1200" spc="20" dirty="0">
                <a:solidFill>
                  <a:srgbClr val="045899"/>
                </a:solidFill>
                <a:latin typeface="Avenir"/>
                <a:cs typeface="Avenir"/>
              </a:rPr>
              <a:t>and white </a:t>
            </a:r>
            <a:r>
              <a:rPr sz="1200" spc="25" dirty="0">
                <a:solidFill>
                  <a:srgbClr val="045899"/>
                </a:solidFill>
                <a:latin typeface="Avenir"/>
                <a:cs typeface="Avenir"/>
              </a:rPr>
              <a:t>(cottage</a:t>
            </a:r>
            <a:r>
              <a:rPr sz="1200" spc="65" dirty="0">
                <a:solidFill>
                  <a:srgbClr val="045899"/>
                </a:solidFill>
                <a:latin typeface="Avenir"/>
                <a:cs typeface="Avenir"/>
              </a:rPr>
              <a:t> </a:t>
            </a:r>
            <a:r>
              <a:rPr sz="1200" spc="30" dirty="0">
                <a:solidFill>
                  <a:srgbClr val="045899"/>
                </a:solidFill>
                <a:latin typeface="Avenir"/>
                <a:cs typeface="Avenir"/>
              </a:rPr>
              <a:t>cheese-like).</a:t>
            </a:r>
            <a:endParaRPr sz="1200" dirty="0">
              <a:latin typeface="Avenir"/>
              <a:cs typeface="Avenir"/>
            </a:endParaRPr>
          </a:p>
          <a:p>
            <a:pPr marL="12700" marR="282575">
              <a:lnSpc>
                <a:spcPct val="125000"/>
              </a:lnSpc>
              <a:spcBef>
                <a:spcPts val="450"/>
              </a:spcBef>
            </a:pPr>
            <a:r>
              <a:rPr sz="1200" b="1" spc="20" dirty="0">
                <a:solidFill>
                  <a:srgbClr val="045899"/>
                </a:solidFill>
                <a:latin typeface="Avenir Black"/>
                <a:cs typeface="Avenir Black"/>
              </a:rPr>
              <a:t>LABS: </a:t>
            </a:r>
            <a:r>
              <a:rPr sz="1200" spc="25" dirty="0">
                <a:solidFill>
                  <a:srgbClr val="045899"/>
                </a:solidFill>
                <a:latin typeface="Avenir"/>
                <a:cs typeface="Avenir"/>
              </a:rPr>
              <a:t>Hyphae </a:t>
            </a:r>
            <a:r>
              <a:rPr sz="1200" spc="20" dirty="0">
                <a:solidFill>
                  <a:srgbClr val="045899"/>
                </a:solidFill>
                <a:latin typeface="Avenir"/>
                <a:cs typeface="Avenir"/>
              </a:rPr>
              <a:t>and increased WBCs </a:t>
            </a:r>
            <a:r>
              <a:rPr sz="1200" spc="15" dirty="0">
                <a:solidFill>
                  <a:srgbClr val="045899"/>
                </a:solidFill>
                <a:latin typeface="Avenir"/>
                <a:cs typeface="Avenir"/>
              </a:rPr>
              <a:t>on </a:t>
            </a:r>
            <a:r>
              <a:rPr sz="1200" spc="20" dirty="0">
                <a:solidFill>
                  <a:srgbClr val="045899"/>
                </a:solidFill>
                <a:latin typeface="Avenir"/>
                <a:cs typeface="Avenir"/>
              </a:rPr>
              <a:t>wet </a:t>
            </a:r>
            <a:r>
              <a:rPr sz="1200" spc="30" dirty="0">
                <a:solidFill>
                  <a:srgbClr val="045899"/>
                </a:solidFill>
                <a:latin typeface="Avenir"/>
                <a:cs typeface="Avenir"/>
              </a:rPr>
              <a:t>mount.  </a:t>
            </a:r>
            <a:r>
              <a:rPr sz="1200" spc="25" dirty="0">
                <a:solidFill>
                  <a:srgbClr val="045899"/>
                </a:solidFill>
                <a:latin typeface="Avenir"/>
                <a:cs typeface="Avenir"/>
              </a:rPr>
              <a:t>Positive</a:t>
            </a:r>
            <a:r>
              <a:rPr sz="1200" spc="-20" dirty="0">
                <a:solidFill>
                  <a:srgbClr val="045899"/>
                </a:solidFill>
                <a:latin typeface="Avenir"/>
                <a:cs typeface="Avenir"/>
              </a:rPr>
              <a:t> </a:t>
            </a:r>
            <a:r>
              <a:rPr sz="1200" spc="25" dirty="0">
                <a:solidFill>
                  <a:srgbClr val="045899"/>
                </a:solidFill>
                <a:latin typeface="Avenir"/>
                <a:cs typeface="Avenir"/>
              </a:rPr>
              <a:t>cultures</a:t>
            </a:r>
            <a:endParaRPr sz="1200" dirty="0">
              <a:latin typeface="Avenir"/>
              <a:cs typeface="Avenir"/>
            </a:endParaRPr>
          </a:p>
          <a:p>
            <a:pPr marL="12700">
              <a:lnSpc>
                <a:spcPct val="100000"/>
              </a:lnSpc>
              <a:spcBef>
                <a:spcPts val="810"/>
              </a:spcBef>
            </a:pPr>
            <a:r>
              <a:rPr sz="1200" b="1" spc="25" dirty="0">
                <a:solidFill>
                  <a:srgbClr val="045899"/>
                </a:solidFill>
                <a:latin typeface="Avenir Black"/>
                <a:cs typeface="Avenir Black"/>
              </a:rPr>
              <a:t>CAUSES: </a:t>
            </a:r>
            <a:r>
              <a:rPr sz="1200" spc="20" dirty="0">
                <a:solidFill>
                  <a:srgbClr val="045899"/>
                </a:solidFill>
                <a:latin typeface="Avenir"/>
                <a:cs typeface="Avenir"/>
              </a:rPr>
              <a:t>Diet high </a:t>
            </a:r>
            <a:r>
              <a:rPr sz="1200" spc="15" dirty="0">
                <a:solidFill>
                  <a:srgbClr val="045899"/>
                </a:solidFill>
                <a:latin typeface="Avenir"/>
                <a:cs typeface="Avenir"/>
              </a:rPr>
              <a:t>in </a:t>
            </a:r>
            <a:r>
              <a:rPr sz="1200" spc="25" dirty="0">
                <a:solidFill>
                  <a:srgbClr val="045899"/>
                </a:solidFill>
                <a:latin typeface="Avenir"/>
                <a:cs typeface="Avenir"/>
              </a:rPr>
              <a:t>simple sugars, antibiotics,</a:t>
            </a:r>
            <a:r>
              <a:rPr sz="1200" spc="220" dirty="0">
                <a:solidFill>
                  <a:srgbClr val="045899"/>
                </a:solidFill>
                <a:latin typeface="Avenir"/>
                <a:cs typeface="Avenir"/>
              </a:rPr>
              <a:t> </a:t>
            </a:r>
            <a:r>
              <a:rPr sz="1200" spc="30" dirty="0">
                <a:solidFill>
                  <a:srgbClr val="045899"/>
                </a:solidFill>
                <a:latin typeface="Avenir"/>
                <a:cs typeface="Avenir"/>
              </a:rPr>
              <a:t>OCPs</a:t>
            </a:r>
            <a:endParaRPr sz="1200" dirty="0">
              <a:latin typeface="Avenir"/>
              <a:cs typeface="Avenir"/>
            </a:endParaRPr>
          </a:p>
        </p:txBody>
      </p:sp>
      <p:sp>
        <p:nvSpPr>
          <p:cNvPr id="15" name="object 15"/>
          <p:cNvSpPr/>
          <p:nvPr/>
        </p:nvSpPr>
        <p:spPr>
          <a:xfrm>
            <a:off x="2269489" y="2621013"/>
            <a:ext cx="5519420" cy="1990725"/>
          </a:xfrm>
          <a:custGeom>
            <a:avLst/>
            <a:gdLst/>
            <a:ahLst/>
            <a:cxnLst/>
            <a:rect l="l" t="t" r="r" b="b"/>
            <a:pathLst>
              <a:path w="5519420" h="1990725">
                <a:moveTo>
                  <a:pt x="0" y="1990331"/>
                </a:moveTo>
                <a:lnTo>
                  <a:pt x="5519420" y="1990331"/>
                </a:lnTo>
                <a:lnTo>
                  <a:pt x="5519420" y="0"/>
                </a:lnTo>
                <a:lnTo>
                  <a:pt x="0" y="0"/>
                </a:lnTo>
                <a:lnTo>
                  <a:pt x="0" y="1990331"/>
                </a:lnTo>
                <a:close/>
              </a:path>
            </a:pathLst>
          </a:custGeom>
          <a:ln w="12700">
            <a:solidFill>
              <a:srgbClr val="045899"/>
            </a:solidFill>
          </a:ln>
        </p:spPr>
        <p:txBody>
          <a:bodyPr wrap="square" lIns="0" tIns="0" rIns="0" bIns="0" rtlCol="0"/>
          <a:lstStyle/>
          <a:p>
            <a:endParaRPr dirty="0"/>
          </a:p>
        </p:txBody>
      </p:sp>
      <p:sp>
        <p:nvSpPr>
          <p:cNvPr id="16" name="object 16"/>
          <p:cNvSpPr/>
          <p:nvPr/>
        </p:nvSpPr>
        <p:spPr>
          <a:xfrm>
            <a:off x="2267711" y="2624327"/>
            <a:ext cx="5513832" cy="387603"/>
          </a:xfrm>
          <a:prstGeom prst="rect">
            <a:avLst/>
          </a:prstGeom>
          <a:blipFill>
            <a:blip r:embed="rId5" cstate="print"/>
            <a:stretch>
              <a:fillRect/>
            </a:stretch>
          </a:blipFill>
        </p:spPr>
        <p:txBody>
          <a:bodyPr wrap="square" lIns="0" tIns="0" rIns="0" bIns="0" rtlCol="0"/>
          <a:lstStyle/>
          <a:p>
            <a:endParaRPr dirty="0"/>
          </a:p>
        </p:txBody>
      </p:sp>
      <p:sp>
        <p:nvSpPr>
          <p:cNvPr id="17" name="object 17"/>
          <p:cNvSpPr txBox="1"/>
          <p:nvPr/>
        </p:nvSpPr>
        <p:spPr>
          <a:xfrm>
            <a:off x="2269489" y="2621013"/>
            <a:ext cx="5519420" cy="1990725"/>
          </a:xfrm>
          <a:prstGeom prst="rect">
            <a:avLst/>
          </a:prstGeom>
          <a:ln w="12700">
            <a:solidFill>
              <a:srgbClr val="045899"/>
            </a:solidFill>
          </a:ln>
        </p:spPr>
        <p:txBody>
          <a:bodyPr vert="horz" wrap="square" lIns="0" tIns="71120" rIns="0" bIns="0" rtlCol="0">
            <a:spAutoFit/>
          </a:bodyPr>
          <a:lstStyle/>
          <a:p>
            <a:pPr marL="1114425">
              <a:lnSpc>
                <a:spcPct val="100000"/>
              </a:lnSpc>
              <a:spcBef>
                <a:spcPts val="560"/>
              </a:spcBef>
            </a:pPr>
            <a:r>
              <a:rPr sz="1500" spc="15" dirty="0">
                <a:solidFill>
                  <a:srgbClr val="FFFFFF"/>
                </a:solidFill>
                <a:latin typeface="Avenir"/>
                <a:cs typeface="Avenir"/>
              </a:rPr>
              <a:t>INFLAMMATORY</a:t>
            </a:r>
            <a:r>
              <a:rPr sz="1500" spc="10" dirty="0">
                <a:solidFill>
                  <a:srgbClr val="FFFFFF"/>
                </a:solidFill>
                <a:latin typeface="Avenir"/>
                <a:cs typeface="Avenir"/>
              </a:rPr>
              <a:t> </a:t>
            </a:r>
            <a:r>
              <a:rPr sz="1500" spc="35" dirty="0">
                <a:solidFill>
                  <a:srgbClr val="FFFFFF"/>
                </a:solidFill>
                <a:latin typeface="Avenir"/>
                <a:cs typeface="Avenir"/>
              </a:rPr>
              <a:t>VESTIBULODYNIA</a:t>
            </a:r>
            <a:endParaRPr sz="1500" dirty="0">
              <a:latin typeface="Avenir"/>
              <a:cs typeface="Avenir"/>
            </a:endParaRPr>
          </a:p>
          <a:p>
            <a:pPr marL="101600">
              <a:lnSpc>
                <a:spcPct val="100000"/>
              </a:lnSpc>
              <a:spcBef>
                <a:spcPts val="1070"/>
              </a:spcBef>
            </a:pPr>
            <a:r>
              <a:rPr sz="1200" b="1" spc="20" dirty="0">
                <a:solidFill>
                  <a:srgbClr val="045899"/>
                </a:solidFill>
                <a:latin typeface="Avenir Black"/>
                <a:cs typeface="Avenir Black"/>
              </a:rPr>
              <a:t>HX: </a:t>
            </a:r>
            <a:r>
              <a:rPr sz="1200" spc="20" dirty="0">
                <a:solidFill>
                  <a:srgbClr val="045899"/>
                </a:solidFill>
                <a:latin typeface="Avenir"/>
                <a:cs typeface="Avenir"/>
              </a:rPr>
              <a:t>Chronic </a:t>
            </a:r>
            <a:r>
              <a:rPr sz="1200" spc="25" dirty="0">
                <a:solidFill>
                  <a:srgbClr val="045899"/>
                </a:solidFill>
                <a:latin typeface="Avenir"/>
                <a:cs typeface="Avenir"/>
              </a:rPr>
              <a:t>infections, </a:t>
            </a:r>
            <a:r>
              <a:rPr sz="1200" spc="20" dirty="0">
                <a:solidFill>
                  <a:srgbClr val="045899"/>
                </a:solidFill>
                <a:latin typeface="Avenir"/>
                <a:cs typeface="Avenir"/>
              </a:rPr>
              <a:t>allergic reactions, </a:t>
            </a:r>
            <a:r>
              <a:rPr sz="1200" spc="25" dirty="0">
                <a:solidFill>
                  <a:srgbClr val="045899"/>
                </a:solidFill>
                <a:latin typeface="Avenir"/>
                <a:cs typeface="Avenir"/>
              </a:rPr>
              <a:t>copious yellowish</a:t>
            </a:r>
            <a:r>
              <a:rPr sz="1200" spc="315" dirty="0">
                <a:solidFill>
                  <a:srgbClr val="045899"/>
                </a:solidFill>
                <a:latin typeface="Avenir"/>
                <a:cs typeface="Avenir"/>
              </a:rPr>
              <a:t> </a:t>
            </a:r>
            <a:r>
              <a:rPr sz="1200" spc="25" dirty="0">
                <a:solidFill>
                  <a:srgbClr val="045899"/>
                </a:solidFill>
                <a:latin typeface="Avenir"/>
                <a:cs typeface="Avenir"/>
              </a:rPr>
              <a:t>discharge.</a:t>
            </a:r>
            <a:endParaRPr sz="1200" dirty="0">
              <a:latin typeface="Avenir"/>
              <a:cs typeface="Avenir"/>
            </a:endParaRPr>
          </a:p>
          <a:p>
            <a:pPr marL="101600" marR="707390">
              <a:lnSpc>
                <a:spcPct val="125000"/>
              </a:lnSpc>
              <a:spcBef>
                <a:spcPts val="450"/>
              </a:spcBef>
            </a:pPr>
            <a:r>
              <a:rPr sz="1200" b="1" spc="20" dirty="0">
                <a:solidFill>
                  <a:srgbClr val="045899"/>
                </a:solidFill>
                <a:latin typeface="Avenir Black"/>
                <a:cs typeface="Avenir Black"/>
              </a:rPr>
              <a:t>PE: </a:t>
            </a:r>
            <a:r>
              <a:rPr sz="1200" spc="25" dirty="0">
                <a:solidFill>
                  <a:srgbClr val="045899"/>
                </a:solidFill>
                <a:latin typeface="Avenir"/>
                <a:cs typeface="Avenir"/>
              </a:rPr>
              <a:t>Erythema </a:t>
            </a:r>
            <a:r>
              <a:rPr sz="1200" spc="20" dirty="0">
                <a:solidFill>
                  <a:srgbClr val="045899"/>
                </a:solidFill>
                <a:latin typeface="Avenir"/>
                <a:cs typeface="Avenir"/>
              </a:rPr>
              <a:t>(redness), </a:t>
            </a:r>
            <a:r>
              <a:rPr sz="1200" spc="25" dirty="0">
                <a:solidFill>
                  <a:srgbClr val="045899"/>
                </a:solidFill>
                <a:latin typeface="Avenir"/>
                <a:cs typeface="Avenir"/>
              </a:rPr>
              <a:t>leukorrhea (thick discharge), </a:t>
            </a:r>
            <a:r>
              <a:rPr sz="1200" spc="30" dirty="0">
                <a:solidFill>
                  <a:srgbClr val="045899"/>
                </a:solidFill>
                <a:latin typeface="Avenir"/>
                <a:cs typeface="Avenir"/>
              </a:rPr>
              <a:t>induration  </a:t>
            </a:r>
            <a:r>
              <a:rPr sz="1200" spc="20" dirty="0">
                <a:solidFill>
                  <a:srgbClr val="045899"/>
                </a:solidFill>
                <a:latin typeface="Avenir"/>
                <a:cs typeface="Avenir"/>
              </a:rPr>
              <a:t>(hardening </a:t>
            </a:r>
            <a:r>
              <a:rPr sz="1200" spc="15" dirty="0">
                <a:solidFill>
                  <a:srgbClr val="045899"/>
                </a:solidFill>
                <a:latin typeface="Avenir"/>
                <a:cs typeface="Avenir"/>
              </a:rPr>
              <a:t>of </a:t>
            </a:r>
            <a:r>
              <a:rPr sz="1200" spc="20" dirty="0">
                <a:solidFill>
                  <a:srgbClr val="045899"/>
                </a:solidFill>
                <a:latin typeface="Avenir"/>
                <a:cs typeface="Avenir"/>
              </a:rPr>
              <a:t>soft </a:t>
            </a:r>
            <a:r>
              <a:rPr sz="1200" spc="25" dirty="0">
                <a:solidFill>
                  <a:srgbClr val="045899"/>
                </a:solidFill>
                <a:latin typeface="Avenir"/>
                <a:cs typeface="Avenir"/>
              </a:rPr>
              <a:t>tissue), vaginal mucosal tenderness, </a:t>
            </a:r>
            <a:r>
              <a:rPr sz="1200" spc="30" dirty="0">
                <a:solidFill>
                  <a:srgbClr val="045899"/>
                </a:solidFill>
                <a:latin typeface="Avenir"/>
                <a:cs typeface="Avenir"/>
              </a:rPr>
              <a:t>cervicitis/  </a:t>
            </a:r>
            <a:r>
              <a:rPr sz="1200" spc="20" dirty="0">
                <a:solidFill>
                  <a:srgbClr val="045899"/>
                </a:solidFill>
                <a:latin typeface="Avenir"/>
                <a:cs typeface="Avenir"/>
              </a:rPr>
              <a:t>ectropion </a:t>
            </a:r>
            <a:r>
              <a:rPr sz="1200" spc="25" dirty="0">
                <a:solidFill>
                  <a:srgbClr val="045899"/>
                </a:solidFill>
                <a:latin typeface="Avenir"/>
                <a:cs typeface="Avenir"/>
              </a:rPr>
              <a:t>(inflammation </a:t>
            </a:r>
            <a:r>
              <a:rPr sz="1200" spc="15" dirty="0">
                <a:solidFill>
                  <a:srgbClr val="045899"/>
                </a:solidFill>
                <a:latin typeface="Avenir"/>
                <a:cs typeface="Avenir"/>
              </a:rPr>
              <a:t>of </a:t>
            </a:r>
            <a:r>
              <a:rPr sz="1200" spc="20" dirty="0">
                <a:solidFill>
                  <a:srgbClr val="045899"/>
                </a:solidFill>
                <a:latin typeface="Avenir"/>
                <a:cs typeface="Avenir"/>
              </a:rPr>
              <a:t>the outer</a:t>
            </a:r>
            <a:r>
              <a:rPr sz="1200" spc="204" dirty="0">
                <a:solidFill>
                  <a:srgbClr val="045899"/>
                </a:solidFill>
                <a:latin typeface="Avenir"/>
                <a:cs typeface="Avenir"/>
              </a:rPr>
              <a:t> </a:t>
            </a:r>
            <a:r>
              <a:rPr sz="1200" spc="30" dirty="0">
                <a:solidFill>
                  <a:srgbClr val="045899"/>
                </a:solidFill>
                <a:latin typeface="Avenir"/>
                <a:cs typeface="Avenir"/>
              </a:rPr>
              <a:t>cervix)</a:t>
            </a:r>
            <a:endParaRPr sz="1200" dirty="0">
              <a:latin typeface="Avenir"/>
              <a:cs typeface="Avenir"/>
            </a:endParaRPr>
          </a:p>
          <a:p>
            <a:pPr marL="101600" marR="102870">
              <a:lnSpc>
                <a:spcPct val="125000"/>
              </a:lnSpc>
              <a:spcBef>
                <a:spcPts val="450"/>
              </a:spcBef>
            </a:pPr>
            <a:r>
              <a:rPr sz="1200" b="1" spc="25" dirty="0">
                <a:solidFill>
                  <a:srgbClr val="045899"/>
                </a:solidFill>
                <a:latin typeface="Avenir Black"/>
                <a:cs typeface="Avenir Black"/>
              </a:rPr>
              <a:t>CAUSES: </a:t>
            </a:r>
            <a:r>
              <a:rPr sz="1200" spc="25" dirty="0">
                <a:solidFill>
                  <a:srgbClr val="045899"/>
                </a:solidFill>
                <a:latin typeface="Avenir"/>
                <a:cs typeface="Avenir"/>
              </a:rPr>
              <a:t>Desquamative inflammatory vaginitis, </a:t>
            </a:r>
            <a:r>
              <a:rPr sz="1200" spc="20" dirty="0">
                <a:solidFill>
                  <a:srgbClr val="045899"/>
                </a:solidFill>
                <a:latin typeface="Avenir"/>
                <a:cs typeface="Avenir"/>
              </a:rPr>
              <a:t>chronic </a:t>
            </a:r>
            <a:r>
              <a:rPr sz="1200" spc="25" dirty="0">
                <a:solidFill>
                  <a:srgbClr val="045899"/>
                </a:solidFill>
                <a:latin typeface="Avenir"/>
                <a:cs typeface="Avenir"/>
              </a:rPr>
              <a:t>candidiasis, </a:t>
            </a:r>
            <a:r>
              <a:rPr sz="1200" spc="30" dirty="0">
                <a:solidFill>
                  <a:srgbClr val="045899"/>
                </a:solidFill>
                <a:latin typeface="Avenir"/>
                <a:cs typeface="Avenir"/>
              </a:rPr>
              <a:t>latex  </a:t>
            </a:r>
            <a:r>
              <a:rPr sz="1200" spc="25" dirty="0">
                <a:solidFill>
                  <a:srgbClr val="045899"/>
                </a:solidFill>
                <a:latin typeface="Avenir"/>
                <a:cs typeface="Avenir"/>
              </a:rPr>
              <a:t>allergy/semen</a:t>
            </a:r>
            <a:r>
              <a:rPr sz="1200" spc="-25" dirty="0">
                <a:solidFill>
                  <a:srgbClr val="045899"/>
                </a:solidFill>
                <a:latin typeface="Avenir"/>
                <a:cs typeface="Avenir"/>
              </a:rPr>
              <a:t> </a:t>
            </a:r>
            <a:r>
              <a:rPr sz="1200" spc="25" dirty="0">
                <a:solidFill>
                  <a:srgbClr val="045899"/>
                </a:solidFill>
                <a:latin typeface="Avenir"/>
                <a:cs typeface="Avenir"/>
              </a:rPr>
              <a:t>allergy</a:t>
            </a:r>
            <a:endParaRPr sz="1200" dirty="0">
              <a:latin typeface="Avenir"/>
              <a:cs typeface="Avenir"/>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58</a:t>
            </a:fld>
            <a:endParaRPr dirty="0"/>
          </a:p>
        </p:txBody>
      </p:sp>
      <p:sp>
        <p:nvSpPr>
          <p:cNvPr id="19" name="object 19"/>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25220" y="1064260"/>
            <a:ext cx="6842380" cy="615553"/>
          </a:xfrm>
          <a:prstGeom prst="rect">
            <a:avLst/>
          </a:prstGeom>
        </p:spPr>
        <p:txBody>
          <a:bodyPr vert="horz" wrap="square" lIns="0" tIns="0" rIns="0" bIns="0" rtlCol="0">
            <a:spAutoFit/>
          </a:bodyPr>
          <a:lstStyle/>
          <a:p>
            <a:pPr marL="12700" marR="5080">
              <a:lnSpc>
                <a:spcPts val="2400"/>
              </a:lnSpc>
            </a:pPr>
            <a:r>
              <a:rPr spc="50" dirty="0"/>
              <a:t>VESTIBULODYNIA: </a:t>
            </a:r>
            <a:r>
              <a:rPr dirty="0"/>
              <a:t>A </a:t>
            </a:r>
            <a:r>
              <a:rPr spc="45" dirty="0"/>
              <a:t>DIAGNOSTIC </a:t>
            </a:r>
            <a:r>
              <a:rPr spc="55" dirty="0"/>
              <a:t>ALGORITHM  </a:t>
            </a:r>
            <a:r>
              <a:rPr sz="1800" spc="25" dirty="0"/>
              <a:t>HORMONALLY ASSOCIATED</a:t>
            </a:r>
            <a:r>
              <a:rPr sz="1800" spc="130" dirty="0"/>
              <a:t> </a:t>
            </a:r>
            <a:r>
              <a:rPr sz="1800" spc="55" dirty="0"/>
              <a:t>VESTIBULODYNIA</a:t>
            </a:r>
          </a:p>
        </p:txBody>
      </p:sp>
      <p:sp>
        <p:nvSpPr>
          <p:cNvPr id="5" name="object 5"/>
          <p:cNvSpPr/>
          <p:nvPr/>
        </p:nvSpPr>
        <p:spPr>
          <a:xfrm>
            <a:off x="2292350" y="2996463"/>
            <a:ext cx="5519420" cy="2401570"/>
          </a:xfrm>
          <a:custGeom>
            <a:avLst/>
            <a:gdLst/>
            <a:ahLst/>
            <a:cxnLst/>
            <a:rect l="l" t="t" r="r" b="b"/>
            <a:pathLst>
              <a:path w="5519420" h="2401570">
                <a:moveTo>
                  <a:pt x="0" y="2401290"/>
                </a:moveTo>
                <a:lnTo>
                  <a:pt x="5519420" y="2401290"/>
                </a:lnTo>
                <a:lnTo>
                  <a:pt x="5519420" y="0"/>
                </a:lnTo>
                <a:lnTo>
                  <a:pt x="0" y="0"/>
                </a:lnTo>
                <a:lnTo>
                  <a:pt x="0" y="2401290"/>
                </a:lnTo>
                <a:close/>
              </a:path>
            </a:pathLst>
          </a:custGeom>
          <a:ln w="12700">
            <a:solidFill>
              <a:srgbClr val="045899"/>
            </a:solidFill>
          </a:ln>
        </p:spPr>
        <p:txBody>
          <a:bodyPr wrap="square" lIns="0" tIns="0" rIns="0" bIns="0" rtlCol="0"/>
          <a:lstStyle/>
          <a:p>
            <a:endParaRPr dirty="0"/>
          </a:p>
        </p:txBody>
      </p:sp>
      <p:sp>
        <p:nvSpPr>
          <p:cNvPr id="6" name="object 6"/>
          <p:cNvSpPr/>
          <p:nvPr/>
        </p:nvSpPr>
        <p:spPr>
          <a:xfrm>
            <a:off x="0" y="1965960"/>
            <a:ext cx="10058400" cy="487679"/>
          </a:xfrm>
          <a:prstGeom prst="rect">
            <a:avLst/>
          </a:prstGeom>
          <a:blipFill>
            <a:blip r:embed="rId4" cstate="print"/>
            <a:stretch>
              <a:fillRect/>
            </a:stretch>
          </a:blipFill>
        </p:spPr>
        <p:txBody>
          <a:bodyPr wrap="square" lIns="0" tIns="0" rIns="0" bIns="0" rtlCol="0"/>
          <a:lstStyle/>
          <a:p>
            <a:endParaRPr dirty="0"/>
          </a:p>
        </p:txBody>
      </p:sp>
      <p:sp>
        <p:nvSpPr>
          <p:cNvPr id="7" name="object 7"/>
          <p:cNvSpPr txBox="1"/>
          <p:nvPr/>
        </p:nvSpPr>
        <p:spPr>
          <a:xfrm>
            <a:off x="973757" y="2095500"/>
            <a:ext cx="8701991" cy="276999"/>
          </a:xfrm>
          <a:prstGeom prst="rect">
            <a:avLst/>
          </a:prstGeom>
        </p:spPr>
        <p:txBody>
          <a:bodyPr vert="horz" wrap="square" lIns="0" tIns="0" rIns="0" bIns="0" rtlCol="0">
            <a:spAutoFit/>
          </a:bodyPr>
          <a:lstStyle/>
          <a:p>
            <a:pPr marL="12700">
              <a:lnSpc>
                <a:spcPct val="100000"/>
              </a:lnSpc>
            </a:pPr>
            <a:r>
              <a:rPr sz="1800" spc="40" dirty="0">
                <a:solidFill>
                  <a:srgbClr val="FFFFFF"/>
                </a:solidFill>
                <a:latin typeface="Avenir Book"/>
                <a:cs typeface="Avenir Book"/>
              </a:rPr>
              <a:t>VESTIBULODYNIA </a:t>
            </a:r>
            <a:r>
              <a:rPr sz="1800" spc="30" dirty="0">
                <a:solidFill>
                  <a:srgbClr val="FFFFFF"/>
                </a:solidFill>
                <a:latin typeface="Avenir Book"/>
                <a:cs typeface="Avenir Book"/>
              </a:rPr>
              <a:t>WITH </a:t>
            </a:r>
            <a:r>
              <a:rPr sz="1800" spc="40" dirty="0">
                <a:solidFill>
                  <a:srgbClr val="FFFFFF"/>
                </a:solidFill>
                <a:latin typeface="Avenir Book"/>
                <a:cs typeface="Avenir Book"/>
              </a:rPr>
              <a:t>TENDERNESS THROUGHOUT </a:t>
            </a:r>
            <a:r>
              <a:rPr sz="1800" spc="35" dirty="0">
                <a:solidFill>
                  <a:srgbClr val="FFFFFF"/>
                </a:solidFill>
                <a:latin typeface="Avenir Book"/>
                <a:cs typeface="Avenir Book"/>
              </a:rPr>
              <a:t>ENTIRE</a:t>
            </a:r>
            <a:r>
              <a:rPr sz="1800" spc="260" dirty="0">
                <a:solidFill>
                  <a:srgbClr val="FFFFFF"/>
                </a:solidFill>
                <a:latin typeface="Avenir Book"/>
                <a:cs typeface="Avenir Book"/>
              </a:rPr>
              <a:t> </a:t>
            </a:r>
            <a:r>
              <a:rPr sz="1800" spc="45" dirty="0">
                <a:solidFill>
                  <a:srgbClr val="FFFFFF"/>
                </a:solidFill>
                <a:latin typeface="Avenir Book"/>
                <a:cs typeface="Avenir Book"/>
              </a:rPr>
              <a:t>VESTIBULE</a:t>
            </a:r>
            <a:endParaRPr sz="1800" dirty="0">
              <a:latin typeface="Avenir Book"/>
              <a:cs typeface="Avenir Book"/>
            </a:endParaRPr>
          </a:p>
        </p:txBody>
      </p:sp>
      <p:sp>
        <p:nvSpPr>
          <p:cNvPr id="8" name="object 8"/>
          <p:cNvSpPr/>
          <p:nvPr/>
        </p:nvSpPr>
        <p:spPr>
          <a:xfrm>
            <a:off x="2286000" y="2999232"/>
            <a:ext cx="5513832" cy="387603"/>
          </a:xfrm>
          <a:prstGeom prst="rect">
            <a:avLst/>
          </a:prstGeom>
          <a:blipFill>
            <a:blip r:embed="rId5" cstate="print"/>
            <a:stretch>
              <a:fillRect/>
            </a:stretch>
          </a:blipFill>
        </p:spPr>
        <p:txBody>
          <a:bodyPr wrap="square" lIns="0" tIns="0" rIns="0" bIns="0" rtlCol="0"/>
          <a:lstStyle/>
          <a:p>
            <a:endParaRPr dirty="0"/>
          </a:p>
        </p:txBody>
      </p:sp>
      <p:sp>
        <p:nvSpPr>
          <p:cNvPr id="9" name="object 9"/>
          <p:cNvSpPr txBox="1"/>
          <p:nvPr/>
        </p:nvSpPr>
        <p:spPr>
          <a:xfrm>
            <a:off x="2292350" y="2996463"/>
            <a:ext cx="5519420" cy="2401570"/>
          </a:xfrm>
          <a:prstGeom prst="rect">
            <a:avLst/>
          </a:prstGeom>
          <a:ln w="12700">
            <a:solidFill>
              <a:srgbClr val="045899"/>
            </a:solidFill>
          </a:ln>
        </p:spPr>
        <p:txBody>
          <a:bodyPr vert="horz" wrap="square" lIns="0" tIns="70485" rIns="0" bIns="0" rtlCol="0">
            <a:spAutoFit/>
          </a:bodyPr>
          <a:lstStyle/>
          <a:p>
            <a:pPr marL="564515">
              <a:lnSpc>
                <a:spcPct val="100000"/>
              </a:lnSpc>
              <a:spcBef>
                <a:spcPts val="555"/>
              </a:spcBef>
            </a:pPr>
            <a:r>
              <a:rPr sz="1500" spc="15" dirty="0">
                <a:solidFill>
                  <a:srgbClr val="FFFFFF"/>
                </a:solidFill>
                <a:latin typeface="Avenir"/>
                <a:cs typeface="Avenir"/>
              </a:rPr>
              <a:t>HORMONALLY ASSOCIATED</a:t>
            </a:r>
            <a:r>
              <a:rPr sz="1500" spc="55" dirty="0">
                <a:solidFill>
                  <a:srgbClr val="FFFFFF"/>
                </a:solidFill>
                <a:latin typeface="Avenir"/>
                <a:cs typeface="Avenir"/>
              </a:rPr>
              <a:t> </a:t>
            </a:r>
            <a:r>
              <a:rPr sz="1500" spc="35" dirty="0">
                <a:solidFill>
                  <a:srgbClr val="FFFFFF"/>
                </a:solidFill>
                <a:latin typeface="Avenir"/>
                <a:cs typeface="Avenir"/>
              </a:rPr>
              <a:t>VESTIBULODYNIA</a:t>
            </a:r>
            <a:endParaRPr sz="1500" dirty="0">
              <a:latin typeface="Avenir"/>
              <a:cs typeface="Avenir"/>
            </a:endParaRPr>
          </a:p>
          <a:p>
            <a:pPr marL="101600" marR="744855">
              <a:lnSpc>
                <a:spcPct val="125000"/>
              </a:lnSpc>
              <a:spcBef>
                <a:spcPts val="1055"/>
              </a:spcBef>
            </a:pPr>
            <a:r>
              <a:rPr sz="1200" b="1" spc="20" dirty="0">
                <a:solidFill>
                  <a:srgbClr val="045899"/>
                </a:solidFill>
                <a:latin typeface="Avenir Black"/>
                <a:cs typeface="Avenir Black"/>
              </a:rPr>
              <a:t>PE: </a:t>
            </a:r>
            <a:r>
              <a:rPr sz="1200" spc="20" dirty="0">
                <a:solidFill>
                  <a:srgbClr val="045899"/>
                </a:solidFill>
                <a:latin typeface="Avenir"/>
                <a:cs typeface="Avenir"/>
              </a:rPr>
              <a:t>Gland ostia </a:t>
            </a:r>
            <a:r>
              <a:rPr sz="1200" spc="10" dirty="0">
                <a:solidFill>
                  <a:srgbClr val="045899"/>
                </a:solidFill>
                <a:latin typeface="Avenir"/>
                <a:cs typeface="Avenir"/>
              </a:rPr>
              <a:t>are </a:t>
            </a:r>
            <a:r>
              <a:rPr sz="1200" spc="25" dirty="0">
                <a:solidFill>
                  <a:srgbClr val="045899"/>
                </a:solidFill>
                <a:latin typeface="Avenir"/>
                <a:cs typeface="Avenir"/>
              </a:rPr>
              <a:t>erythematous, mucosal pallor </a:t>
            </a:r>
            <a:r>
              <a:rPr sz="1200" spc="20" dirty="0">
                <a:solidFill>
                  <a:srgbClr val="045899"/>
                </a:solidFill>
                <a:latin typeface="Avenir"/>
                <a:cs typeface="Avenir"/>
              </a:rPr>
              <a:t>with </a:t>
            </a:r>
            <a:r>
              <a:rPr sz="1200" spc="30" dirty="0">
                <a:solidFill>
                  <a:srgbClr val="045899"/>
                </a:solidFill>
                <a:latin typeface="Avenir"/>
                <a:cs typeface="Avenir"/>
              </a:rPr>
              <a:t>overlying  </a:t>
            </a:r>
            <a:r>
              <a:rPr sz="1200" spc="25" dirty="0">
                <a:solidFill>
                  <a:srgbClr val="045899"/>
                </a:solidFill>
                <a:latin typeface="Avenir"/>
                <a:cs typeface="Avenir"/>
              </a:rPr>
              <a:t>erythema, </a:t>
            </a:r>
            <a:r>
              <a:rPr sz="1200" spc="20" dirty="0">
                <a:solidFill>
                  <a:srgbClr val="045899"/>
                </a:solidFill>
                <a:latin typeface="Avenir"/>
                <a:cs typeface="Avenir"/>
              </a:rPr>
              <a:t>decreased size </a:t>
            </a:r>
            <a:r>
              <a:rPr sz="1200" spc="15" dirty="0">
                <a:solidFill>
                  <a:srgbClr val="045899"/>
                </a:solidFill>
                <a:latin typeface="Avenir"/>
                <a:cs typeface="Avenir"/>
              </a:rPr>
              <a:t>of </a:t>
            </a:r>
            <a:r>
              <a:rPr sz="1200" spc="20" dirty="0">
                <a:solidFill>
                  <a:srgbClr val="045899"/>
                </a:solidFill>
                <a:latin typeface="Avenir"/>
                <a:cs typeface="Avenir"/>
              </a:rPr>
              <a:t>labia </a:t>
            </a:r>
            <a:r>
              <a:rPr sz="1200" spc="25" dirty="0">
                <a:solidFill>
                  <a:srgbClr val="045899"/>
                </a:solidFill>
                <a:latin typeface="Avenir"/>
                <a:cs typeface="Avenir"/>
              </a:rPr>
              <a:t>minora </a:t>
            </a:r>
            <a:r>
              <a:rPr sz="1200" spc="20" dirty="0">
                <a:solidFill>
                  <a:srgbClr val="045899"/>
                </a:solidFill>
                <a:latin typeface="Avenir"/>
                <a:cs typeface="Avenir"/>
              </a:rPr>
              <a:t>and</a:t>
            </a:r>
            <a:r>
              <a:rPr sz="1200" spc="270" dirty="0">
                <a:solidFill>
                  <a:srgbClr val="045899"/>
                </a:solidFill>
                <a:latin typeface="Avenir"/>
                <a:cs typeface="Avenir"/>
              </a:rPr>
              <a:t> </a:t>
            </a:r>
            <a:r>
              <a:rPr sz="1200" spc="30" dirty="0">
                <a:solidFill>
                  <a:srgbClr val="045899"/>
                </a:solidFill>
                <a:latin typeface="Avenir"/>
                <a:cs typeface="Avenir"/>
              </a:rPr>
              <a:t>clitoris</a:t>
            </a:r>
            <a:endParaRPr sz="1200" dirty="0">
              <a:latin typeface="Avenir"/>
              <a:cs typeface="Avenir"/>
            </a:endParaRPr>
          </a:p>
          <a:p>
            <a:pPr>
              <a:lnSpc>
                <a:spcPct val="100000"/>
              </a:lnSpc>
              <a:spcBef>
                <a:spcPts val="50"/>
              </a:spcBef>
            </a:pPr>
            <a:endParaRPr sz="1050" dirty="0">
              <a:latin typeface="Times New Roman"/>
              <a:cs typeface="Times New Roman"/>
            </a:endParaRPr>
          </a:p>
          <a:p>
            <a:pPr marL="101600">
              <a:lnSpc>
                <a:spcPct val="100000"/>
              </a:lnSpc>
            </a:pPr>
            <a:r>
              <a:rPr sz="1200" b="1" spc="20" dirty="0">
                <a:solidFill>
                  <a:srgbClr val="045899"/>
                </a:solidFill>
                <a:latin typeface="Avenir Black"/>
                <a:cs typeface="Avenir Black"/>
              </a:rPr>
              <a:t>LABS: </a:t>
            </a:r>
            <a:r>
              <a:rPr sz="1200" spc="20" dirty="0">
                <a:solidFill>
                  <a:srgbClr val="045899"/>
                </a:solidFill>
                <a:latin typeface="Avenir"/>
                <a:cs typeface="Avenir"/>
              </a:rPr>
              <a:t>High SHBG, low </a:t>
            </a:r>
            <a:r>
              <a:rPr sz="1200" spc="15" dirty="0">
                <a:solidFill>
                  <a:srgbClr val="045899"/>
                </a:solidFill>
                <a:latin typeface="Avenir"/>
                <a:cs typeface="Avenir"/>
              </a:rPr>
              <a:t>free </a:t>
            </a:r>
            <a:r>
              <a:rPr sz="1200" spc="25" dirty="0">
                <a:solidFill>
                  <a:srgbClr val="045899"/>
                </a:solidFill>
                <a:latin typeface="Avenir"/>
                <a:cs typeface="Avenir"/>
              </a:rPr>
              <a:t>testosterone, </a:t>
            </a:r>
            <a:r>
              <a:rPr sz="1200" spc="20" dirty="0">
                <a:solidFill>
                  <a:srgbClr val="045899"/>
                </a:solidFill>
                <a:latin typeface="Avenir"/>
                <a:cs typeface="Avenir"/>
              </a:rPr>
              <a:t>low</a:t>
            </a:r>
            <a:r>
              <a:rPr sz="1200" spc="235" dirty="0">
                <a:solidFill>
                  <a:srgbClr val="045899"/>
                </a:solidFill>
                <a:latin typeface="Avenir"/>
                <a:cs typeface="Avenir"/>
              </a:rPr>
              <a:t> </a:t>
            </a:r>
            <a:r>
              <a:rPr sz="1200" spc="30" dirty="0">
                <a:solidFill>
                  <a:srgbClr val="045899"/>
                </a:solidFill>
                <a:latin typeface="Avenir"/>
                <a:cs typeface="Avenir"/>
              </a:rPr>
              <a:t>estradiol</a:t>
            </a:r>
            <a:endParaRPr sz="1200" dirty="0">
              <a:latin typeface="Avenir"/>
              <a:cs typeface="Avenir"/>
            </a:endParaRPr>
          </a:p>
          <a:p>
            <a:pPr marL="101600" marR="807085">
              <a:lnSpc>
                <a:spcPct val="125000"/>
              </a:lnSpc>
              <a:spcBef>
                <a:spcPts val="900"/>
              </a:spcBef>
            </a:pPr>
            <a:r>
              <a:rPr sz="1200" b="1" spc="25" dirty="0">
                <a:solidFill>
                  <a:srgbClr val="045899"/>
                </a:solidFill>
                <a:latin typeface="Avenir Black"/>
                <a:cs typeface="Avenir Black"/>
              </a:rPr>
              <a:t>CAUSES: </a:t>
            </a:r>
            <a:r>
              <a:rPr sz="1200" spc="25" dirty="0">
                <a:solidFill>
                  <a:srgbClr val="045899"/>
                </a:solidFill>
                <a:latin typeface="Avenir"/>
                <a:cs typeface="Avenir"/>
              </a:rPr>
              <a:t>Hormonal contraceptives, spironolactone, </a:t>
            </a:r>
            <a:r>
              <a:rPr sz="1200" spc="15" dirty="0">
                <a:solidFill>
                  <a:srgbClr val="045899"/>
                </a:solidFill>
                <a:latin typeface="Avenir"/>
                <a:cs typeface="Avenir"/>
              </a:rPr>
              <a:t>Tamoxifen,  </a:t>
            </a:r>
            <a:r>
              <a:rPr sz="1200" spc="20" dirty="0">
                <a:solidFill>
                  <a:srgbClr val="045899"/>
                </a:solidFill>
                <a:latin typeface="Avenir"/>
                <a:cs typeface="Avenir"/>
              </a:rPr>
              <a:t>aromatase </a:t>
            </a:r>
            <a:r>
              <a:rPr sz="1200" spc="25" dirty="0">
                <a:solidFill>
                  <a:srgbClr val="045899"/>
                </a:solidFill>
                <a:latin typeface="Avenir"/>
                <a:cs typeface="Avenir"/>
              </a:rPr>
              <a:t>inhibitors, </a:t>
            </a:r>
            <a:r>
              <a:rPr sz="1200" spc="15" dirty="0">
                <a:solidFill>
                  <a:srgbClr val="045899"/>
                </a:solidFill>
                <a:latin typeface="Avenir"/>
                <a:cs typeface="Avenir"/>
              </a:rPr>
              <a:t>oophorectomy, </a:t>
            </a:r>
            <a:r>
              <a:rPr sz="1200" spc="25" dirty="0">
                <a:solidFill>
                  <a:srgbClr val="045899"/>
                </a:solidFill>
                <a:latin typeface="Avenir"/>
                <a:cs typeface="Avenir"/>
              </a:rPr>
              <a:t>amenorrhea,</a:t>
            </a:r>
            <a:r>
              <a:rPr sz="1200" spc="210" dirty="0">
                <a:solidFill>
                  <a:srgbClr val="045899"/>
                </a:solidFill>
                <a:latin typeface="Avenir"/>
                <a:cs typeface="Avenir"/>
              </a:rPr>
              <a:t> </a:t>
            </a:r>
            <a:r>
              <a:rPr sz="1200" spc="30" dirty="0">
                <a:solidFill>
                  <a:srgbClr val="045899"/>
                </a:solidFill>
                <a:latin typeface="Avenir"/>
                <a:cs typeface="Avenir"/>
              </a:rPr>
              <a:t>lactation</a:t>
            </a:r>
            <a:endParaRPr sz="1200" dirty="0">
              <a:latin typeface="Avenir"/>
              <a:cs typeface="Avenir"/>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59</a:t>
            </a:fld>
            <a:endParaRPr dirty="0"/>
          </a:p>
        </p:txBody>
      </p:sp>
      <p:sp>
        <p:nvSpPr>
          <p:cNvPr id="11" name="object 11"/>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717535"/>
            <a:ext cx="10058400" cy="54864"/>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prstGeom prst="rect">
            <a:avLst/>
          </a:prstGeom>
        </p:spPr>
        <p:txBody>
          <a:bodyPr vert="horz" wrap="square" lIns="0" tIns="232663" rIns="0" bIns="0" rtlCol="0">
            <a:spAutoFit/>
          </a:bodyPr>
          <a:lstStyle/>
          <a:p>
            <a:pPr marL="12700">
              <a:lnSpc>
                <a:spcPct val="100000"/>
              </a:lnSpc>
            </a:pPr>
            <a:r>
              <a:rPr spc="-5" dirty="0"/>
              <a:t>EARLY </a:t>
            </a:r>
            <a:r>
              <a:rPr spc="50" dirty="0"/>
              <a:t>DESCRIPTIONS </a:t>
            </a:r>
            <a:r>
              <a:rPr spc="25" dirty="0"/>
              <a:t>OF</a:t>
            </a:r>
            <a:r>
              <a:rPr spc="235" dirty="0"/>
              <a:t> </a:t>
            </a:r>
            <a:r>
              <a:rPr spc="30" dirty="0"/>
              <a:t>VULVODYNIA</a:t>
            </a:r>
          </a:p>
        </p:txBody>
      </p:sp>
      <p:sp>
        <p:nvSpPr>
          <p:cNvPr id="4" name="object 4"/>
          <p:cNvSpPr/>
          <p:nvPr/>
        </p:nvSpPr>
        <p:spPr>
          <a:xfrm>
            <a:off x="0" y="7717535"/>
            <a:ext cx="10058400" cy="54864"/>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0" y="1916083"/>
            <a:ext cx="10058400" cy="12700"/>
          </a:xfrm>
          <a:custGeom>
            <a:avLst/>
            <a:gdLst/>
            <a:ahLst/>
            <a:cxnLst/>
            <a:rect l="l" t="t" r="r" b="b"/>
            <a:pathLst>
              <a:path w="10058400" h="12700">
                <a:moveTo>
                  <a:pt x="0" y="12700"/>
                </a:moveTo>
                <a:lnTo>
                  <a:pt x="10058400" y="12700"/>
                </a:lnTo>
                <a:lnTo>
                  <a:pt x="10058400" y="0"/>
                </a:lnTo>
                <a:lnTo>
                  <a:pt x="0" y="0"/>
                </a:lnTo>
                <a:lnTo>
                  <a:pt x="0" y="12700"/>
                </a:lnTo>
                <a:close/>
              </a:path>
            </a:pathLst>
          </a:custGeom>
          <a:solidFill>
            <a:srgbClr val="045899"/>
          </a:solidFill>
        </p:spPr>
        <p:txBody>
          <a:bodyPr wrap="square" lIns="0" tIns="0" rIns="0" bIns="0" rtlCol="0"/>
          <a:lstStyle/>
          <a:p>
            <a:endParaRPr dirty="0"/>
          </a:p>
        </p:txBody>
      </p:sp>
      <p:sp>
        <p:nvSpPr>
          <p:cNvPr id="6" name="object 6"/>
          <p:cNvSpPr txBox="1"/>
          <p:nvPr/>
        </p:nvSpPr>
        <p:spPr>
          <a:xfrm>
            <a:off x="5834893" y="2020823"/>
            <a:ext cx="1027430" cy="254635"/>
          </a:xfrm>
          <a:prstGeom prst="rect">
            <a:avLst/>
          </a:prstGeom>
        </p:spPr>
        <p:txBody>
          <a:bodyPr vert="horz" wrap="square" lIns="0" tIns="0" rIns="0" bIns="0" rtlCol="0">
            <a:spAutoFit/>
          </a:bodyPr>
          <a:lstStyle/>
          <a:p>
            <a:pPr marL="12700">
              <a:lnSpc>
                <a:spcPct val="100000"/>
              </a:lnSpc>
            </a:pPr>
            <a:r>
              <a:rPr sz="1500" b="1" spc="35" dirty="0">
                <a:solidFill>
                  <a:srgbClr val="42888E"/>
                </a:solidFill>
                <a:latin typeface="Avenir Black"/>
                <a:cs typeface="Avenir Black"/>
              </a:rPr>
              <a:t>1929-1974</a:t>
            </a:r>
            <a:endParaRPr sz="1500" dirty="0">
              <a:latin typeface="Avenir Black"/>
              <a:cs typeface="Avenir Black"/>
            </a:endParaRPr>
          </a:p>
        </p:txBody>
      </p:sp>
      <p:sp>
        <p:nvSpPr>
          <p:cNvPr id="7" name="object 7"/>
          <p:cNvSpPr txBox="1"/>
          <p:nvPr/>
        </p:nvSpPr>
        <p:spPr>
          <a:xfrm>
            <a:off x="7997443" y="2020823"/>
            <a:ext cx="495934" cy="254635"/>
          </a:xfrm>
          <a:prstGeom prst="rect">
            <a:avLst/>
          </a:prstGeom>
        </p:spPr>
        <p:txBody>
          <a:bodyPr vert="horz" wrap="square" lIns="0" tIns="0" rIns="0" bIns="0" rtlCol="0">
            <a:spAutoFit/>
          </a:bodyPr>
          <a:lstStyle/>
          <a:p>
            <a:pPr marL="12700">
              <a:lnSpc>
                <a:spcPct val="100000"/>
              </a:lnSpc>
            </a:pPr>
            <a:r>
              <a:rPr sz="1500" b="1" spc="35" dirty="0">
                <a:solidFill>
                  <a:srgbClr val="42888E"/>
                </a:solidFill>
                <a:latin typeface="Avenir Black"/>
                <a:cs typeface="Avenir Black"/>
              </a:rPr>
              <a:t>1975</a:t>
            </a:r>
            <a:endParaRPr sz="1500" dirty="0">
              <a:latin typeface="Avenir Black"/>
              <a:cs typeface="Avenir Black"/>
            </a:endParaRPr>
          </a:p>
        </p:txBody>
      </p:sp>
      <p:sp>
        <p:nvSpPr>
          <p:cNvPr id="8" name="object 8"/>
          <p:cNvSpPr/>
          <p:nvPr/>
        </p:nvSpPr>
        <p:spPr>
          <a:xfrm>
            <a:off x="4630099" y="1912621"/>
            <a:ext cx="3383280" cy="0"/>
          </a:xfrm>
          <a:custGeom>
            <a:avLst/>
            <a:gdLst/>
            <a:ahLst/>
            <a:cxnLst/>
            <a:rect l="l" t="t" r="r" b="b"/>
            <a:pathLst>
              <a:path w="3373120">
                <a:moveTo>
                  <a:pt x="0" y="0"/>
                </a:moveTo>
                <a:lnTo>
                  <a:pt x="3373120" y="0"/>
                </a:lnTo>
              </a:path>
            </a:pathLst>
          </a:custGeom>
          <a:ln w="25400">
            <a:solidFill>
              <a:srgbClr val="42888E"/>
            </a:solidFill>
          </a:ln>
        </p:spPr>
        <p:txBody>
          <a:bodyPr wrap="square" lIns="0" tIns="0" rIns="0" bIns="0" rtlCol="0"/>
          <a:lstStyle/>
          <a:p>
            <a:endParaRPr dirty="0"/>
          </a:p>
        </p:txBody>
      </p:sp>
      <p:sp>
        <p:nvSpPr>
          <p:cNvPr id="9" name="object 9"/>
          <p:cNvSpPr/>
          <p:nvPr/>
        </p:nvSpPr>
        <p:spPr>
          <a:xfrm>
            <a:off x="4384674" y="1861821"/>
            <a:ext cx="101600" cy="101600"/>
          </a:xfrm>
          <a:custGeom>
            <a:avLst/>
            <a:gdLst/>
            <a:ahLst/>
            <a:cxnLst/>
            <a:rect l="l" t="t" r="r" b="b"/>
            <a:pathLst>
              <a:path w="101600" h="101600">
                <a:moveTo>
                  <a:pt x="50800" y="0"/>
                </a:moveTo>
                <a:lnTo>
                  <a:pt x="31027" y="3992"/>
                </a:lnTo>
                <a:lnTo>
                  <a:pt x="14879" y="14879"/>
                </a:lnTo>
                <a:lnTo>
                  <a:pt x="3992" y="31027"/>
                </a:lnTo>
                <a:lnTo>
                  <a:pt x="0" y="50800"/>
                </a:lnTo>
                <a:lnTo>
                  <a:pt x="3992" y="70572"/>
                </a:lnTo>
                <a:lnTo>
                  <a:pt x="14879" y="86720"/>
                </a:lnTo>
                <a:lnTo>
                  <a:pt x="31027" y="97607"/>
                </a:lnTo>
                <a:lnTo>
                  <a:pt x="50800" y="101600"/>
                </a:lnTo>
                <a:lnTo>
                  <a:pt x="70572" y="97607"/>
                </a:lnTo>
                <a:lnTo>
                  <a:pt x="86720" y="86720"/>
                </a:lnTo>
                <a:lnTo>
                  <a:pt x="97607" y="70572"/>
                </a:lnTo>
                <a:lnTo>
                  <a:pt x="101600" y="50800"/>
                </a:lnTo>
                <a:lnTo>
                  <a:pt x="97607" y="31027"/>
                </a:lnTo>
                <a:lnTo>
                  <a:pt x="86720" y="14879"/>
                </a:lnTo>
                <a:lnTo>
                  <a:pt x="70572" y="3992"/>
                </a:lnTo>
                <a:lnTo>
                  <a:pt x="50800" y="0"/>
                </a:lnTo>
                <a:close/>
              </a:path>
            </a:pathLst>
          </a:custGeom>
          <a:solidFill>
            <a:srgbClr val="42888E"/>
          </a:solidFill>
        </p:spPr>
        <p:txBody>
          <a:bodyPr wrap="square" lIns="0" tIns="0" rIns="0" bIns="0" rtlCol="0"/>
          <a:lstStyle/>
          <a:p>
            <a:endParaRPr dirty="0"/>
          </a:p>
        </p:txBody>
      </p:sp>
      <p:sp>
        <p:nvSpPr>
          <p:cNvPr id="10" name="object 10"/>
          <p:cNvSpPr/>
          <p:nvPr/>
        </p:nvSpPr>
        <p:spPr>
          <a:xfrm>
            <a:off x="7981695" y="1861821"/>
            <a:ext cx="101600" cy="101600"/>
          </a:xfrm>
          <a:custGeom>
            <a:avLst/>
            <a:gdLst/>
            <a:ahLst/>
            <a:cxnLst/>
            <a:rect l="l" t="t" r="r" b="b"/>
            <a:pathLst>
              <a:path w="101600" h="101600">
                <a:moveTo>
                  <a:pt x="50800" y="0"/>
                </a:moveTo>
                <a:lnTo>
                  <a:pt x="31027" y="3992"/>
                </a:lnTo>
                <a:lnTo>
                  <a:pt x="14879" y="14879"/>
                </a:lnTo>
                <a:lnTo>
                  <a:pt x="3992" y="31027"/>
                </a:lnTo>
                <a:lnTo>
                  <a:pt x="0" y="50800"/>
                </a:lnTo>
                <a:lnTo>
                  <a:pt x="3992" y="70572"/>
                </a:lnTo>
                <a:lnTo>
                  <a:pt x="14879" y="86720"/>
                </a:lnTo>
                <a:lnTo>
                  <a:pt x="31027" y="97607"/>
                </a:lnTo>
                <a:lnTo>
                  <a:pt x="50800" y="101600"/>
                </a:lnTo>
                <a:lnTo>
                  <a:pt x="70572" y="97607"/>
                </a:lnTo>
                <a:lnTo>
                  <a:pt x="86720" y="86720"/>
                </a:lnTo>
                <a:lnTo>
                  <a:pt x="97607" y="70572"/>
                </a:lnTo>
                <a:lnTo>
                  <a:pt x="101600" y="50800"/>
                </a:lnTo>
                <a:lnTo>
                  <a:pt x="97607" y="31027"/>
                </a:lnTo>
                <a:lnTo>
                  <a:pt x="86720" y="14879"/>
                </a:lnTo>
                <a:lnTo>
                  <a:pt x="70572" y="3992"/>
                </a:lnTo>
                <a:lnTo>
                  <a:pt x="50800" y="0"/>
                </a:lnTo>
                <a:close/>
              </a:path>
            </a:pathLst>
          </a:custGeom>
          <a:solidFill>
            <a:srgbClr val="42888E"/>
          </a:solidFill>
        </p:spPr>
        <p:txBody>
          <a:bodyPr wrap="square" lIns="0" tIns="0" rIns="0" bIns="0" rtlCol="0"/>
          <a:lstStyle/>
          <a:p>
            <a:endParaRPr dirty="0"/>
          </a:p>
        </p:txBody>
      </p:sp>
      <p:sp>
        <p:nvSpPr>
          <p:cNvPr id="11" name="object 11"/>
          <p:cNvSpPr/>
          <p:nvPr/>
        </p:nvSpPr>
        <p:spPr>
          <a:xfrm>
            <a:off x="640080" y="1857720"/>
            <a:ext cx="109855" cy="109855"/>
          </a:xfrm>
          <a:custGeom>
            <a:avLst/>
            <a:gdLst/>
            <a:ahLst/>
            <a:cxnLst/>
            <a:rect l="l" t="t" r="r" b="b"/>
            <a:pathLst>
              <a:path w="109854" h="109855">
                <a:moveTo>
                  <a:pt x="54864" y="0"/>
                </a:moveTo>
                <a:lnTo>
                  <a:pt x="33507" y="4311"/>
                </a:lnTo>
                <a:lnTo>
                  <a:pt x="16068" y="16068"/>
                </a:lnTo>
                <a:lnTo>
                  <a:pt x="4311" y="33507"/>
                </a:lnTo>
                <a:lnTo>
                  <a:pt x="0" y="54863"/>
                </a:lnTo>
                <a:lnTo>
                  <a:pt x="4311" y="76220"/>
                </a:lnTo>
                <a:lnTo>
                  <a:pt x="16068" y="93659"/>
                </a:lnTo>
                <a:lnTo>
                  <a:pt x="33507" y="105416"/>
                </a:lnTo>
                <a:lnTo>
                  <a:pt x="54864" y="109727"/>
                </a:lnTo>
                <a:lnTo>
                  <a:pt x="76220" y="105416"/>
                </a:lnTo>
                <a:lnTo>
                  <a:pt x="93659" y="93659"/>
                </a:lnTo>
                <a:lnTo>
                  <a:pt x="105416" y="76220"/>
                </a:lnTo>
                <a:lnTo>
                  <a:pt x="109728" y="54863"/>
                </a:lnTo>
                <a:lnTo>
                  <a:pt x="105416" y="33507"/>
                </a:lnTo>
                <a:lnTo>
                  <a:pt x="93659" y="16068"/>
                </a:lnTo>
                <a:lnTo>
                  <a:pt x="76220" y="4311"/>
                </a:lnTo>
                <a:lnTo>
                  <a:pt x="54864" y="0"/>
                </a:lnTo>
                <a:close/>
              </a:path>
            </a:pathLst>
          </a:custGeom>
          <a:solidFill>
            <a:srgbClr val="42888E"/>
          </a:solidFill>
        </p:spPr>
        <p:txBody>
          <a:bodyPr wrap="square" lIns="0" tIns="0" rIns="0" bIns="0" rtlCol="0"/>
          <a:lstStyle/>
          <a:p>
            <a:endParaRPr dirty="0"/>
          </a:p>
        </p:txBody>
      </p:sp>
      <p:sp>
        <p:nvSpPr>
          <p:cNvPr id="12" name="object 12"/>
          <p:cNvSpPr/>
          <p:nvPr/>
        </p:nvSpPr>
        <p:spPr>
          <a:xfrm>
            <a:off x="8187974" y="1856229"/>
            <a:ext cx="109855" cy="109855"/>
          </a:xfrm>
          <a:custGeom>
            <a:avLst/>
            <a:gdLst/>
            <a:ahLst/>
            <a:cxnLst/>
            <a:rect l="l" t="t" r="r" b="b"/>
            <a:pathLst>
              <a:path w="109854" h="109855">
                <a:moveTo>
                  <a:pt x="54864" y="0"/>
                </a:moveTo>
                <a:lnTo>
                  <a:pt x="33507" y="4311"/>
                </a:lnTo>
                <a:lnTo>
                  <a:pt x="16068" y="16068"/>
                </a:lnTo>
                <a:lnTo>
                  <a:pt x="4311" y="33507"/>
                </a:lnTo>
                <a:lnTo>
                  <a:pt x="0" y="54863"/>
                </a:lnTo>
                <a:lnTo>
                  <a:pt x="4311" y="76220"/>
                </a:lnTo>
                <a:lnTo>
                  <a:pt x="16068" y="93659"/>
                </a:lnTo>
                <a:lnTo>
                  <a:pt x="33507" y="105416"/>
                </a:lnTo>
                <a:lnTo>
                  <a:pt x="54864" y="109727"/>
                </a:lnTo>
                <a:lnTo>
                  <a:pt x="76220" y="105416"/>
                </a:lnTo>
                <a:lnTo>
                  <a:pt x="93659" y="93659"/>
                </a:lnTo>
                <a:lnTo>
                  <a:pt x="105416" y="76220"/>
                </a:lnTo>
                <a:lnTo>
                  <a:pt x="109728" y="54863"/>
                </a:lnTo>
                <a:lnTo>
                  <a:pt x="105416" y="33507"/>
                </a:lnTo>
                <a:lnTo>
                  <a:pt x="93659" y="16068"/>
                </a:lnTo>
                <a:lnTo>
                  <a:pt x="76220" y="4311"/>
                </a:lnTo>
                <a:lnTo>
                  <a:pt x="54864" y="0"/>
                </a:lnTo>
                <a:close/>
              </a:path>
            </a:pathLst>
          </a:custGeom>
          <a:solidFill>
            <a:srgbClr val="42888E"/>
          </a:solidFill>
        </p:spPr>
        <p:txBody>
          <a:bodyPr wrap="square" lIns="0" tIns="0" rIns="0" bIns="0" rtlCol="0"/>
          <a:lstStyle/>
          <a:p>
            <a:endParaRPr dirty="0"/>
          </a:p>
        </p:txBody>
      </p:sp>
      <p:sp>
        <p:nvSpPr>
          <p:cNvPr id="13" name="object 13"/>
          <p:cNvSpPr/>
          <p:nvPr/>
        </p:nvSpPr>
        <p:spPr>
          <a:xfrm>
            <a:off x="4434332" y="1905507"/>
            <a:ext cx="0" cy="1244600"/>
          </a:xfrm>
          <a:custGeom>
            <a:avLst/>
            <a:gdLst/>
            <a:ahLst/>
            <a:cxnLst/>
            <a:rect l="l" t="t" r="r" b="b"/>
            <a:pathLst>
              <a:path h="1244600">
                <a:moveTo>
                  <a:pt x="0" y="0"/>
                </a:moveTo>
                <a:lnTo>
                  <a:pt x="0" y="1244092"/>
                </a:lnTo>
              </a:path>
            </a:pathLst>
          </a:custGeom>
          <a:ln w="25400">
            <a:solidFill>
              <a:srgbClr val="045899"/>
            </a:solidFill>
          </a:ln>
        </p:spPr>
        <p:txBody>
          <a:bodyPr wrap="square" lIns="0" tIns="0" rIns="0" bIns="0" rtlCol="0"/>
          <a:lstStyle/>
          <a:p>
            <a:endParaRPr dirty="0"/>
          </a:p>
        </p:txBody>
      </p:sp>
      <p:sp>
        <p:nvSpPr>
          <p:cNvPr id="14" name="object 14"/>
          <p:cNvSpPr/>
          <p:nvPr/>
        </p:nvSpPr>
        <p:spPr>
          <a:xfrm>
            <a:off x="4383532" y="3098800"/>
            <a:ext cx="101600" cy="101600"/>
          </a:xfrm>
          <a:custGeom>
            <a:avLst/>
            <a:gdLst/>
            <a:ahLst/>
            <a:cxnLst/>
            <a:rect l="l" t="t" r="r" b="b"/>
            <a:pathLst>
              <a:path w="101600" h="101600">
                <a:moveTo>
                  <a:pt x="50800" y="0"/>
                </a:moveTo>
                <a:lnTo>
                  <a:pt x="31027" y="3992"/>
                </a:lnTo>
                <a:lnTo>
                  <a:pt x="14879" y="14879"/>
                </a:lnTo>
                <a:lnTo>
                  <a:pt x="3992" y="31027"/>
                </a:lnTo>
                <a:lnTo>
                  <a:pt x="0" y="50800"/>
                </a:lnTo>
                <a:lnTo>
                  <a:pt x="3992" y="70572"/>
                </a:lnTo>
                <a:lnTo>
                  <a:pt x="14879" y="86720"/>
                </a:lnTo>
                <a:lnTo>
                  <a:pt x="31027" y="97607"/>
                </a:lnTo>
                <a:lnTo>
                  <a:pt x="50800" y="101600"/>
                </a:lnTo>
                <a:lnTo>
                  <a:pt x="70572" y="97607"/>
                </a:lnTo>
                <a:lnTo>
                  <a:pt x="86720" y="86720"/>
                </a:lnTo>
                <a:lnTo>
                  <a:pt x="97607" y="70572"/>
                </a:lnTo>
                <a:lnTo>
                  <a:pt x="101600" y="50800"/>
                </a:lnTo>
                <a:lnTo>
                  <a:pt x="97607" y="31027"/>
                </a:lnTo>
                <a:lnTo>
                  <a:pt x="86720" y="14879"/>
                </a:lnTo>
                <a:lnTo>
                  <a:pt x="70572" y="3992"/>
                </a:lnTo>
                <a:lnTo>
                  <a:pt x="50800" y="0"/>
                </a:lnTo>
                <a:close/>
              </a:path>
            </a:pathLst>
          </a:custGeom>
          <a:solidFill>
            <a:srgbClr val="045899"/>
          </a:solidFill>
        </p:spPr>
        <p:txBody>
          <a:bodyPr wrap="square" lIns="0" tIns="0" rIns="0" bIns="0" rtlCol="0"/>
          <a:lstStyle/>
          <a:p>
            <a:endParaRPr dirty="0"/>
          </a:p>
        </p:txBody>
      </p:sp>
      <p:sp>
        <p:nvSpPr>
          <p:cNvPr id="15" name="object 15"/>
          <p:cNvSpPr txBox="1"/>
          <p:nvPr/>
        </p:nvSpPr>
        <p:spPr>
          <a:xfrm>
            <a:off x="449549" y="2020823"/>
            <a:ext cx="1062990" cy="254635"/>
          </a:xfrm>
          <a:prstGeom prst="rect">
            <a:avLst/>
          </a:prstGeom>
        </p:spPr>
        <p:txBody>
          <a:bodyPr vert="horz" wrap="square" lIns="0" tIns="0" rIns="0" bIns="0" rtlCol="0">
            <a:spAutoFit/>
          </a:bodyPr>
          <a:lstStyle/>
          <a:p>
            <a:pPr marL="12700">
              <a:lnSpc>
                <a:spcPct val="100000"/>
              </a:lnSpc>
            </a:pPr>
            <a:r>
              <a:rPr sz="1500" b="1" spc="25" dirty="0">
                <a:solidFill>
                  <a:srgbClr val="42888E"/>
                </a:solidFill>
                <a:latin typeface="Avenir Black"/>
                <a:cs typeface="Avenir Black"/>
              </a:rPr>
              <a:t>1880</a:t>
            </a:r>
            <a:r>
              <a:rPr sz="1500" b="1" spc="254" dirty="0">
                <a:solidFill>
                  <a:srgbClr val="42888E"/>
                </a:solidFill>
                <a:latin typeface="Avenir Black"/>
                <a:cs typeface="Avenir Black"/>
              </a:rPr>
              <a:t> </a:t>
            </a:r>
            <a:r>
              <a:rPr sz="1500" b="1" spc="35" dirty="0">
                <a:solidFill>
                  <a:srgbClr val="42888E"/>
                </a:solidFill>
                <a:latin typeface="Avenir Black"/>
                <a:cs typeface="Avenir Black"/>
              </a:rPr>
              <a:t>1888</a:t>
            </a:r>
            <a:endParaRPr sz="1500" dirty="0">
              <a:latin typeface="Avenir Black"/>
              <a:cs typeface="Avenir Black"/>
            </a:endParaRPr>
          </a:p>
        </p:txBody>
      </p:sp>
      <p:sp>
        <p:nvSpPr>
          <p:cNvPr id="16" name="object 16"/>
          <p:cNvSpPr/>
          <p:nvPr/>
        </p:nvSpPr>
        <p:spPr>
          <a:xfrm>
            <a:off x="1207008" y="1857720"/>
            <a:ext cx="109855" cy="109855"/>
          </a:xfrm>
          <a:custGeom>
            <a:avLst/>
            <a:gdLst/>
            <a:ahLst/>
            <a:cxnLst/>
            <a:rect l="l" t="t" r="r" b="b"/>
            <a:pathLst>
              <a:path w="109855" h="109855">
                <a:moveTo>
                  <a:pt x="54864" y="0"/>
                </a:moveTo>
                <a:lnTo>
                  <a:pt x="33507" y="4311"/>
                </a:lnTo>
                <a:lnTo>
                  <a:pt x="16068" y="16068"/>
                </a:lnTo>
                <a:lnTo>
                  <a:pt x="4311" y="33507"/>
                </a:lnTo>
                <a:lnTo>
                  <a:pt x="0" y="54863"/>
                </a:lnTo>
                <a:lnTo>
                  <a:pt x="4311" y="76220"/>
                </a:lnTo>
                <a:lnTo>
                  <a:pt x="16068" y="93659"/>
                </a:lnTo>
                <a:lnTo>
                  <a:pt x="33507" y="105416"/>
                </a:lnTo>
                <a:lnTo>
                  <a:pt x="54864" y="109727"/>
                </a:lnTo>
                <a:lnTo>
                  <a:pt x="76220" y="105416"/>
                </a:lnTo>
                <a:lnTo>
                  <a:pt x="93659" y="93659"/>
                </a:lnTo>
                <a:lnTo>
                  <a:pt x="105416" y="76220"/>
                </a:lnTo>
                <a:lnTo>
                  <a:pt x="109728" y="54863"/>
                </a:lnTo>
                <a:lnTo>
                  <a:pt x="105416" y="33507"/>
                </a:lnTo>
                <a:lnTo>
                  <a:pt x="93659" y="16068"/>
                </a:lnTo>
                <a:lnTo>
                  <a:pt x="76220" y="4311"/>
                </a:lnTo>
                <a:lnTo>
                  <a:pt x="54864" y="0"/>
                </a:lnTo>
                <a:close/>
              </a:path>
            </a:pathLst>
          </a:custGeom>
          <a:solidFill>
            <a:srgbClr val="42888E"/>
          </a:solidFill>
        </p:spPr>
        <p:txBody>
          <a:bodyPr wrap="square" lIns="0" tIns="0" rIns="0" bIns="0" rtlCol="0"/>
          <a:lstStyle/>
          <a:p>
            <a:endParaRPr dirty="0"/>
          </a:p>
        </p:txBody>
      </p:sp>
      <p:sp>
        <p:nvSpPr>
          <p:cNvPr id="17" name="object 17"/>
          <p:cNvSpPr/>
          <p:nvPr/>
        </p:nvSpPr>
        <p:spPr>
          <a:xfrm>
            <a:off x="4389120" y="3324859"/>
            <a:ext cx="5669280" cy="2207260"/>
          </a:xfrm>
          <a:custGeom>
            <a:avLst/>
            <a:gdLst/>
            <a:ahLst/>
            <a:cxnLst/>
            <a:rect l="l" t="t" r="r" b="b"/>
            <a:pathLst>
              <a:path w="5669280" h="2207260">
                <a:moveTo>
                  <a:pt x="0" y="2207260"/>
                </a:moveTo>
                <a:lnTo>
                  <a:pt x="5669280" y="2207260"/>
                </a:lnTo>
                <a:lnTo>
                  <a:pt x="5669280" y="0"/>
                </a:lnTo>
                <a:lnTo>
                  <a:pt x="0" y="0"/>
                </a:lnTo>
                <a:lnTo>
                  <a:pt x="0" y="2207260"/>
                </a:lnTo>
                <a:close/>
              </a:path>
            </a:pathLst>
          </a:custGeom>
          <a:solidFill>
            <a:srgbClr val="42888E"/>
          </a:solidFill>
        </p:spPr>
        <p:txBody>
          <a:bodyPr wrap="square" lIns="0" tIns="0" rIns="0" bIns="0" rtlCol="0"/>
          <a:lstStyle/>
          <a:p>
            <a:endParaRPr dirty="0"/>
          </a:p>
        </p:txBody>
      </p:sp>
      <p:sp>
        <p:nvSpPr>
          <p:cNvPr id="18" name="object 18"/>
          <p:cNvSpPr txBox="1"/>
          <p:nvPr/>
        </p:nvSpPr>
        <p:spPr>
          <a:xfrm>
            <a:off x="4485132" y="3443223"/>
            <a:ext cx="5231765" cy="1884680"/>
          </a:xfrm>
          <a:prstGeom prst="rect">
            <a:avLst/>
          </a:prstGeom>
        </p:spPr>
        <p:txBody>
          <a:bodyPr vert="horz" wrap="square" lIns="0" tIns="0" rIns="0" bIns="0" rtlCol="0">
            <a:spAutoFit/>
          </a:bodyPr>
          <a:lstStyle/>
          <a:p>
            <a:pPr marL="114300" algn="just">
              <a:lnSpc>
                <a:spcPct val="100000"/>
              </a:lnSpc>
            </a:pPr>
            <a:r>
              <a:rPr sz="1800" b="1" spc="45" dirty="0">
                <a:solidFill>
                  <a:srgbClr val="FFFFFF"/>
                </a:solidFill>
                <a:latin typeface="Avenir Black"/>
                <a:cs typeface="Avenir Black"/>
              </a:rPr>
              <a:t>1928</a:t>
            </a:r>
            <a:endParaRPr sz="1800" dirty="0">
              <a:latin typeface="Avenir Black"/>
              <a:cs typeface="Avenir Black"/>
            </a:endParaRPr>
          </a:p>
          <a:p>
            <a:pPr marL="12700">
              <a:lnSpc>
                <a:spcPct val="100000"/>
              </a:lnSpc>
              <a:spcBef>
                <a:spcPts val="1045"/>
              </a:spcBef>
            </a:pPr>
            <a:r>
              <a:rPr sz="2000" b="1" dirty="0">
                <a:solidFill>
                  <a:srgbClr val="FFFFFF"/>
                </a:solidFill>
                <a:latin typeface="Times New Roman"/>
                <a:cs typeface="Times New Roman"/>
              </a:rPr>
              <a:t>“</a:t>
            </a:r>
            <a:r>
              <a:rPr sz="2000" b="1" dirty="0">
                <a:solidFill>
                  <a:srgbClr val="FFFFFF"/>
                </a:solidFill>
                <a:latin typeface="Avenir Black"/>
                <a:cs typeface="Avenir Black"/>
              </a:rPr>
              <a:t>Sensitive Deep Red</a:t>
            </a:r>
            <a:r>
              <a:rPr sz="2000" b="1" spc="-75" dirty="0">
                <a:solidFill>
                  <a:srgbClr val="FFFFFF"/>
                </a:solidFill>
                <a:latin typeface="Avenir Black"/>
                <a:cs typeface="Avenir Black"/>
              </a:rPr>
              <a:t> </a:t>
            </a:r>
            <a:r>
              <a:rPr sz="2000" b="1" spc="-5" dirty="0">
                <a:solidFill>
                  <a:srgbClr val="FFFFFF"/>
                </a:solidFill>
                <a:latin typeface="Avenir Black"/>
                <a:cs typeface="Avenir Black"/>
              </a:rPr>
              <a:t>Spots</a:t>
            </a:r>
            <a:r>
              <a:rPr sz="2000" b="1" spc="-5" dirty="0">
                <a:solidFill>
                  <a:srgbClr val="FFFFFF"/>
                </a:solidFill>
                <a:latin typeface="Times New Roman"/>
                <a:cs typeface="Times New Roman"/>
              </a:rPr>
              <a:t>”</a:t>
            </a:r>
            <a:endParaRPr sz="2000" dirty="0">
              <a:latin typeface="Times New Roman"/>
              <a:cs typeface="Times New Roman"/>
            </a:endParaRPr>
          </a:p>
          <a:p>
            <a:pPr marL="165100" marR="5080" algn="just">
              <a:lnSpc>
                <a:spcPct val="125000"/>
              </a:lnSpc>
            </a:pPr>
            <a:r>
              <a:rPr sz="2000" dirty="0">
                <a:solidFill>
                  <a:srgbClr val="FFFFFF"/>
                </a:solidFill>
                <a:latin typeface="Avenir"/>
                <a:cs typeface="Avenir"/>
              </a:rPr>
              <a:t>Kelly described </a:t>
            </a:r>
            <a:r>
              <a:rPr sz="2000" dirty="0">
                <a:solidFill>
                  <a:srgbClr val="FFFFFF"/>
                </a:solidFill>
                <a:latin typeface="Times New Roman"/>
                <a:cs typeface="Times New Roman"/>
              </a:rPr>
              <a:t>“</a:t>
            </a:r>
            <a:r>
              <a:rPr sz="2000" dirty="0">
                <a:solidFill>
                  <a:srgbClr val="FFFFFF"/>
                </a:solidFill>
                <a:latin typeface="Avenir"/>
                <a:cs typeface="Avenir"/>
              </a:rPr>
              <a:t>exquisitely sensitive deep-  </a:t>
            </a:r>
            <a:r>
              <a:rPr sz="2000" spc="-15" dirty="0">
                <a:solidFill>
                  <a:srgbClr val="FFFFFF"/>
                </a:solidFill>
                <a:latin typeface="Avenir"/>
                <a:cs typeface="Avenir"/>
              </a:rPr>
              <a:t>red </a:t>
            </a:r>
            <a:r>
              <a:rPr sz="2000" dirty="0">
                <a:solidFill>
                  <a:srgbClr val="FFFFFF"/>
                </a:solidFill>
                <a:latin typeface="Avenir"/>
                <a:cs typeface="Avenir"/>
              </a:rPr>
              <a:t>spots in the mucosa of the hymenal</a:t>
            </a:r>
            <a:r>
              <a:rPr sz="2000" spc="-80" dirty="0">
                <a:solidFill>
                  <a:srgbClr val="FFFFFF"/>
                </a:solidFill>
                <a:latin typeface="Avenir"/>
                <a:cs typeface="Avenir"/>
              </a:rPr>
              <a:t> </a:t>
            </a:r>
            <a:r>
              <a:rPr sz="2000" dirty="0">
                <a:solidFill>
                  <a:srgbClr val="FFFFFF"/>
                </a:solidFill>
                <a:latin typeface="Avenir"/>
                <a:cs typeface="Avenir"/>
              </a:rPr>
              <a:t>ring  as a fruitful </a:t>
            </a:r>
            <a:r>
              <a:rPr sz="2000" spc="-10" dirty="0">
                <a:solidFill>
                  <a:srgbClr val="FFFFFF"/>
                </a:solidFill>
                <a:latin typeface="Avenir"/>
                <a:cs typeface="Avenir"/>
              </a:rPr>
              <a:t>source </a:t>
            </a:r>
            <a:r>
              <a:rPr sz="2000" dirty="0">
                <a:solidFill>
                  <a:srgbClr val="FFFFFF"/>
                </a:solidFill>
                <a:latin typeface="Avenir"/>
                <a:cs typeface="Avenir"/>
              </a:rPr>
              <a:t>of</a:t>
            </a:r>
            <a:r>
              <a:rPr sz="2000" spc="-45" dirty="0">
                <a:solidFill>
                  <a:srgbClr val="FFFFFF"/>
                </a:solidFill>
                <a:latin typeface="Avenir"/>
                <a:cs typeface="Avenir"/>
              </a:rPr>
              <a:t> </a:t>
            </a:r>
            <a:r>
              <a:rPr sz="2000" spc="-5" dirty="0">
                <a:solidFill>
                  <a:srgbClr val="FFFFFF"/>
                </a:solidFill>
                <a:latin typeface="Avenir"/>
                <a:cs typeface="Avenir"/>
              </a:rPr>
              <a:t>dyspareunia.</a:t>
            </a:r>
            <a:r>
              <a:rPr sz="2000" spc="-5" dirty="0">
                <a:solidFill>
                  <a:srgbClr val="FFFFFF"/>
                </a:solidFill>
                <a:latin typeface="Times New Roman"/>
                <a:cs typeface="Times New Roman"/>
              </a:rPr>
              <a:t>”</a:t>
            </a:r>
            <a:endParaRPr sz="2000" dirty="0">
              <a:latin typeface="Times New Roman"/>
              <a:cs typeface="Times New Roman"/>
            </a:endParaRPr>
          </a:p>
        </p:txBody>
      </p:sp>
      <p:sp>
        <p:nvSpPr>
          <p:cNvPr id="19" name="object 19"/>
          <p:cNvSpPr txBox="1">
            <a:spLocks noGrp="1"/>
          </p:cNvSpPr>
          <p:nvPr>
            <p:ph type="sldNum" sz="quarter" idx="7"/>
          </p:nvPr>
        </p:nvSpPr>
        <p:spPr>
          <a:xfrm>
            <a:off x="9447783" y="7368699"/>
            <a:ext cx="227965" cy="154209"/>
          </a:xfrm>
          <a:prstGeom prst="rect">
            <a:avLst/>
          </a:prstGeom>
        </p:spPr>
        <p:txBody>
          <a:bodyPr vert="horz" wrap="square" lIns="0" tIns="0" rIns="0" bIns="0" rtlCol="0">
            <a:spAutoFit/>
          </a:bodyPr>
          <a:lstStyle/>
          <a:p>
            <a:pPr marL="25400">
              <a:lnSpc>
                <a:spcPts val="1310"/>
              </a:lnSpc>
            </a:pPr>
            <a:fld id="{81D60167-4931-47E6-BA6A-407CBD079E47}" type="slidenum">
              <a:rPr sz="1000" i="0" dirty="0">
                <a:latin typeface="Avenir"/>
              </a:rPr>
              <a:pPr marL="25400">
                <a:lnSpc>
                  <a:spcPts val="1310"/>
                </a:lnSpc>
              </a:pPr>
              <a:t>6</a:t>
            </a:fld>
            <a:endParaRPr sz="1000" i="0" dirty="0">
              <a:latin typeface="Avenir"/>
            </a:endParaRPr>
          </a:p>
        </p:txBody>
      </p:sp>
      <p:sp>
        <p:nvSpPr>
          <p:cNvPr id="20" name="object 20"/>
          <p:cNvSpPr txBox="1"/>
          <p:nvPr/>
        </p:nvSpPr>
        <p:spPr>
          <a:xfrm>
            <a:off x="7247635" y="7373300"/>
            <a:ext cx="21437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Historical</a:t>
            </a:r>
            <a:r>
              <a:rPr lang="en-US" sz="1000" spc="70" dirty="0">
                <a:solidFill>
                  <a:srgbClr val="42888E"/>
                </a:solidFill>
                <a:latin typeface="Avenir"/>
                <a:cs typeface="Arial"/>
              </a:rPr>
              <a:t> </a:t>
            </a:r>
            <a:r>
              <a:rPr sz="1000" spc="25" dirty="0">
                <a:solidFill>
                  <a:srgbClr val="42888E"/>
                </a:solidFill>
                <a:latin typeface="Avenir"/>
                <a:cs typeface="Arial"/>
              </a:rPr>
              <a:t>Perspective</a:t>
            </a:r>
            <a:endParaRPr sz="1000" dirty="0">
              <a:latin typeface="Avenir"/>
              <a:cs typeface="Arial"/>
            </a:endParaRPr>
          </a:p>
        </p:txBody>
      </p:sp>
      <p:sp>
        <p:nvSpPr>
          <p:cNvPr id="21" name="object 6"/>
          <p:cNvSpPr txBox="1"/>
          <p:nvPr/>
        </p:nvSpPr>
        <p:spPr>
          <a:xfrm>
            <a:off x="625220" y="7356475"/>
            <a:ext cx="935990" cy="153888"/>
          </a:xfrm>
          <a:prstGeom prst="rect">
            <a:avLst/>
          </a:prstGeom>
        </p:spPr>
        <p:txBody>
          <a:bodyPr vert="horz" wrap="square" lIns="0" tIns="0" rIns="0" bIns="0" rtlCol="0">
            <a:spAutoFit/>
          </a:bodyPr>
          <a:lstStyle/>
          <a:p>
            <a:pPr marL="12700">
              <a:lnSpc>
                <a:spcPct val="100000"/>
              </a:lnSpc>
            </a:pPr>
            <a:r>
              <a:rPr lang="en-US" sz="1000" spc="25" dirty="0">
                <a:solidFill>
                  <a:srgbClr val="045899"/>
                </a:solidFill>
                <a:latin typeface="Avenir"/>
                <a:cs typeface="Avenir"/>
              </a:rPr>
              <a:t>Kelly 1928</a:t>
            </a:r>
            <a:endParaRPr sz="1000" dirty="0">
              <a:latin typeface="Avenir"/>
              <a:cs typeface="Avenir"/>
            </a:endParaRPr>
          </a:p>
        </p:txBody>
      </p:sp>
      <p:sp>
        <p:nvSpPr>
          <p:cNvPr id="22" name="object 9"/>
          <p:cNvSpPr/>
          <p:nvPr/>
        </p:nvSpPr>
        <p:spPr>
          <a:xfrm>
            <a:off x="4537074" y="1866568"/>
            <a:ext cx="101600" cy="101600"/>
          </a:xfrm>
          <a:custGeom>
            <a:avLst/>
            <a:gdLst/>
            <a:ahLst/>
            <a:cxnLst/>
            <a:rect l="l" t="t" r="r" b="b"/>
            <a:pathLst>
              <a:path w="101600" h="101600">
                <a:moveTo>
                  <a:pt x="50800" y="0"/>
                </a:moveTo>
                <a:lnTo>
                  <a:pt x="31027" y="3992"/>
                </a:lnTo>
                <a:lnTo>
                  <a:pt x="14879" y="14879"/>
                </a:lnTo>
                <a:lnTo>
                  <a:pt x="3992" y="31027"/>
                </a:lnTo>
                <a:lnTo>
                  <a:pt x="0" y="50800"/>
                </a:lnTo>
                <a:lnTo>
                  <a:pt x="3992" y="70572"/>
                </a:lnTo>
                <a:lnTo>
                  <a:pt x="14879" y="86720"/>
                </a:lnTo>
                <a:lnTo>
                  <a:pt x="31027" y="97607"/>
                </a:lnTo>
                <a:lnTo>
                  <a:pt x="50800" y="101600"/>
                </a:lnTo>
                <a:lnTo>
                  <a:pt x="70572" y="97607"/>
                </a:lnTo>
                <a:lnTo>
                  <a:pt x="86720" y="86720"/>
                </a:lnTo>
                <a:lnTo>
                  <a:pt x="97607" y="70572"/>
                </a:lnTo>
                <a:lnTo>
                  <a:pt x="101600" y="50800"/>
                </a:lnTo>
                <a:lnTo>
                  <a:pt x="97607" y="31027"/>
                </a:lnTo>
                <a:lnTo>
                  <a:pt x="86720" y="14879"/>
                </a:lnTo>
                <a:lnTo>
                  <a:pt x="70572" y="3992"/>
                </a:lnTo>
                <a:lnTo>
                  <a:pt x="50800" y="0"/>
                </a:lnTo>
                <a:close/>
              </a:path>
            </a:pathLst>
          </a:custGeom>
          <a:solidFill>
            <a:srgbClr val="42888E"/>
          </a:solidFill>
        </p:spPr>
        <p:txBody>
          <a:bodyPr wrap="square" lIns="0" tIns="0" rIns="0" bIns="0" rtlCol="0"/>
          <a:lstStyle/>
          <a:p>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25220" y="795528"/>
            <a:ext cx="8807958" cy="654025"/>
          </a:xfrm>
          <a:prstGeom prst="rect">
            <a:avLst/>
          </a:prstGeom>
        </p:spPr>
        <p:txBody>
          <a:bodyPr vert="horz" wrap="square" lIns="0" tIns="0" rIns="0" bIns="0" rtlCol="0">
            <a:spAutoFit/>
          </a:bodyPr>
          <a:lstStyle/>
          <a:p>
            <a:pPr marL="12700">
              <a:lnSpc>
                <a:spcPts val="2520"/>
              </a:lnSpc>
            </a:pPr>
            <a:r>
              <a:rPr spc="50" dirty="0"/>
              <a:t>VESTIBULODYNIA: </a:t>
            </a:r>
            <a:r>
              <a:rPr dirty="0"/>
              <a:t>A </a:t>
            </a:r>
            <a:r>
              <a:rPr spc="45" dirty="0"/>
              <a:t>DIAGNOSTIC</a:t>
            </a:r>
            <a:r>
              <a:rPr spc="240" dirty="0"/>
              <a:t> </a:t>
            </a:r>
            <a:r>
              <a:rPr spc="55" dirty="0"/>
              <a:t>ALGORITHM</a:t>
            </a:r>
          </a:p>
          <a:p>
            <a:pPr marL="12700" marR="5080">
              <a:lnSpc>
                <a:spcPts val="2400"/>
              </a:lnSpc>
              <a:spcBef>
                <a:spcPts val="160"/>
              </a:spcBef>
            </a:pPr>
            <a:r>
              <a:rPr sz="1800" spc="10" dirty="0"/>
              <a:t>PELVIC </a:t>
            </a:r>
            <a:r>
              <a:rPr sz="1800" spc="40" dirty="0"/>
              <a:t>FLOOR </a:t>
            </a:r>
            <a:r>
              <a:rPr sz="1800" spc="45" dirty="0"/>
              <a:t>MUSCLE </a:t>
            </a:r>
            <a:r>
              <a:rPr sz="1800" spc="50" dirty="0"/>
              <a:t>DYSFUNCTION </a:t>
            </a:r>
            <a:r>
              <a:rPr sz="1800" spc="35" dirty="0"/>
              <a:t>AND </a:t>
            </a:r>
            <a:r>
              <a:rPr sz="1800" spc="55" dirty="0"/>
              <a:t>PUDENDAL</a:t>
            </a:r>
            <a:r>
              <a:rPr lang="en-US" sz="1800" spc="55" dirty="0"/>
              <a:t> </a:t>
            </a:r>
            <a:r>
              <a:rPr sz="1800" spc="55" dirty="0"/>
              <a:t>NEURALGIA</a:t>
            </a:r>
          </a:p>
        </p:txBody>
      </p:sp>
      <p:sp>
        <p:nvSpPr>
          <p:cNvPr id="5" name="object 5"/>
          <p:cNvSpPr txBox="1"/>
          <p:nvPr/>
        </p:nvSpPr>
        <p:spPr>
          <a:xfrm>
            <a:off x="5681394" y="2458120"/>
            <a:ext cx="3194889" cy="635000"/>
          </a:xfrm>
          <a:prstGeom prst="rect">
            <a:avLst/>
          </a:prstGeom>
        </p:spPr>
        <p:txBody>
          <a:bodyPr vert="horz" wrap="square" lIns="0" tIns="0" rIns="0" bIns="0" rtlCol="0">
            <a:spAutoFit/>
          </a:bodyPr>
          <a:lstStyle/>
          <a:p>
            <a:pPr marL="638810" marR="5080" indent="-626745">
              <a:lnSpc>
                <a:spcPct val="142900"/>
              </a:lnSpc>
            </a:pPr>
            <a:r>
              <a:rPr sz="1400" spc="30" dirty="0">
                <a:solidFill>
                  <a:srgbClr val="045899"/>
                </a:solidFill>
                <a:latin typeface="Avenir-Roman"/>
                <a:cs typeface="Avenir-Roman"/>
              </a:rPr>
              <a:t>TENDERNESS EXTENDS </a:t>
            </a:r>
            <a:r>
              <a:rPr sz="1400" spc="35" dirty="0">
                <a:solidFill>
                  <a:srgbClr val="045899"/>
                </a:solidFill>
                <a:latin typeface="Avenir-Roman"/>
                <a:cs typeface="Avenir-Roman"/>
              </a:rPr>
              <a:t>OUTSIDE  </a:t>
            </a:r>
            <a:r>
              <a:rPr sz="1400" spc="15" dirty="0">
                <a:solidFill>
                  <a:srgbClr val="045899"/>
                </a:solidFill>
                <a:latin typeface="Avenir-Roman"/>
                <a:cs typeface="Avenir-Roman"/>
              </a:rPr>
              <a:t>OF </a:t>
            </a:r>
            <a:r>
              <a:rPr sz="1400" spc="20" dirty="0">
                <a:solidFill>
                  <a:srgbClr val="045899"/>
                </a:solidFill>
                <a:latin typeface="Avenir-Roman"/>
                <a:cs typeface="Avenir-Roman"/>
              </a:rPr>
              <a:t>THE</a:t>
            </a:r>
            <a:r>
              <a:rPr sz="1400" spc="35" dirty="0">
                <a:solidFill>
                  <a:srgbClr val="045899"/>
                </a:solidFill>
                <a:latin typeface="Avenir-Roman"/>
                <a:cs typeface="Avenir-Roman"/>
              </a:rPr>
              <a:t> VESTIBULE</a:t>
            </a:r>
            <a:endParaRPr sz="1400" dirty="0">
              <a:latin typeface="Avenir-Roman"/>
              <a:cs typeface="Avenir-Roman"/>
            </a:endParaRPr>
          </a:p>
        </p:txBody>
      </p:sp>
      <p:sp>
        <p:nvSpPr>
          <p:cNvPr id="6" name="object 6"/>
          <p:cNvSpPr txBox="1"/>
          <p:nvPr/>
        </p:nvSpPr>
        <p:spPr>
          <a:xfrm>
            <a:off x="1295400" y="2481996"/>
            <a:ext cx="2607217" cy="611124"/>
          </a:xfrm>
          <a:prstGeom prst="rect">
            <a:avLst/>
          </a:prstGeom>
        </p:spPr>
        <p:txBody>
          <a:bodyPr vert="horz" wrap="square" lIns="0" tIns="0" rIns="0" bIns="0" rtlCol="0">
            <a:spAutoFit/>
          </a:bodyPr>
          <a:lstStyle/>
          <a:p>
            <a:pPr marL="193675" marR="5080" indent="-181610">
              <a:lnSpc>
                <a:spcPct val="142900"/>
              </a:lnSpc>
            </a:pPr>
            <a:r>
              <a:rPr sz="1400" spc="30" dirty="0">
                <a:solidFill>
                  <a:srgbClr val="045899"/>
                </a:solidFill>
                <a:latin typeface="Avenir-Roman"/>
                <a:cs typeface="Avenir-Roman"/>
              </a:rPr>
              <a:t>TENDERNESS </a:t>
            </a:r>
            <a:r>
              <a:rPr sz="1400" spc="-15" dirty="0">
                <a:solidFill>
                  <a:srgbClr val="045899"/>
                </a:solidFill>
                <a:latin typeface="Avenir-Roman"/>
                <a:cs typeface="Avenir-Roman"/>
              </a:rPr>
              <a:t>ONLY </a:t>
            </a:r>
            <a:r>
              <a:rPr sz="1400" spc="15" dirty="0">
                <a:solidFill>
                  <a:srgbClr val="045899"/>
                </a:solidFill>
                <a:latin typeface="Avenir-Roman"/>
                <a:cs typeface="Avenir-Roman"/>
              </a:rPr>
              <a:t>IN </a:t>
            </a:r>
            <a:r>
              <a:rPr sz="1400" spc="35" dirty="0">
                <a:solidFill>
                  <a:srgbClr val="045899"/>
                </a:solidFill>
                <a:latin typeface="Avenir-Roman"/>
                <a:cs typeface="Avenir-Roman"/>
              </a:rPr>
              <a:t>THE  </a:t>
            </a:r>
            <a:r>
              <a:rPr sz="1400" spc="30" dirty="0">
                <a:solidFill>
                  <a:srgbClr val="045899"/>
                </a:solidFill>
                <a:latin typeface="Avenir-Roman"/>
                <a:cs typeface="Avenir-Roman"/>
              </a:rPr>
              <a:t>POSTERIOR</a:t>
            </a:r>
            <a:r>
              <a:rPr sz="1400" spc="-25" dirty="0">
                <a:solidFill>
                  <a:srgbClr val="045899"/>
                </a:solidFill>
                <a:latin typeface="Avenir-Roman"/>
                <a:cs typeface="Avenir-Roman"/>
              </a:rPr>
              <a:t> </a:t>
            </a:r>
            <a:r>
              <a:rPr sz="1400" spc="35" dirty="0">
                <a:solidFill>
                  <a:srgbClr val="045899"/>
                </a:solidFill>
                <a:latin typeface="Avenir-Roman"/>
                <a:cs typeface="Avenir-Roman"/>
              </a:rPr>
              <a:t>VESTIBULE</a:t>
            </a:r>
            <a:endParaRPr sz="1400" dirty="0">
              <a:latin typeface="Avenir-Roman"/>
              <a:cs typeface="Avenir-Roman"/>
            </a:endParaRPr>
          </a:p>
        </p:txBody>
      </p:sp>
      <p:sp>
        <p:nvSpPr>
          <p:cNvPr id="7" name="object 7"/>
          <p:cNvSpPr/>
          <p:nvPr/>
        </p:nvSpPr>
        <p:spPr>
          <a:xfrm>
            <a:off x="640080" y="3282645"/>
            <a:ext cx="4133215" cy="658495"/>
          </a:xfrm>
          <a:custGeom>
            <a:avLst/>
            <a:gdLst/>
            <a:ahLst/>
            <a:cxnLst/>
            <a:rect l="l" t="t" r="r" b="b"/>
            <a:pathLst>
              <a:path w="4133215" h="658495">
                <a:moveTo>
                  <a:pt x="0" y="658418"/>
                </a:moveTo>
                <a:lnTo>
                  <a:pt x="4133088" y="658418"/>
                </a:lnTo>
                <a:lnTo>
                  <a:pt x="4133088" y="0"/>
                </a:lnTo>
                <a:lnTo>
                  <a:pt x="0" y="0"/>
                </a:lnTo>
                <a:lnTo>
                  <a:pt x="0" y="658418"/>
                </a:lnTo>
                <a:close/>
              </a:path>
            </a:pathLst>
          </a:custGeom>
          <a:solidFill>
            <a:srgbClr val="045899"/>
          </a:solidFill>
        </p:spPr>
        <p:txBody>
          <a:bodyPr wrap="square" lIns="0" tIns="0" rIns="0" bIns="0" rtlCol="0"/>
          <a:lstStyle/>
          <a:p>
            <a:endParaRPr dirty="0"/>
          </a:p>
        </p:txBody>
      </p:sp>
      <p:sp>
        <p:nvSpPr>
          <p:cNvPr id="8" name="object 8"/>
          <p:cNvSpPr/>
          <p:nvPr/>
        </p:nvSpPr>
        <p:spPr>
          <a:xfrm>
            <a:off x="5065776" y="3282645"/>
            <a:ext cx="4151629" cy="658495"/>
          </a:xfrm>
          <a:custGeom>
            <a:avLst/>
            <a:gdLst/>
            <a:ahLst/>
            <a:cxnLst/>
            <a:rect l="l" t="t" r="r" b="b"/>
            <a:pathLst>
              <a:path w="4151629" h="658495">
                <a:moveTo>
                  <a:pt x="0" y="658418"/>
                </a:moveTo>
                <a:lnTo>
                  <a:pt x="4151376" y="658418"/>
                </a:lnTo>
                <a:lnTo>
                  <a:pt x="4151376" y="0"/>
                </a:lnTo>
                <a:lnTo>
                  <a:pt x="0" y="0"/>
                </a:lnTo>
                <a:lnTo>
                  <a:pt x="0" y="658418"/>
                </a:lnTo>
                <a:close/>
              </a:path>
            </a:pathLst>
          </a:custGeom>
          <a:solidFill>
            <a:srgbClr val="42888E"/>
          </a:solidFill>
        </p:spPr>
        <p:txBody>
          <a:bodyPr wrap="square" lIns="0" tIns="0" rIns="0" bIns="0" rtlCol="0"/>
          <a:lstStyle/>
          <a:p>
            <a:endParaRPr dirty="0"/>
          </a:p>
        </p:txBody>
      </p:sp>
      <p:sp>
        <p:nvSpPr>
          <p:cNvPr id="9" name="object 9"/>
          <p:cNvSpPr/>
          <p:nvPr/>
        </p:nvSpPr>
        <p:spPr>
          <a:xfrm>
            <a:off x="640080" y="3282696"/>
            <a:ext cx="4133215" cy="3901440"/>
          </a:xfrm>
          <a:custGeom>
            <a:avLst/>
            <a:gdLst/>
            <a:ahLst/>
            <a:cxnLst/>
            <a:rect l="l" t="t" r="r" b="b"/>
            <a:pathLst>
              <a:path w="4133215" h="3901440">
                <a:moveTo>
                  <a:pt x="0" y="3901135"/>
                </a:moveTo>
                <a:lnTo>
                  <a:pt x="4133088" y="3901135"/>
                </a:lnTo>
                <a:lnTo>
                  <a:pt x="4133088" y="0"/>
                </a:lnTo>
                <a:lnTo>
                  <a:pt x="0" y="0"/>
                </a:lnTo>
                <a:lnTo>
                  <a:pt x="0" y="3901135"/>
                </a:lnTo>
                <a:close/>
              </a:path>
            </a:pathLst>
          </a:custGeom>
          <a:ln w="12700">
            <a:solidFill>
              <a:srgbClr val="045899"/>
            </a:solidFill>
          </a:ln>
        </p:spPr>
        <p:txBody>
          <a:bodyPr wrap="square" lIns="0" tIns="0" rIns="0" bIns="0" rtlCol="0"/>
          <a:lstStyle/>
          <a:p>
            <a:endParaRPr dirty="0"/>
          </a:p>
        </p:txBody>
      </p:sp>
      <p:sp>
        <p:nvSpPr>
          <p:cNvPr id="10" name="object 10"/>
          <p:cNvSpPr/>
          <p:nvPr/>
        </p:nvSpPr>
        <p:spPr>
          <a:xfrm>
            <a:off x="5072126" y="3288855"/>
            <a:ext cx="4133215" cy="3901440"/>
          </a:xfrm>
          <a:custGeom>
            <a:avLst/>
            <a:gdLst/>
            <a:ahLst/>
            <a:cxnLst/>
            <a:rect l="l" t="t" r="r" b="b"/>
            <a:pathLst>
              <a:path w="4133215" h="3901440">
                <a:moveTo>
                  <a:pt x="0" y="3901135"/>
                </a:moveTo>
                <a:lnTo>
                  <a:pt x="4133087" y="3901135"/>
                </a:lnTo>
                <a:lnTo>
                  <a:pt x="4133087" y="0"/>
                </a:lnTo>
                <a:lnTo>
                  <a:pt x="0" y="0"/>
                </a:lnTo>
                <a:lnTo>
                  <a:pt x="0" y="3901135"/>
                </a:lnTo>
                <a:close/>
              </a:path>
            </a:pathLst>
          </a:custGeom>
          <a:ln w="12700">
            <a:solidFill>
              <a:srgbClr val="42888E"/>
            </a:solidFill>
          </a:ln>
        </p:spPr>
        <p:txBody>
          <a:bodyPr wrap="square" lIns="0" tIns="0" rIns="0" bIns="0" rtlCol="0"/>
          <a:lstStyle/>
          <a:p>
            <a:endParaRPr dirty="0"/>
          </a:p>
        </p:txBody>
      </p:sp>
      <p:sp>
        <p:nvSpPr>
          <p:cNvPr id="11" name="object 11"/>
          <p:cNvSpPr/>
          <p:nvPr/>
        </p:nvSpPr>
        <p:spPr>
          <a:xfrm>
            <a:off x="0" y="1871472"/>
            <a:ext cx="10058400" cy="403351"/>
          </a:xfrm>
          <a:prstGeom prst="rect">
            <a:avLst/>
          </a:prstGeom>
          <a:blipFill>
            <a:blip r:embed="rId4" cstate="print"/>
            <a:stretch>
              <a:fillRect/>
            </a:stretch>
          </a:blipFill>
        </p:spPr>
        <p:txBody>
          <a:bodyPr wrap="square" lIns="0" tIns="0" rIns="0" bIns="0" rtlCol="0"/>
          <a:lstStyle/>
          <a:p>
            <a:endParaRPr dirty="0"/>
          </a:p>
        </p:txBody>
      </p:sp>
      <p:sp>
        <p:nvSpPr>
          <p:cNvPr id="12" name="object 12"/>
          <p:cNvSpPr txBox="1"/>
          <p:nvPr/>
        </p:nvSpPr>
        <p:spPr>
          <a:xfrm>
            <a:off x="1" y="1938529"/>
            <a:ext cx="10058400" cy="276999"/>
          </a:xfrm>
          <a:prstGeom prst="rect">
            <a:avLst/>
          </a:prstGeom>
        </p:spPr>
        <p:txBody>
          <a:bodyPr vert="horz" wrap="square" lIns="0" tIns="0" rIns="0" bIns="0" rtlCol="0">
            <a:spAutoFit/>
          </a:bodyPr>
          <a:lstStyle/>
          <a:p>
            <a:pPr marL="12700" algn="ctr">
              <a:lnSpc>
                <a:spcPct val="100000"/>
              </a:lnSpc>
            </a:pPr>
            <a:r>
              <a:rPr sz="1800" spc="45" dirty="0">
                <a:solidFill>
                  <a:srgbClr val="FFFFFF"/>
                </a:solidFill>
                <a:latin typeface="Avenir Book"/>
                <a:cs typeface="Avenir Book"/>
              </a:rPr>
              <a:t>VESTIBULODYNIA</a:t>
            </a:r>
            <a:endParaRPr sz="1800" dirty="0">
              <a:latin typeface="Avenir Book"/>
              <a:cs typeface="Avenir Book"/>
            </a:endParaRPr>
          </a:p>
        </p:txBody>
      </p:sp>
      <p:sp>
        <p:nvSpPr>
          <p:cNvPr id="19" name="object 19"/>
          <p:cNvSpPr txBox="1"/>
          <p:nvPr/>
        </p:nvSpPr>
        <p:spPr>
          <a:xfrm>
            <a:off x="9460483" y="7368699"/>
            <a:ext cx="202565" cy="154209"/>
          </a:xfrm>
          <a:prstGeom prst="rect">
            <a:avLst/>
          </a:prstGeom>
        </p:spPr>
        <p:txBody>
          <a:bodyPr vert="horz" wrap="square" lIns="0" tIns="0" rIns="0" bIns="0" rtlCol="0">
            <a:spAutoFit/>
          </a:bodyPr>
          <a:lstStyle/>
          <a:p>
            <a:pPr marL="12700">
              <a:lnSpc>
                <a:spcPts val="1310"/>
              </a:lnSpc>
            </a:pPr>
            <a:r>
              <a:rPr sz="1000" spc="25" dirty="0">
                <a:solidFill>
                  <a:srgbClr val="42888E"/>
                </a:solidFill>
                <a:latin typeface="Avenir"/>
                <a:cs typeface="Arial"/>
              </a:rPr>
              <a:t>60</a:t>
            </a:r>
            <a:endParaRPr sz="1000" dirty="0">
              <a:latin typeface="Avenir"/>
              <a:cs typeface="Arial"/>
            </a:endParaRPr>
          </a:p>
        </p:txBody>
      </p:sp>
      <p:sp>
        <p:nvSpPr>
          <p:cNvPr id="20" name="object 20"/>
          <p:cNvSpPr txBox="1"/>
          <p:nvPr/>
        </p:nvSpPr>
        <p:spPr>
          <a:xfrm>
            <a:off x="7268464" y="7373300"/>
            <a:ext cx="21183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Differential</a:t>
            </a:r>
            <a:r>
              <a:rPr sz="1000" spc="55" dirty="0">
                <a:solidFill>
                  <a:srgbClr val="42888E"/>
                </a:solidFill>
                <a:latin typeface="Avenir"/>
                <a:cs typeface="Arial"/>
              </a:rPr>
              <a:t> </a:t>
            </a:r>
            <a:r>
              <a:rPr sz="1000" spc="25" dirty="0">
                <a:solidFill>
                  <a:srgbClr val="42888E"/>
                </a:solidFill>
                <a:latin typeface="Avenir"/>
                <a:cs typeface="Arial"/>
              </a:rPr>
              <a:t>Diagnosis</a:t>
            </a:r>
            <a:endParaRPr sz="1000" dirty="0">
              <a:latin typeface="Avenir"/>
              <a:cs typeface="Arial"/>
            </a:endParaRPr>
          </a:p>
        </p:txBody>
      </p:sp>
      <p:sp>
        <p:nvSpPr>
          <p:cNvPr id="13" name="object 13"/>
          <p:cNvSpPr txBox="1"/>
          <p:nvPr/>
        </p:nvSpPr>
        <p:spPr>
          <a:xfrm>
            <a:off x="640080" y="3296055"/>
            <a:ext cx="4133215" cy="614014"/>
          </a:xfrm>
          <a:prstGeom prst="rect">
            <a:avLst/>
          </a:prstGeom>
        </p:spPr>
        <p:txBody>
          <a:bodyPr vert="horz" wrap="square" lIns="0" tIns="0" rIns="0" bIns="0" rtlCol="0">
            <a:spAutoFit/>
          </a:bodyPr>
          <a:lstStyle/>
          <a:p>
            <a:pPr marR="5080" indent="12700" algn="ctr">
              <a:lnSpc>
                <a:spcPct val="133300"/>
              </a:lnSpc>
            </a:pPr>
            <a:r>
              <a:rPr sz="1500" spc="30" dirty="0">
                <a:solidFill>
                  <a:srgbClr val="FFFFFF"/>
                </a:solidFill>
                <a:latin typeface="Avenir"/>
                <a:cs typeface="Avenir"/>
              </a:rPr>
              <a:t>OVERACTIVE </a:t>
            </a:r>
            <a:r>
              <a:rPr sz="1500" spc="5" dirty="0">
                <a:solidFill>
                  <a:srgbClr val="FFFFFF"/>
                </a:solidFill>
                <a:latin typeface="Avenir"/>
                <a:cs typeface="Avenir"/>
              </a:rPr>
              <a:t>PELVIC </a:t>
            </a:r>
            <a:r>
              <a:rPr sz="1500" spc="25" dirty="0">
                <a:solidFill>
                  <a:srgbClr val="FFFFFF"/>
                </a:solidFill>
                <a:latin typeface="Avenir"/>
                <a:cs typeface="Avenir"/>
              </a:rPr>
              <a:t>FLOOR </a:t>
            </a:r>
            <a:r>
              <a:rPr sz="1500" spc="35" dirty="0">
                <a:solidFill>
                  <a:srgbClr val="FFFFFF"/>
                </a:solidFill>
                <a:latin typeface="Avenir"/>
                <a:cs typeface="Avenir"/>
              </a:rPr>
              <a:t>MUSCLE  DYSFUNCTION</a:t>
            </a:r>
            <a:endParaRPr sz="1500" dirty="0">
              <a:latin typeface="Avenir"/>
              <a:cs typeface="Avenir"/>
            </a:endParaRPr>
          </a:p>
        </p:txBody>
      </p:sp>
      <p:sp>
        <p:nvSpPr>
          <p:cNvPr id="14" name="object 14"/>
          <p:cNvSpPr txBox="1"/>
          <p:nvPr/>
        </p:nvSpPr>
        <p:spPr>
          <a:xfrm>
            <a:off x="741680" y="4240276"/>
            <a:ext cx="3689350" cy="1623695"/>
          </a:xfrm>
          <a:prstGeom prst="rect">
            <a:avLst/>
          </a:prstGeom>
        </p:spPr>
        <p:txBody>
          <a:bodyPr vert="horz" wrap="square" lIns="0" tIns="0" rIns="0" bIns="0" rtlCol="0">
            <a:spAutoFit/>
          </a:bodyPr>
          <a:lstStyle/>
          <a:p>
            <a:pPr marL="12700" marR="253365">
              <a:lnSpc>
                <a:spcPct val="125000"/>
              </a:lnSpc>
            </a:pPr>
            <a:r>
              <a:rPr sz="1200" b="1" spc="20" dirty="0">
                <a:solidFill>
                  <a:srgbClr val="045899"/>
                </a:solidFill>
                <a:latin typeface="Avenir Black"/>
                <a:cs typeface="Avenir Black"/>
              </a:rPr>
              <a:t>HX: </a:t>
            </a:r>
            <a:r>
              <a:rPr sz="1200" spc="25" dirty="0">
                <a:solidFill>
                  <a:srgbClr val="045899"/>
                </a:solidFill>
                <a:latin typeface="Avenir"/>
                <a:cs typeface="Avenir"/>
              </a:rPr>
              <a:t>Urinary symptoms </a:t>
            </a:r>
            <a:r>
              <a:rPr sz="1200" spc="15" dirty="0">
                <a:solidFill>
                  <a:srgbClr val="045899"/>
                </a:solidFill>
                <a:latin typeface="Avenir"/>
                <a:cs typeface="Avenir"/>
              </a:rPr>
              <a:t>(frequency, </a:t>
            </a:r>
            <a:r>
              <a:rPr sz="1200" spc="25" dirty="0">
                <a:solidFill>
                  <a:srgbClr val="045899"/>
                </a:solidFill>
                <a:latin typeface="Avenir"/>
                <a:cs typeface="Avenir"/>
              </a:rPr>
              <a:t>sensation </a:t>
            </a:r>
            <a:r>
              <a:rPr sz="1200" spc="30" dirty="0">
                <a:solidFill>
                  <a:srgbClr val="045899"/>
                </a:solidFill>
                <a:latin typeface="Avenir"/>
                <a:cs typeface="Avenir"/>
              </a:rPr>
              <a:t>of  </a:t>
            </a:r>
            <a:r>
              <a:rPr sz="1200" spc="25" dirty="0">
                <a:solidFill>
                  <a:srgbClr val="045899"/>
                </a:solidFill>
                <a:latin typeface="Avenir"/>
                <a:cs typeface="Avenir"/>
              </a:rPr>
              <a:t>incomplete emptying, hesitancy) </a:t>
            </a:r>
            <a:r>
              <a:rPr sz="1200" spc="15" dirty="0">
                <a:solidFill>
                  <a:srgbClr val="045899"/>
                </a:solidFill>
                <a:latin typeface="Avenir"/>
                <a:cs typeface="Avenir"/>
              </a:rPr>
              <a:t>if it</a:t>
            </a:r>
            <a:r>
              <a:rPr sz="1200" spc="160" dirty="0">
                <a:solidFill>
                  <a:srgbClr val="045899"/>
                </a:solidFill>
                <a:latin typeface="Avenir"/>
                <a:cs typeface="Avenir"/>
              </a:rPr>
              <a:t> </a:t>
            </a:r>
            <a:r>
              <a:rPr sz="1200" spc="30" dirty="0">
                <a:solidFill>
                  <a:srgbClr val="045899"/>
                </a:solidFill>
                <a:latin typeface="Avenir"/>
                <a:cs typeface="Avenir"/>
              </a:rPr>
              <a:t>involves</a:t>
            </a:r>
            <a:endParaRPr sz="1200" dirty="0">
              <a:latin typeface="Avenir"/>
              <a:cs typeface="Avenir"/>
            </a:endParaRPr>
          </a:p>
          <a:p>
            <a:pPr marL="12700" marR="5080">
              <a:lnSpc>
                <a:spcPct val="125000"/>
              </a:lnSpc>
            </a:pPr>
            <a:r>
              <a:rPr sz="1200" spc="25" dirty="0">
                <a:solidFill>
                  <a:srgbClr val="045899"/>
                </a:solidFill>
                <a:latin typeface="Avenir"/>
                <a:cs typeface="Avenir"/>
              </a:rPr>
              <a:t>coccygeus muscle. Constipation, </a:t>
            </a:r>
            <a:r>
              <a:rPr sz="1200" spc="20" dirty="0">
                <a:solidFill>
                  <a:srgbClr val="045899"/>
                </a:solidFill>
                <a:latin typeface="Avenir"/>
                <a:cs typeface="Avenir"/>
              </a:rPr>
              <a:t>rectal </a:t>
            </a:r>
            <a:r>
              <a:rPr sz="1200" spc="25" dirty="0">
                <a:solidFill>
                  <a:srgbClr val="045899"/>
                </a:solidFill>
                <a:latin typeface="Avenir"/>
                <a:cs typeface="Avenir"/>
              </a:rPr>
              <a:t>fissures,  hemorrhoids </a:t>
            </a:r>
            <a:r>
              <a:rPr sz="1200" spc="15" dirty="0">
                <a:solidFill>
                  <a:srgbClr val="045899"/>
                </a:solidFill>
                <a:latin typeface="Avenir"/>
                <a:cs typeface="Avenir"/>
              </a:rPr>
              <a:t>if it </a:t>
            </a:r>
            <a:r>
              <a:rPr sz="1200" spc="25" dirty="0">
                <a:solidFill>
                  <a:srgbClr val="045899"/>
                </a:solidFill>
                <a:latin typeface="Avenir"/>
                <a:cs typeface="Avenir"/>
              </a:rPr>
              <a:t>involves puborectalis. </a:t>
            </a:r>
            <a:r>
              <a:rPr sz="1200" spc="30" dirty="0">
                <a:solidFill>
                  <a:srgbClr val="045899"/>
                </a:solidFill>
                <a:latin typeface="Avenir"/>
                <a:cs typeface="Avenir"/>
              </a:rPr>
              <a:t>Associated  </a:t>
            </a:r>
            <a:r>
              <a:rPr sz="1200" spc="20" dirty="0">
                <a:solidFill>
                  <a:srgbClr val="045899"/>
                </a:solidFill>
                <a:latin typeface="Avenir"/>
                <a:cs typeface="Avenir"/>
              </a:rPr>
              <a:t>with </a:t>
            </a:r>
            <a:r>
              <a:rPr sz="1200" spc="15" dirty="0">
                <a:solidFill>
                  <a:srgbClr val="045899"/>
                </a:solidFill>
                <a:latin typeface="Avenir"/>
                <a:cs typeface="Avenir"/>
              </a:rPr>
              <a:t>anxiety, </a:t>
            </a:r>
            <a:r>
              <a:rPr sz="1200" spc="20" dirty="0">
                <a:solidFill>
                  <a:srgbClr val="045899"/>
                </a:solidFill>
                <a:latin typeface="Avenir"/>
                <a:cs typeface="Avenir"/>
              </a:rPr>
              <a:t>low back pain, </a:t>
            </a:r>
            <a:r>
              <a:rPr sz="1200" spc="25" dirty="0">
                <a:solidFill>
                  <a:srgbClr val="045899"/>
                </a:solidFill>
                <a:latin typeface="Avenir"/>
                <a:cs typeface="Avenir"/>
              </a:rPr>
              <a:t>scoliosis, </a:t>
            </a:r>
            <a:r>
              <a:rPr sz="1200" spc="20" dirty="0">
                <a:solidFill>
                  <a:srgbClr val="045899"/>
                </a:solidFill>
                <a:latin typeface="Avenir"/>
                <a:cs typeface="Avenir"/>
              </a:rPr>
              <a:t>hip</a:t>
            </a:r>
            <a:r>
              <a:rPr sz="1200" spc="254" dirty="0">
                <a:solidFill>
                  <a:srgbClr val="045899"/>
                </a:solidFill>
                <a:latin typeface="Avenir"/>
                <a:cs typeface="Avenir"/>
              </a:rPr>
              <a:t> </a:t>
            </a:r>
            <a:r>
              <a:rPr sz="1200" spc="30" dirty="0">
                <a:solidFill>
                  <a:srgbClr val="045899"/>
                </a:solidFill>
                <a:latin typeface="Avenir"/>
                <a:cs typeface="Avenir"/>
              </a:rPr>
              <a:t>pain,</a:t>
            </a:r>
            <a:endParaRPr sz="1200" dirty="0">
              <a:latin typeface="Avenir"/>
              <a:cs typeface="Avenir"/>
            </a:endParaRPr>
          </a:p>
          <a:p>
            <a:pPr marL="12700" marR="337820">
              <a:lnSpc>
                <a:spcPct val="125000"/>
              </a:lnSpc>
            </a:pPr>
            <a:r>
              <a:rPr sz="1200" spc="25" dirty="0">
                <a:solidFill>
                  <a:srgbClr val="045899"/>
                </a:solidFill>
                <a:latin typeface="Avenir"/>
                <a:cs typeface="Avenir"/>
              </a:rPr>
              <a:t>“holding urine,” excessive </a:t>
            </a:r>
            <a:r>
              <a:rPr sz="1200" spc="15" dirty="0">
                <a:solidFill>
                  <a:srgbClr val="045899"/>
                </a:solidFill>
                <a:latin typeface="Avenir"/>
                <a:cs typeface="Avenir"/>
              </a:rPr>
              <a:t>core </a:t>
            </a:r>
            <a:r>
              <a:rPr sz="1200" spc="25" dirty="0">
                <a:solidFill>
                  <a:srgbClr val="045899"/>
                </a:solidFill>
                <a:latin typeface="Avenir"/>
                <a:cs typeface="Avenir"/>
              </a:rPr>
              <a:t>strengthening  exercises.</a:t>
            </a:r>
            <a:endParaRPr sz="1200" dirty="0">
              <a:latin typeface="Avenir"/>
              <a:cs typeface="Avenir"/>
            </a:endParaRPr>
          </a:p>
        </p:txBody>
      </p:sp>
      <p:sp>
        <p:nvSpPr>
          <p:cNvPr id="15" name="object 15"/>
          <p:cNvSpPr txBox="1"/>
          <p:nvPr/>
        </p:nvSpPr>
        <p:spPr>
          <a:xfrm>
            <a:off x="741680" y="6183376"/>
            <a:ext cx="3122295" cy="709295"/>
          </a:xfrm>
          <a:prstGeom prst="rect">
            <a:avLst/>
          </a:prstGeom>
        </p:spPr>
        <p:txBody>
          <a:bodyPr vert="horz" wrap="square" lIns="0" tIns="0" rIns="0" bIns="0" rtlCol="0">
            <a:spAutoFit/>
          </a:bodyPr>
          <a:lstStyle/>
          <a:p>
            <a:pPr marL="12700" marR="5080">
              <a:lnSpc>
                <a:spcPct val="125000"/>
              </a:lnSpc>
            </a:pPr>
            <a:r>
              <a:rPr sz="1200" b="1" spc="20" dirty="0">
                <a:solidFill>
                  <a:srgbClr val="045899"/>
                </a:solidFill>
                <a:latin typeface="Avenir Black"/>
                <a:cs typeface="Avenir Black"/>
              </a:rPr>
              <a:t>PE: </a:t>
            </a:r>
            <a:r>
              <a:rPr sz="1200" spc="20" dirty="0">
                <a:solidFill>
                  <a:srgbClr val="045899"/>
                </a:solidFill>
                <a:latin typeface="Avenir"/>
                <a:cs typeface="Avenir"/>
              </a:rPr>
              <a:t>Pain </a:t>
            </a:r>
            <a:r>
              <a:rPr sz="1200" spc="15" dirty="0">
                <a:solidFill>
                  <a:srgbClr val="045899"/>
                </a:solidFill>
                <a:latin typeface="Avenir"/>
                <a:cs typeface="Avenir"/>
              </a:rPr>
              <a:t>at 4, </a:t>
            </a:r>
            <a:r>
              <a:rPr sz="1200" dirty="0">
                <a:solidFill>
                  <a:srgbClr val="045899"/>
                </a:solidFill>
                <a:latin typeface="Avenir"/>
                <a:cs typeface="Avenir"/>
              </a:rPr>
              <a:t>8 </a:t>
            </a:r>
            <a:r>
              <a:rPr sz="1200" spc="25" dirty="0">
                <a:solidFill>
                  <a:srgbClr val="045899"/>
                </a:solidFill>
                <a:latin typeface="Avenir"/>
                <a:cs typeface="Avenir"/>
              </a:rPr>
              <a:t>o’clock </a:t>
            </a:r>
            <a:r>
              <a:rPr sz="1200" spc="15" dirty="0">
                <a:solidFill>
                  <a:srgbClr val="045899"/>
                </a:solidFill>
                <a:latin typeface="Avenir"/>
                <a:cs typeface="Avenir"/>
              </a:rPr>
              <a:t>if </a:t>
            </a:r>
            <a:r>
              <a:rPr sz="1200" spc="25" dirty="0">
                <a:solidFill>
                  <a:srgbClr val="045899"/>
                </a:solidFill>
                <a:latin typeface="Avenir"/>
                <a:cs typeface="Avenir"/>
              </a:rPr>
              <a:t>hypertonus </a:t>
            </a:r>
            <a:r>
              <a:rPr sz="1200" spc="30" dirty="0">
                <a:solidFill>
                  <a:srgbClr val="045899"/>
                </a:solidFill>
                <a:latin typeface="Avenir"/>
                <a:cs typeface="Avenir"/>
              </a:rPr>
              <a:t>of  </a:t>
            </a:r>
            <a:r>
              <a:rPr sz="1200" spc="25" dirty="0">
                <a:solidFill>
                  <a:srgbClr val="045899"/>
                </a:solidFill>
                <a:latin typeface="Avenir"/>
                <a:cs typeface="Avenir"/>
              </a:rPr>
              <a:t>pubococcygeus muscle. </a:t>
            </a:r>
            <a:r>
              <a:rPr sz="1200" spc="20" dirty="0">
                <a:solidFill>
                  <a:srgbClr val="045899"/>
                </a:solidFill>
                <a:latin typeface="Avenir"/>
                <a:cs typeface="Avenir"/>
              </a:rPr>
              <a:t>Pain </a:t>
            </a:r>
            <a:r>
              <a:rPr sz="1200" spc="15" dirty="0">
                <a:solidFill>
                  <a:srgbClr val="045899"/>
                </a:solidFill>
                <a:latin typeface="Avenir"/>
                <a:cs typeface="Avenir"/>
              </a:rPr>
              <a:t>at </a:t>
            </a:r>
            <a:r>
              <a:rPr sz="1200" dirty="0">
                <a:solidFill>
                  <a:srgbClr val="045899"/>
                </a:solidFill>
                <a:latin typeface="Avenir"/>
                <a:cs typeface="Avenir"/>
              </a:rPr>
              <a:t>6 </a:t>
            </a:r>
            <a:r>
              <a:rPr sz="1200" spc="25" dirty="0">
                <a:solidFill>
                  <a:srgbClr val="045899"/>
                </a:solidFill>
                <a:latin typeface="Avenir"/>
                <a:cs typeface="Avenir"/>
              </a:rPr>
              <a:t>o’clock </a:t>
            </a:r>
            <a:r>
              <a:rPr sz="1200" spc="30" dirty="0">
                <a:solidFill>
                  <a:srgbClr val="045899"/>
                </a:solidFill>
                <a:latin typeface="Avenir"/>
                <a:cs typeface="Avenir"/>
              </a:rPr>
              <a:t>if  </a:t>
            </a:r>
            <a:r>
              <a:rPr sz="1200" spc="25" dirty="0">
                <a:solidFill>
                  <a:srgbClr val="045899"/>
                </a:solidFill>
                <a:latin typeface="Avenir"/>
                <a:cs typeface="Avenir"/>
              </a:rPr>
              <a:t>hypertonus </a:t>
            </a:r>
            <a:r>
              <a:rPr sz="1200" spc="15" dirty="0">
                <a:solidFill>
                  <a:srgbClr val="045899"/>
                </a:solidFill>
                <a:latin typeface="Avenir"/>
                <a:cs typeface="Avenir"/>
              </a:rPr>
              <a:t>of </a:t>
            </a:r>
            <a:r>
              <a:rPr sz="1200" spc="25" dirty="0">
                <a:solidFill>
                  <a:srgbClr val="045899"/>
                </a:solidFill>
                <a:latin typeface="Avenir"/>
                <a:cs typeface="Avenir"/>
              </a:rPr>
              <a:t>puborectalis</a:t>
            </a:r>
            <a:r>
              <a:rPr sz="1200" spc="60" dirty="0">
                <a:solidFill>
                  <a:srgbClr val="045899"/>
                </a:solidFill>
                <a:latin typeface="Avenir"/>
                <a:cs typeface="Avenir"/>
              </a:rPr>
              <a:t> </a:t>
            </a:r>
            <a:r>
              <a:rPr sz="1200" spc="30" dirty="0">
                <a:solidFill>
                  <a:srgbClr val="045899"/>
                </a:solidFill>
                <a:latin typeface="Avenir"/>
                <a:cs typeface="Avenir"/>
              </a:rPr>
              <a:t>muscle.</a:t>
            </a:r>
            <a:endParaRPr sz="1200" dirty="0">
              <a:latin typeface="Avenir"/>
              <a:cs typeface="Avenir"/>
            </a:endParaRPr>
          </a:p>
        </p:txBody>
      </p:sp>
      <p:sp>
        <p:nvSpPr>
          <p:cNvPr id="16" name="object 16"/>
          <p:cNvSpPr txBox="1"/>
          <p:nvPr/>
        </p:nvSpPr>
        <p:spPr>
          <a:xfrm>
            <a:off x="5060062" y="3429001"/>
            <a:ext cx="4145278" cy="304799"/>
          </a:xfrm>
          <a:prstGeom prst="rect">
            <a:avLst/>
          </a:prstGeom>
        </p:spPr>
        <p:txBody>
          <a:bodyPr vert="horz" wrap="square" lIns="0" tIns="0" rIns="0" bIns="0" rtlCol="0">
            <a:spAutoFit/>
          </a:bodyPr>
          <a:lstStyle/>
          <a:p>
            <a:pPr marL="12700" marR="5080" indent="30480" algn="ctr">
              <a:lnSpc>
                <a:spcPct val="133300"/>
              </a:lnSpc>
            </a:pPr>
            <a:r>
              <a:rPr sz="1500" spc="35" dirty="0">
                <a:solidFill>
                  <a:srgbClr val="FFFFFF"/>
                </a:solidFill>
                <a:latin typeface="Avenir"/>
                <a:cs typeface="Avenir"/>
              </a:rPr>
              <a:t>PUDENDAL  NEURALGIA</a:t>
            </a:r>
            <a:endParaRPr sz="1500" dirty="0">
              <a:latin typeface="Avenir"/>
              <a:cs typeface="Avenir"/>
            </a:endParaRPr>
          </a:p>
        </p:txBody>
      </p:sp>
      <p:sp>
        <p:nvSpPr>
          <p:cNvPr id="17" name="object 17"/>
          <p:cNvSpPr txBox="1"/>
          <p:nvPr/>
        </p:nvSpPr>
        <p:spPr>
          <a:xfrm>
            <a:off x="5185664" y="4285996"/>
            <a:ext cx="3910329" cy="1577975"/>
          </a:xfrm>
          <a:prstGeom prst="rect">
            <a:avLst/>
          </a:prstGeom>
        </p:spPr>
        <p:txBody>
          <a:bodyPr vert="horz" wrap="square" lIns="0" tIns="0" rIns="0" bIns="0" rtlCol="0">
            <a:spAutoFit/>
          </a:bodyPr>
          <a:lstStyle/>
          <a:p>
            <a:pPr marL="12700">
              <a:lnSpc>
                <a:spcPct val="100000"/>
              </a:lnSpc>
            </a:pPr>
            <a:r>
              <a:rPr sz="1200" b="1" spc="20" dirty="0">
                <a:solidFill>
                  <a:srgbClr val="045899"/>
                </a:solidFill>
                <a:latin typeface="Avenir Black"/>
                <a:cs typeface="Avenir Black"/>
              </a:rPr>
              <a:t>HX: </a:t>
            </a:r>
            <a:r>
              <a:rPr sz="1200" spc="20" dirty="0">
                <a:solidFill>
                  <a:srgbClr val="045899"/>
                </a:solidFill>
                <a:latin typeface="Avenir"/>
                <a:cs typeface="Avenir"/>
              </a:rPr>
              <a:t>Often </a:t>
            </a:r>
            <a:r>
              <a:rPr sz="1200" spc="25" dirty="0">
                <a:solidFill>
                  <a:srgbClr val="045899"/>
                </a:solidFill>
                <a:latin typeface="Avenir"/>
                <a:cs typeface="Avenir"/>
              </a:rPr>
              <a:t>unilateral </a:t>
            </a:r>
            <a:r>
              <a:rPr sz="1200" spc="20" dirty="0">
                <a:solidFill>
                  <a:srgbClr val="045899"/>
                </a:solidFill>
                <a:latin typeface="Avenir"/>
                <a:cs typeface="Avenir"/>
              </a:rPr>
              <a:t>pain </a:t>
            </a:r>
            <a:r>
              <a:rPr sz="1200" spc="15" dirty="0">
                <a:solidFill>
                  <a:srgbClr val="045899"/>
                </a:solidFill>
                <a:latin typeface="Avenir"/>
                <a:cs typeface="Avenir"/>
              </a:rPr>
              <a:t>or </a:t>
            </a:r>
            <a:r>
              <a:rPr sz="1200" spc="25" dirty="0">
                <a:solidFill>
                  <a:srgbClr val="045899"/>
                </a:solidFill>
                <a:latin typeface="Avenir"/>
                <a:cs typeface="Avenir"/>
              </a:rPr>
              <a:t>significantly</a:t>
            </a:r>
            <a:r>
              <a:rPr sz="1200" spc="215" dirty="0">
                <a:solidFill>
                  <a:srgbClr val="045899"/>
                </a:solidFill>
                <a:latin typeface="Avenir"/>
                <a:cs typeface="Avenir"/>
              </a:rPr>
              <a:t> </a:t>
            </a:r>
            <a:r>
              <a:rPr sz="1200" spc="30" dirty="0">
                <a:solidFill>
                  <a:srgbClr val="045899"/>
                </a:solidFill>
                <a:latin typeface="Avenir"/>
                <a:cs typeface="Avenir"/>
              </a:rPr>
              <a:t>worse</a:t>
            </a:r>
            <a:endParaRPr sz="1200" dirty="0">
              <a:latin typeface="Avenir"/>
              <a:cs typeface="Avenir"/>
            </a:endParaRPr>
          </a:p>
          <a:p>
            <a:pPr marL="12700" marR="303530">
              <a:lnSpc>
                <a:spcPct val="125000"/>
              </a:lnSpc>
            </a:pPr>
            <a:r>
              <a:rPr sz="1200" spc="15" dirty="0">
                <a:solidFill>
                  <a:srgbClr val="045899"/>
                </a:solidFill>
                <a:latin typeface="Avenir"/>
                <a:cs typeface="Avenir"/>
              </a:rPr>
              <a:t>on </a:t>
            </a:r>
            <a:r>
              <a:rPr sz="1200" spc="20" dirty="0">
                <a:solidFill>
                  <a:srgbClr val="045899"/>
                </a:solidFill>
                <a:latin typeface="Avenir"/>
                <a:cs typeface="Avenir"/>
              </a:rPr>
              <a:t>one side. Pain can </a:t>
            </a:r>
            <a:r>
              <a:rPr sz="1200" spc="25" dirty="0">
                <a:solidFill>
                  <a:srgbClr val="045899"/>
                </a:solidFill>
                <a:latin typeface="Avenir"/>
                <a:cs typeface="Avenir"/>
              </a:rPr>
              <a:t>extend </a:t>
            </a:r>
            <a:r>
              <a:rPr sz="1200" spc="15" dirty="0">
                <a:solidFill>
                  <a:srgbClr val="045899"/>
                </a:solidFill>
                <a:latin typeface="Avenir"/>
                <a:cs typeface="Avenir"/>
              </a:rPr>
              <a:t>to </a:t>
            </a:r>
            <a:r>
              <a:rPr sz="1200" spc="20" dirty="0">
                <a:solidFill>
                  <a:srgbClr val="045899"/>
                </a:solidFill>
                <a:latin typeface="Avenir"/>
                <a:cs typeface="Avenir"/>
              </a:rPr>
              <a:t>the </a:t>
            </a:r>
            <a:r>
              <a:rPr sz="1200" spc="25" dirty="0">
                <a:solidFill>
                  <a:srgbClr val="045899"/>
                </a:solidFill>
                <a:latin typeface="Avenir"/>
                <a:cs typeface="Avenir"/>
              </a:rPr>
              <a:t>clitoris, </a:t>
            </a:r>
            <a:r>
              <a:rPr sz="1200" spc="30" dirty="0">
                <a:solidFill>
                  <a:srgbClr val="045899"/>
                </a:solidFill>
                <a:latin typeface="Avenir"/>
                <a:cs typeface="Avenir"/>
              </a:rPr>
              <a:t>labia,  </a:t>
            </a:r>
            <a:r>
              <a:rPr sz="1200" spc="25" dirty="0">
                <a:solidFill>
                  <a:srgbClr val="045899"/>
                </a:solidFill>
                <a:latin typeface="Avenir"/>
                <a:cs typeface="Avenir"/>
              </a:rPr>
              <a:t>perineum, </a:t>
            </a:r>
            <a:r>
              <a:rPr sz="1200" spc="15" dirty="0">
                <a:solidFill>
                  <a:srgbClr val="045899"/>
                </a:solidFill>
                <a:latin typeface="Avenir"/>
                <a:cs typeface="Avenir"/>
              </a:rPr>
              <a:t>or </a:t>
            </a:r>
            <a:r>
              <a:rPr sz="1200" spc="20" dirty="0">
                <a:solidFill>
                  <a:srgbClr val="045899"/>
                </a:solidFill>
                <a:latin typeface="Avenir"/>
                <a:cs typeface="Avenir"/>
              </a:rPr>
              <a:t>anus and the inner </a:t>
            </a:r>
            <a:r>
              <a:rPr sz="1200" spc="25" dirty="0">
                <a:solidFill>
                  <a:srgbClr val="045899"/>
                </a:solidFill>
                <a:latin typeface="Avenir"/>
                <a:cs typeface="Avenir"/>
              </a:rPr>
              <a:t>thigh. History</a:t>
            </a:r>
            <a:r>
              <a:rPr sz="1200" spc="280" dirty="0">
                <a:solidFill>
                  <a:srgbClr val="045899"/>
                </a:solidFill>
                <a:latin typeface="Avenir"/>
                <a:cs typeface="Avenir"/>
              </a:rPr>
              <a:t> </a:t>
            </a:r>
            <a:r>
              <a:rPr sz="1200" spc="30" dirty="0">
                <a:solidFill>
                  <a:srgbClr val="045899"/>
                </a:solidFill>
                <a:latin typeface="Avenir"/>
                <a:cs typeface="Avenir"/>
              </a:rPr>
              <a:t>of</a:t>
            </a:r>
            <a:endParaRPr sz="1200" dirty="0">
              <a:latin typeface="Avenir"/>
              <a:cs typeface="Avenir"/>
            </a:endParaRPr>
          </a:p>
          <a:p>
            <a:pPr marL="12700" marR="5080">
              <a:lnSpc>
                <a:spcPct val="125000"/>
              </a:lnSpc>
            </a:pPr>
            <a:r>
              <a:rPr sz="1200" spc="25" dirty="0">
                <a:solidFill>
                  <a:srgbClr val="045899"/>
                </a:solidFill>
                <a:latin typeface="Avenir"/>
                <a:cs typeface="Avenir"/>
              </a:rPr>
              <a:t>coccyx trauma, history </a:t>
            </a:r>
            <a:r>
              <a:rPr sz="1200" spc="15" dirty="0">
                <a:solidFill>
                  <a:srgbClr val="045899"/>
                </a:solidFill>
                <a:latin typeface="Avenir"/>
                <a:cs typeface="Avenir"/>
              </a:rPr>
              <a:t>of </a:t>
            </a:r>
            <a:r>
              <a:rPr sz="1200" spc="20" dirty="0">
                <a:solidFill>
                  <a:srgbClr val="045899"/>
                </a:solidFill>
                <a:latin typeface="Avenir"/>
                <a:cs typeface="Avenir"/>
              </a:rPr>
              <a:t>hip pain </a:t>
            </a:r>
            <a:r>
              <a:rPr sz="1200" spc="15" dirty="0">
                <a:solidFill>
                  <a:srgbClr val="045899"/>
                </a:solidFill>
                <a:latin typeface="Avenir"/>
                <a:cs typeface="Avenir"/>
              </a:rPr>
              <a:t>or </a:t>
            </a:r>
            <a:r>
              <a:rPr sz="1200" spc="25" dirty="0">
                <a:solidFill>
                  <a:srgbClr val="045899"/>
                </a:solidFill>
                <a:latin typeface="Avenir"/>
                <a:cs typeface="Avenir"/>
              </a:rPr>
              <a:t>labral </a:t>
            </a:r>
            <a:r>
              <a:rPr sz="1200" dirty="0">
                <a:solidFill>
                  <a:srgbClr val="045899"/>
                </a:solidFill>
                <a:latin typeface="Avenir"/>
                <a:cs typeface="Avenir"/>
              </a:rPr>
              <a:t>tear. </a:t>
            </a:r>
            <a:r>
              <a:rPr sz="1200" spc="30" dirty="0">
                <a:solidFill>
                  <a:srgbClr val="045899"/>
                </a:solidFill>
                <a:latin typeface="Avenir"/>
                <a:cs typeface="Avenir"/>
              </a:rPr>
              <a:t>Pain  </a:t>
            </a:r>
            <a:r>
              <a:rPr sz="1200" spc="15" dirty="0">
                <a:solidFill>
                  <a:srgbClr val="045899"/>
                </a:solidFill>
                <a:latin typeface="Avenir"/>
                <a:cs typeface="Avenir"/>
              </a:rPr>
              <a:t>is </a:t>
            </a:r>
            <a:r>
              <a:rPr sz="1200" spc="25" dirty="0">
                <a:solidFill>
                  <a:srgbClr val="045899"/>
                </a:solidFill>
                <a:latin typeface="Avenir"/>
                <a:cs typeface="Avenir"/>
              </a:rPr>
              <a:t>usually better </a:t>
            </a:r>
            <a:r>
              <a:rPr sz="1200" spc="20" dirty="0">
                <a:solidFill>
                  <a:srgbClr val="045899"/>
                </a:solidFill>
                <a:latin typeface="Avenir"/>
                <a:cs typeface="Avenir"/>
              </a:rPr>
              <a:t>with lying </a:t>
            </a:r>
            <a:r>
              <a:rPr sz="1200" spc="15" dirty="0">
                <a:solidFill>
                  <a:srgbClr val="045899"/>
                </a:solidFill>
                <a:latin typeface="Avenir"/>
                <a:cs typeface="Avenir"/>
              </a:rPr>
              <a:t>prone or </a:t>
            </a:r>
            <a:r>
              <a:rPr sz="1200" spc="25" dirty="0">
                <a:solidFill>
                  <a:srgbClr val="045899"/>
                </a:solidFill>
                <a:latin typeface="Avenir"/>
                <a:cs typeface="Avenir"/>
              </a:rPr>
              <a:t>standing, </a:t>
            </a:r>
            <a:r>
              <a:rPr sz="1200" spc="30" dirty="0">
                <a:solidFill>
                  <a:srgbClr val="045899"/>
                </a:solidFill>
                <a:latin typeface="Avenir"/>
                <a:cs typeface="Avenir"/>
              </a:rPr>
              <a:t>worse  </a:t>
            </a:r>
            <a:r>
              <a:rPr sz="1200" spc="20" dirty="0">
                <a:solidFill>
                  <a:srgbClr val="045899"/>
                </a:solidFill>
                <a:latin typeface="Avenir"/>
                <a:cs typeface="Avenir"/>
              </a:rPr>
              <a:t>with </a:t>
            </a:r>
            <a:r>
              <a:rPr sz="1200" spc="25" dirty="0">
                <a:solidFill>
                  <a:srgbClr val="045899"/>
                </a:solidFill>
                <a:latin typeface="Avenir"/>
                <a:cs typeface="Avenir"/>
              </a:rPr>
              <a:t>sitting. </a:t>
            </a:r>
            <a:r>
              <a:rPr sz="1200" spc="20" dirty="0">
                <a:solidFill>
                  <a:srgbClr val="045899"/>
                </a:solidFill>
                <a:latin typeface="Avenir"/>
                <a:cs typeface="Avenir"/>
              </a:rPr>
              <a:t>Pain improves </a:t>
            </a:r>
            <a:r>
              <a:rPr sz="1200" spc="25" dirty="0">
                <a:solidFill>
                  <a:srgbClr val="045899"/>
                </a:solidFill>
                <a:latin typeface="Avenir"/>
                <a:cs typeface="Avenir"/>
              </a:rPr>
              <a:t>temporarily </a:t>
            </a:r>
            <a:r>
              <a:rPr sz="1200" spc="20" dirty="0">
                <a:solidFill>
                  <a:srgbClr val="045899"/>
                </a:solidFill>
                <a:latin typeface="Avenir"/>
                <a:cs typeface="Avenir"/>
              </a:rPr>
              <a:t>with </a:t>
            </a:r>
            <a:r>
              <a:rPr sz="1200" spc="30" dirty="0">
                <a:solidFill>
                  <a:srgbClr val="045899"/>
                </a:solidFill>
                <a:latin typeface="Avenir"/>
                <a:cs typeface="Avenir"/>
              </a:rPr>
              <a:t>pudendal  </a:t>
            </a:r>
            <a:r>
              <a:rPr sz="1200" spc="20" dirty="0">
                <a:solidFill>
                  <a:srgbClr val="045899"/>
                </a:solidFill>
                <a:latin typeface="Avenir"/>
                <a:cs typeface="Avenir"/>
              </a:rPr>
              <a:t>nerve</a:t>
            </a:r>
            <a:r>
              <a:rPr sz="1200" spc="-25" dirty="0">
                <a:solidFill>
                  <a:srgbClr val="045899"/>
                </a:solidFill>
                <a:latin typeface="Avenir"/>
                <a:cs typeface="Avenir"/>
              </a:rPr>
              <a:t> </a:t>
            </a:r>
            <a:r>
              <a:rPr sz="1200" spc="30" dirty="0">
                <a:solidFill>
                  <a:srgbClr val="045899"/>
                </a:solidFill>
                <a:latin typeface="Avenir"/>
                <a:cs typeface="Avenir"/>
              </a:rPr>
              <a:t>block.</a:t>
            </a:r>
            <a:endParaRPr sz="1200" dirty="0">
              <a:latin typeface="Avenir"/>
              <a:cs typeface="Avenir"/>
            </a:endParaRPr>
          </a:p>
        </p:txBody>
      </p:sp>
      <p:sp>
        <p:nvSpPr>
          <p:cNvPr id="18" name="object 18"/>
          <p:cNvSpPr txBox="1"/>
          <p:nvPr/>
        </p:nvSpPr>
        <p:spPr>
          <a:xfrm>
            <a:off x="5185664" y="6183376"/>
            <a:ext cx="3690620" cy="937894"/>
          </a:xfrm>
          <a:prstGeom prst="rect">
            <a:avLst/>
          </a:prstGeom>
        </p:spPr>
        <p:txBody>
          <a:bodyPr vert="horz" wrap="square" lIns="0" tIns="0" rIns="0" bIns="0" rtlCol="0">
            <a:spAutoFit/>
          </a:bodyPr>
          <a:lstStyle/>
          <a:p>
            <a:pPr marL="12700" marR="118745">
              <a:lnSpc>
                <a:spcPct val="125000"/>
              </a:lnSpc>
            </a:pPr>
            <a:r>
              <a:rPr sz="1200" b="1" spc="20" dirty="0">
                <a:solidFill>
                  <a:srgbClr val="045899"/>
                </a:solidFill>
                <a:latin typeface="Avenir Black"/>
                <a:cs typeface="Avenir Black"/>
              </a:rPr>
              <a:t>PE: </a:t>
            </a:r>
            <a:r>
              <a:rPr sz="1200" spc="20" dirty="0">
                <a:solidFill>
                  <a:srgbClr val="045899"/>
                </a:solidFill>
                <a:latin typeface="Avenir"/>
                <a:cs typeface="Avenir"/>
              </a:rPr>
              <a:t>The </a:t>
            </a:r>
            <a:r>
              <a:rPr sz="1200" spc="25" dirty="0">
                <a:solidFill>
                  <a:srgbClr val="045899"/>
                </a:solidFill>
                <a:latin typeface="Avenir"/>
                <a:cs typeface="Avenir"/>
              </a:rPr>
              <a:t>pudendal </a:t>
            </a:r>
            <a:r>
              <a:rPr sz="1200" spc="20" dirty="0">
                <a:solidFill>
                  <a:srgbClr val="045899"/>
                </a:solidFill>
                <a:latin typeface="Avenir"/>
                <a:cs typeface="Avenir"/>
              </a:rPr>
              <a:t>nerve </a:t>
            </a:r>
            <a:r>
              <a:rPr sz="1200" spc="15" dirty="0">
                <a:solidFill>
                  <a:srgbClr val="045899"/>
                </a:solidFill>
                <a:latin typeface="Avenir"/>
                <a:cs typeface="Avenir"/>
              </a:rPr>
              <a:t>is </a:t>
            </a:r>
            <a:r>
              <a:rPr sz="1200" spc="25" dirty="0">
                <a:solidFill>
                  <a:srgbClr val="045899"/>
                </a:solidFill>
                <a:latin typeface="Avenir"/>
                <a:cs typeface="Avenir"/>
              </a:rPr>
              <a:t>tender </a:t>
            </a:r>
            <a:r>
              <a:rPr sz="1200" spc="20" dirty="0">
                <a:solidFill>
                  <a:srgbClr val="045899"/>
                </a:solidFill>
                <a:latin typeface="Avenir"/>
                <a:cs typeface="Avenir"/>
              </a:rPr>
              <a:t>when </a:t>
            </a:r>
            <a:r>
              <a:rPr sz="1200" spc="30" dirty="0">
                <a:solidFill>
                  <a:srgbClr val="045899"/>
                </a:solidFill>
                <a:latin typeface="Avenir"/>
                <a:cs typeface="Avenir"/>
              </a:rPr>
              <a:t>palpated  </a:t>
            </a:r>
            <a:r>
              <a:rPr sz="1200" spc="15" dirty="0">
                <a:solidFill>
                  <a:srgbClr val="045899"/>
                </a:solidFill>
                <a:latin typeface="Avenir"/>
                <a:cs typeface="Avenir"/>
              </a:rPr>
              <a:t>at </a:t>
            </a:r>
            <a:r>
              <a:rPr sz="1200" spc="25" dirty="0">
                <a:solidFill>
                  <a:srgbClr val="045899"/>
                </a:solidFill>
                <a:latin typeface="Avenir"/>
                <a:cs typeface="Avenir"/>
              </a:rPr>
              <a:t>ischial </a:t>
            </a:r>
            <a:r>
              <a:rPr sz="1200" spc="20" dirty="0">
                <a:solidFill>
                  <a:srgbClr val="045899"/>
                </a:solidFill>
                <a:latin typeface="Avenir"/>
                <a:cs typeface="Avenir"/>
              </a:rPr>
              <a:t>spine </a:t>
            </a:r>
            <a:r>
              <a:rPr sz="1200" spc="15" dirty="0">
                <a:solidFill>
                  <a:srgbClr val="045899"/>
                </a:solidFill>
                <a:latin typeface="Avenir"/>
                <a:cs typeface="Avenir"/>
              </a:rPr>
              <a:t>on </a:t>
            </a:r>
            <a:r>
              <a:rPr sz="1200" spc="25" dirty="0">
                <a:solidFill>
                  <a:srgbClr val="045899"/>
                </a:solidFill>
                <a:latin typeface="Avenir"/>
                <a:cs typeface="Avenir"/>
              </a:rPr>
              <a:t>vaginal </a:t>
            </a:r>
            <a:r>
              <a:rPr sz="1200" spc="20" dirty="0">
                <a:solidFill>
                  <a:srgbClr val="045899"/>
                </a:solidFill>
                <a:latin typeface="Avenir"/>
                <a:cs typeface="Avenir"/>
              </a:rPr>
              <a:t>exam. The</a:t>
            </a:r>
            <a:r>
              <a:rPr sz="1200" spc="245" dirty="0">
                <a:solidFill>
                  <a:srgbClr val="045899"/>
                </a:solidFill>
                <a:latin typeface="Avenir"/>
                <a:cs typeface="Avenir"/>
              </a:rPr>
              <a:t> </a:t>
            </a:r>
            <a:r>
              <a:rPr sz="1200" spc="30" dirty="0">
                <a:solidFill>
                  <a:srgbClr val="045899"/>
                </a:solidFill>
                <a:latin typeface="Avenir"/>
                <a:cs typeface="Avenir"/>
              </a:rPr>
              <a:t>obturator</a:t>
            </a:r>
            <a:endParaRPr sz="1200" dirty="0">
              <a:latin typeface="Avenir"/>
              <a:cs typeface="Avenir"/>
            </a:endParaRPr>
          </a:p>
          <a:p>
            <a:pPr marL="12700" marR="5080">
              <a:lnSpc>
                <a:spcPct val="125000"/>
              </a:lnSpc>
            </a:pPr>
            <a:r>
              <a:rPr sz="1200" spc="25" dirty="0">
                <a:solidFill>
                  <a:srgbClr val="045899"/>
                </a:solidFill>
                <a:latin typeface="Avenir"/>
                <a:cs typeface="Avenir"/>
              </a:rPr>
              <a:t>internus muscle </a:t>
            </a:r>
            <a:r>
              <a:rPr sz="1200" spc="15" dirty="0">
                <a:solidFill>
                  <a:srgbClr val="045899"/>
                </a:solidFill>
                <a:latin typeface="Avenir"/>
                <a:cs typeface="Avenir"/>
              </a:rPr>
              <a:t>is </a:t>
            </a:r>
            <a:r>
              <a:rPr sz="1200" spc="25" dirty="0">
                <a:solidFill>
                  <a:srgbClr val="045899"/>
                </a:solidFill>
                <a:latin typeface="Avenir"/>
                <a:cs typeface="Avenir"/>
              </a:rPr>
              <a:t>usually </a:t>
            </a:r>
            <a:r>
              <a:rPr sz="1200" spc="20" dirty="0">
                <a:solidFill>
                  <a:srgbClr val="045899"/>
                </a:solidFill>
                <a:latin typeface="Avenir"/>
                <a:cs typeface="Avenir"/>
              </a:rPr>
              <a:t>very </a:t>
            </a:r>
            <a:r>
              <a:rPr sz="1200" spc="5" dirty="0">
                <a:solidFill>
                  <a:srgbClr val="045899"/>
                </a:solidFill>
                <a:latin typeface="Avenir"/>
                <a:cs typeface="Avenir"/>
              </a:rPr>
              <a:t>tender, </a:t>
            </a:r>
            <a:r>
              <a:rPr sz="1200" spc="25" dirty="0">
                <a:solidFill>
                  <a:srgbClr val="045899"/>
                </a:solidFill>
                <a:latin typeface="Avenir"/>
                <a:cs typeface="Avenir"/>
              </a:rPr>
              <a:t>unilateral </a:t>
            </a:r>
            <a:r>
              <a:rPr sz="1200" spc="30" dirty="0">
                <a:solidFill>
                  <a:srgbClr val="045899"/>
                </a:solidFill>
                <a:latin typeface="Avenir"/>
                <a:cs typeface="Avenir"/>
              </a:rPr>
              <a:t>or  </a:t>
            </a:r>
            <a:r>
              <a:rPr sz="1200" spc="25" dirty="0">
                <a:solidFill>
                  <a:srgbClr val="045899"/>
                </a:solidFill>
                <a:latin typeface="Avenir"/>
                <a:cs typeface="Avenir"/>
              </a:rPr>
              <a:t>significantly </a:t>
            </a:r>
            <a:r>
              <a:rPr sz="1200" spc="20" dirty="0">
                <a:solidFill>
                  <a:srgbClr val="045899"/>
                </a:solidFill>
                <a:latin typeface="Avenir"/>
                <a:cs typeface="Avenir"/>
              </a:rPr>
              <a:t>greater </a:t>
            </a:r>
            <a:r>
              <a:rPr sz="1200" spc="15" dirty="0">
                <a:solidFill>
                  <a:srgbClr val="045899"/>
                </a:solidFill>
                <a:latin typeface="Avenir"/>
                <a:cs typeface="Avenir"/>
              </a:rPr>
              <a:t>on </a:t>
            </a:r>
            <a:r>
              <a:rPr sz="1200" spc="20" dirty="0">
                <a:solidFill>
                  <a:srgbClr val="045899"/>
                </a:solidFill>
                <a:latin typeface="Avenir"/>
                <a:cs typeface="Avenir"/>
              </a:rPr>
              <a:t>one</a:t>
            </a:r>
            <a:r>
              <a:rPr sz="1200" spc="125" dirty="0">
                <a:solidFill>
                  <a:srgbClr val="045899"/>
                </a:solidFill>
                <a:latin typeface="Avenir"/>
                <a:cs typeface="Avenir"/>
              </a:rPr>
              <a:t> </a:t>
            </a:r>
            <a:r>
              <a:rPr sz="1200" spc="30" dirty="0">
                <a:solidFill>
                  <a:srgbClr val="045899"/>
                </a:solidFill>
                <a:latin typeface="Avenir"/>
                <a:cs typeface="Avenir"/>
              </a:rPr>
              <a:t>side.</a:t>
            </a:r>
            <a:endParaRPr sz="1200" dirty="0">
              <a:latin typeface="Avenir"/>
              <a:cs typeface="Aveni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264408"/>
            <a:ext cx="10058400" cy="4508500"/>
          </a:xfrm>
          <a:custGeom>
            <a:avLst/>
            <a:gdLst/>
            <a:ahLst/>
            <a:cxnLst/>
            <a:rect l="l" t="t" r="r" b="b"/>
            <a:pathLst>
              <a:path w="10058400" h="4508500">
                <a:moveTo>
                  <a:pt x="0" y="4507992"/>
                </a:moveTo>
                <a:lnTo>
                  <a:pt x="10058400" y="4507992"/>
                </a:lnTo>
                <a:lnTo>
                  <a:pt x="10058400" y="0"/>
                </a:lnTo>
                <a:lnTo>
                  <a:pt x="0" y="0"/>
                </a:lnTo>
                <a:lnTo>
                  <a:pt x="0" y="4507992"/>
                </a:lnTo>
                <a:close/>
              </a:path>
            </a:pathLst>
          </a:custGeom>
          <a:solidFill>
            <a:srgbClr val="FFFFFF"/>
          </a:solidFill>
        </p:spPr>
        <p:txBody>
          <a:bodyPr wrap="square" lIns="0" tIns="0" rIns="0" bIns="0" rtlCol="0"/>
          <a:lstStyle/>
          <a:p>
            <a:endParaRPr dirty="0"/>
          </a:p>
        </p:txBody>
      </p:sp>
      <p:sp>
        <p:nvSpPr>
          <p:cNvPr id="3" name="object 3"/>
          <p:cNvSpPr/>
          <p:nvPr/>
        </p:nvSpPr>
        <p:spPr>
          <a:xfrm>
            <a:off x="0" y="2642616"/>
            <a:ext cx="10058400" cy="621792"/>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1028675" y="2753757"/>
            <a:ext cx="8001634" cy="461665"/>
          </a:xfrm>
          <a:prstGeom prst="rect">
            <a:avLst/>
          </a:prstGeom>
        </p:spPr>
        <p:txBody>
          <a:bodyPr vert="horz" wrap="square" lIns="0" tIns="0" rIns="0" bIns="0" rtlCol="0">
            <a:spAutoFit/>
          </a:bodyPr>
          <a:lstStyle/>
          <a:p>
            <a:pPr marL="3015615" marR="5080" indent="-3003550">
              <a:lnSpc>
                <a:spcPts val="3600"/>
              </a:lnSpc>
            </a:pPr>
            <a:r>
              <a:rPr sz="3400" dirty="0">
                <a:solidFill>
                  <a:srgbClr val="FFFFFF"/>
                </a:solidFill>
              </a:rPr>
              <a:t>Individualized</a:t>
            </a:r>
            <a:r>
              <a:rPr sz="3400" spc="-100" dirty="0">
                <a:solidFill>
                  <a:srgbClr val="FFFFFF"/>
                </a:solidFill>
              </a:rPr>
              <a:t> </a:t>
            </a:r>
            <a:r>
              <a:rPr sz="3400" dirty="0">
                <a:solidFill>
                  <a:srgbClr val="FFFFFF"/>
                </a:solidFill>
              </a:rPr>
              <a:t>Multidisciplinary  </a:t>
            </a:r>
            <a:r>
              <a:rPr sz="3400" spc="-45" dirty="0">
                <a:solidFill>
                  <a:srgbClr val="FFFFFF"/>
                </a:solidFill>
              </a:rPr>
              <a:t>Treatment</a:t>
            </a:r>
            <a:endParaRPr sz="3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62</a:t>
            </a:fld>
            <a:endParaRPr dirty="0"/>
          </a:p>
        </p:txBody>
      </p:sp>
      <p:sp>
        <p:nvSpPr>
          <p:cNvPr id="10" name="object 10"/>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Individualized Multidisciplinary</a:t>
            </a:r>
            <a:r>
              <a:rPr sz="1000" spc="155" dirty="0">
                <a:solidFill>
                  <a:srgbClr val="42888E"/>
                </a:solidFill>
                <a:latin typeface="Avenir"/>
                <a:cs typeface="Arial"/>
              </a:rPr>
              <a:t> </a:t>
            </a:r>
            <a:r>
              <a:rPr sz="1000" spc="20" dirty="0">
                <a:solidFill>
                  <a:srgbClr val="42888E"/>
                </a:solidFill>
                <a:latin typeface="Avenir"/>
                <a:cs typeface="Arial"/>
              </a:rPr>
              <a:t>Treatment</a:t>
            </a:r>
            <a:endParaRPr sz="1000" dirty="0">
              <a:latin typeface="Avenir"/>
              <a:cs typeface="Arial"/>
            </a:endParaRPr>
          </a:p>
        </p:txBody>
      </p:sp>
      <p:sp>
        <p:nvSpPr>
          <p:cNvPr id="5" name="object 5"/>
          <p:cNvSpPr txBox="1"/>
          <p:nvPr/>
        </p:nvSpPr>
        <p:spPr>
          <a:xfrm>
            <a:off x="1596644" y="2877918"/>
            <a:ext cx="3665220" cy="1854835"/>
          </a:xfrm>
          <a:prstGeom prst="rect">
            <a:avLst/>
          </a:prstGeom>
        </p:spPr>
        <p:txBody>
          <a:bodyPr vert="horz" wrap="square" lIns="0" tIns="0" rIns="0" bIns="0" rtlCol="0">
            <a:spAutoFit/>
          </a:bodyPr>
          <a:lstStyle/>
          <a:p>
            <a:pPr marL="190500" marR="451484" indent="-177800">
              <a:lnSpc>
                <a:spcPct val="133300"/>
              </a:lnSpc>
              <a:buChar char="•"/>
              <a:tabLst>
                <a:tab pos="170815" algn="l"/>
              </a:tabLst>
            </a:pPr>
            <a:r>
              <a:rPr sz="1500" spc="30" dirty="0">
                <a:solidFill>
                  <a:srgbClr val="045899"/>
                </a:solidFill>
                <a:latin typeface="Avenir"/>
                <a:cs typeface="Avenir"/>
              </a:rPr>
              <a:t>Components </a:t>
            </a:r>
            <a:r>
              <a:rPr sz="1500" spc="15" dirty="0">
                <a:solidFill>
                  <a:srgbClr val="045899"/>
                </a:solidFill>
                <a:latin typeface="Avenir"/>
                <a:cs typeface="Avenir"/>
              </a:rPr>
              <a:t>of an </a:t>
            </a:r>
            <a:r>
              <a:rPr sz="1500" spc="35" dirty="0">
                <a:solidFill>
                  <a:srgbClr val="045899"/>
                </a:solidFill>
                <a:latin typeface="Avenir"/>
                <a:cs typeface="Avenir"/>
              </a:rPr>
              <a:t>individualized,  </a:t>
            </a:r>
            <a:r>
              <a:rPr sz="1500" spc="25" dirty="0">
                <a:solidFill>
                  <a:srgbClr val="045899"/>
                </a:solidFill>
                <a:latin typeface="Avenir"/>
                <a:cs typeface="Avenir"/>
              </a:rPr>
              <a:t>multidisciplinary,</a:t>
            </a:r>
            <a:r>
              <a:rPr sz="1500" spc="5" dirty="0">
                <a:solidFill>
                  <a:srgbClr val="045899"/>
                </a:solidFill>
                <a:latin typeface="Avenir"/>
                <a:cs typeface="Avenir"/>
              </a:rPr>
              <a:t> </a:t>
            </a:r>
            <a:r>
              <a:rPr sz="1500" spc="35" dirty="0">
                <a:solidFill>
                  <a:srgbClr val="045899"/>
                </a:solidFill>
                <a:latin typeface="Avenir"/>
                <a:cs typeface="Avenir"/>
              </a:rPr>
              <a:t>biopsychosocial</a:t>
            </a:r>
            <a:endParaRPr sz="1500" dirty="0">
              <a:latin typeface="Avenir"/>
              <a:cs typeface="Avenir"/>
            </a:endParaRPr>
          </a:p>
          <a:p>
            <a:pPr marL="190500" marR="5080">
              <a:lnSpc>
                <a:spcPct val="133300"/>
              </a:lnSpc>
            </a:pPr>
            <a:r>
              <a:rPr sz="1500" spc="25" dirty="0">
                <a:solidFill>
                  <a:srgbClr val="045899"/>
                </a:solidFill>
                <a:latin typeface="Avenir"/>
                <a:cs typeface="Avenir"/>
              </a:rPr>
              <a:t>treatment approach </a:t>
            </a:r>
            <a:r>
              <a:rPr sz="1500" spc="15" dirty="0">
                <a:solidFill>
                  <a:srgbClr val="045899"/>
                </a:solidFill>
                <a:latin typeface="Avenir"/>
                <a:cs typeface="Avenir"/>
              </a:rPr>
              <a:t>are </a:t>
            </a:r>
            <a:r>
              <a:rPr sz="1500" spc="30" dirty="0">
                <a:solidFill>
                  <a:srgbClr val="045899"/>
                </a:solidFill>
                <a:latin typeface="Avenir"/>
                <a:cs typeface="Avenir"/>
              </a:rPr>
              <a:t>selected </a:t>
            </a:r>
            <a:r>
              <a:rPr sz="1500" spc="35" dirty="0">
                <a:solidFill>
                  <a:srgbClr val="045899"/>
                </a:solidFill>
                <a:latin typeface="Avenir"/>
                <a:cs typeface="Avenir"/>
              </a:rPr>
              <a:t>after  </a:t>
            </a:r>
            <a:r>
              <a:rPr sz="1500" spc="30" dirty="0">
                <a:solidFill>
                  <a:srgbClr val="045899"/>
                </a:solidFill>
                <a:latin typeface="Avenir"/>
                <a:cs typeface="Avenir"/>
              </a:rPr>
              <a:t>identifying vulvodynia subtype </a:t>
            </a:r>
            <a:r>
              <a:rPr sz="1500" spc="35" dirty="0">
                <a:solidFill>
                  <a:srgbClr val="045899"/>
                </a:solidFill>
                <a:latin typeface="Avenir"/>
                <a:cs typeface="Avenir"/>
              </a:rPr>
              <a:t>and  </a:t>
            </a:r>
            <a:r>
              <a:rPr sz="1500" spc="30" dirty="0">
                <a:solidFill>
                  <a:srgbClr val="045899"/>
                </a:solidFill>
                <a:latin typeface="Avenir"/>
                <a:cs typeface="Avenir"/>
              </a:rPr>
              <a:t>contributing factors (Jodoin </a:t>
            </a:r>
            <a:r>
              <a:rPr sz="1500" spc="35" dirty="0">
                <a:solidFill>
                  <a:srgbClr val="045899"/>
                </a:solidFill>
                <a:latin typeface="Avenir"/>
                <a:cs typeface="Avenir"/>
              </a:rPr>
              <a:t>2011,  </a:t>
            </a:r>
            <a:r>
              <a:rPr sz="1500" spc="30" dirty="0">
                <a:solidFill>
                  <a:srgbClr val="045899"/>
                </a:solidFill>
                <a:latin typeface="Avenir"/>
                <a:cs typeface="Avenir"/>
              </a:rPr>
              <a:t>Spoelstra </a:t>
            </a:r>
            <a:r>
              <a:rPr sz="1500" spc="25" dirty="0">
                <a:solidFill>
                  <a:srgbClr val="045899"/>
                </a:solidFill>
                <a:latin typeface="Avenir"/>
                <a:cs typeface="Avenir"/>
              </a:rPr>
              <a:t>2011, </a:t>
            </a:r>
            <a:r>
              <a:rPr sz="1500" spc="30" dirty="0">
                <a:solidFill>
                  <a:srgbClr val="045899"/>
                </a:solidFill>
                <a:latin typeface="Avenir"/>
                <a:cs typeface="Avenir"/>
              </a:rPr>
              <a:t>Stockdale</a:t>
            </a:r>
            <a:r>
              <a:rPr sz="1500" spc="100" dirty="0">
                <a:solidFill>
                  <a:srgbClr val="045899"/>
                </a:solidFill>
                <a:latin typeface="Avenir"/>
                <a:cs typeface="Avenir"/>
              </a:rPr>
              <a:t> </a:t>
            </a:r>
            <a:r>
              <a:rPr sz="1500" spc="35" dirty="0">
                <a:solidFill>
                  <a:srgbClr val="045899"/>
                </a:solidFill>
                <a:latin typeface="Avenir"/>
                <a:cs typeface="Avenir"/>
              </a:rPr>
              <a:t>2014).</a:t>
            </a:r>
            <a:endParaRPr sz="1500" dirty="0">
              <a:latin typeface="Avenir"/>
              <a:cs typeface="Avenir"/>
            </a:endParaRPr>
          </a:p>
        </p:txBody>
      </p:sp>
      <p:sp>
        <p:nvSpPr>
          <p:cNvPr id="6" name="object 6"/>
          <p:cNvSpPr txBox="1"/>
          <p:nvPr/>
        </p:nvSpPr>
        <p:spPr>
          <a:xfrm>
            <a:off x="5261864" y="2954118"/>
            <a:ext cx="3629025" cy="2379882"/>
          </a:xfrm>
          <a:prstGeom prst="rect">
            <a:avLst/>
          </a:prstGeom>
        </p:spPr>
        <p:txBody>
          <a:bodyPr vert="horz" wrap="square" lIns="0" tIns="0" rIns="0" bIns="0" rtlCol="0">
            <a:spAutoFit/>
          </a:bodyPr>
          <a:lstStyle/>
          <a:p>
            <a:pPr marL="170180" indent="-157480">
              <a:lnSpc>
                <a:spcPct val="100000"/>
              </a:lnSpc>
              <a:buChar char="•"/>
              <a:tabLst>
                <a:tab pos="170815" algn="l"/>
              </a:tabLst>
            </a:pPr>
            <a:r>
              <a:rPr sz="1500" spc="30" dirty="0">
                <a:solidFill>
                  <a:srgbClr val="045899"/>
                </a:solidFill>
                <a:latin typeface="Avenir"/>
                <a:cs typeface="Avenir"/>
              </a:rPr>
              <a:t>Multidisciplinary </a:t>
            </a:r>
            <a:r>
              <a:rPr sz="1500" spc="25" dirty="0">
                <a:solidFill>
                  <a:srgbClr val="045899"/>
                </a:solidFill>
                <a:latin typeface="Avenir"/>
                <a:cs typeface="Avenir"/>
              </a:rPr>
              <a:t>treatment</a:t>
            </a:r>
            <a:r>
              <a:rPr sz="1500" spc="105" dirty="0">
                <a:solidFill>
                  <a:srgbClr val="045899"/>
                </a:solidFill>
                <a:latin typeface="Avenir"/>
                <a:cs typeface="Avenir"/>
              </a:rPr>
              <a:t> </a:t>
            </a:r>
            <a:r>
              <a:rPr sz="1500" spc="30" dirty="0">
                <a:solidFill>
                  <a:srgbClr val="045899"/>
                </a:solidFill>
                <a:latin typeface="Avenir"/>
                <a:cs typeface="Avenir"/>
              </a:rPr>
              <a:t>results</a:t>
            </a:r>
            <a:endParaRPr sz="1500" dirty="0">
              <a:latin typeface="Avenir"/>
              <a:cs typeface="Avenir"/>
            </a:endParaRPr>
          </a:p>
          <a:p>
            <a:pPr marL="12700" marR="5080">
              <a:lnSpc>
                <a:spcPct val="133300"/>
              </a:lnSpc>
            </a:pPr>
            <a:r>
              <a:rPr lang="en-US" sz="1500" spc="15" dirty="0">
                <a:solidFill>
                  <a:srgbClr val="045899"/>
                </a:solidFill>
                <a:latin typeface="Avenir"/>
                <a:cs typeface="Avenir"/>
              </a:rPr>
              <a:t>   </a:t>
            </a:r>
            <a:r>
              <a:rPr sz="1500" spc="15" dirty="0">
                <a:solidFill>
                  <a:srgbClr val="045899"/>
                </a:solidFill>
                <a:latin typeface="Avenir"/>
                <a:cs typeface="Avenir"/>
              </a:rPr>
              <a:t>in </a:t>
            </a:r>
            <a:r>
              <a:rPr sz="1500" spc="25" dirty="0">
                <a:solidFill>
                  <a:srgbClr val="045899"/>
                </a:solidFill>
                <a:latin typeface="Avenir"/>
                <a:cs typeface="Avenir"/>
              </a:rPr>
              <a:t>reduced pain level, improvement </a:t>
            </a:r>
            <a:r>
              <a:rPr sz="1500" spc="35" dirty="0">
                <a:solidFill>
                  <a:srgbClr val="045899"/>
                </a:solidFill>
                <a:latin typeface="Avenir"/>
                <a:cs typeface="Avenir"/>
              </a:rPr>
              <a:t>in  </a:t>
            </a:r>
            <a:r>
              <a:rPr lang="en-US" sz="1500" spc="35" dirty="0">
                <a:solidFill>
                  <a:srgbClr val="045899"/>
                </a:solidFill>
                <a:latin typeface="Avenir"/>
                <a:cs typeface="Avenir"/>
              </a:rPr>
              <a:t>  </a:t>
            </a:r>
            <a:br>
              <a:rPr lang="en-US" sz="1500" spc="35" dirty="0">
                <a:solidFill>
                  <a:srgbClr val="045899"/>
                </a:solidFill>
                <a:latin typeface="Avenir"/>
                <a:cs typeface="Avenir"/>
              </a:rPr>
            </a:br>
            <a:r>
              <a:rPr lang="en-US" sz="1500" spc="35" dirty="0">
                <a:solidFill>
                  <a:srgbClr val="045899"/>
                </a:solidFill>
                <a:latin typeface="Avenir"/>
                <a:cs typeface="Avenir"/>
              </a:rPr>
              <a:t>   </a:t>
            </a:r>
            <a:r>
              <a:rPr sz="1500" spc="25" dirty="0">
                <a:solidFill>
                  <a:srgbClr val="045899"/>
                </a:solidFill>
                <a:latin typeface="Avenir"/>
                <a:cs typeface="Avenir"/>
              </a:rPr>
              <a:t>sexual </a:t>
            </a:r>
            <a:r>
              <a:rPr sz="1500" spc="30" dirty="0">
                <a:solidFill>
                  <a:srgbClr val="045899"/>
                </a:solidFill>
                <a:latin typeface="Avenir"/>
                <a:cs typeface="Avenir"/>
              </a:rPr>
              <a:t>functioning </a:t>
            </a:r>
            <a:r>
              <a:rPr sz="1500" spc="15" dirty="0">
                <a:solidFill>
                  <a:srgbClr val="045899"/>
                </a:solidFill>
                <a:latin typeface="Avenir"/>
                <a:cs typeface="Avenir"/>
              </a:rPr>
              <a:t>as </a:t>
            </a:r>
            <a:r>
              <a:rPr sz="1500" spc="25" dirty="0">
                <a:solidFill>
                  <a:srgbClr val="045899"/>
                </a:solidFill>
                <a:latin typeface="Avenir"/>
                <a:cs typeface="Avenir"/>
              </a:rPr>
              <a:t>well </a:t>
            </a:r>
            <a:r>
              <a:rPr sz="1500" spc="15" dirty="0">
                <a:solidFill>
                  <a:srgbClr val="045899"/>
                </a:solidFill>
                <a:latin typeface="Avenir"/>
                <a:cs typeface="Avenir"/>
              </a:rPr>
              <a:t>as </a:t>
            </a:r>
            <a:r>
              <a:rPr sz="1500" spc="30" dirty="0">
                <a:solidFill>
                  <a:srgbClr val="045899"/>
                </a:solidFill>
                <a:latin typeface="Avenir"/>
                <a:cs typeface="Avenir"/>
              </a:rPr>
              <a:t>increased  </a:t>
            </a:r>
            <a:br>
              <a:rPr lang="en-US" sz="1500" spc="30" dirty="0">
                <a:solidFill>
                  <a:srgbClr val="045899"/>
                </a:solidFill>
                <a:latin typeface="Avenir"/>
                <a:cs typeface="Avenir"/>
              </a:rPr>
            </a:br>
            <a:r>
              <a:rPr lang="en-US" sz="1500" spc="30" dirty="0">
                <a:solidFill>
                  <a:srgbClr val="045899"/>
                </a:solidFill>
                <a:latin typeface="Avenir"/>
                <a:cs typeface="Avenir"/>
              </a:rPr>
              <a:t>   </a:t>
            </a:r>
            <a:r>
              <a:rPr sz="1500" spc="30" dirty="0">
                <a:solidFill>
                  <a:srgbClr val="045899"/>
                </a:solidFill>
                <a:latin typeface="Avenir"/>
                <a:cs typeface="Avenir"/>
              </a:rPr>
              <a:t>patient knowledge, </a:t>
            </a:r>
            <a:r>
              <a:rPr sz="1500" spc="25" dirty="0">
                <a:solidFill>
                  <a:srgbClr val="045899"/>
                </a:solidFill>
                <a:latin typeface="Avenir"/>
                <a:cs typeface="Avenir"/>
              </a:rPr>
              <a:t>gain </a:t>
            </a:r>
            <a:r>
              <a:rPr sz="1500" spc="15" dirty="0">
                <a:solidFill>
                  <a:srgbClr val="045899"/>
                </a:solidFill>
                <a:latin typeface="Avenir"/>
                <a:cs typeface="Avenir"/>
              </a:rPr>
              <a:t>of </a:t>
            </a:r>
            <a:r>
              <a:rPr sz="1500" spc="35" dirty="0">
                <a:solidFill>
                  <a:srgbClr val="045899"/>
                </a:solidFill>
                <a:latin typeface="Avenir"/>
                <a:cs typeface="Avenir"/>
              </a:rPr>
              <a:t>tools/skills,  </a:t>
            </a:r>
            <a:br>
              <a:rPr lang="en-US" sz="1500" spc="35" dirty="0">
                <a:solidFill>
                  <a:srgbClr val="045899"/>
                </a:solidFill>
                <a:latin typeface="Avenir"/>
                <a:cs typeface="Avenir"/>
              </a:rPr>
            </a:br>
            <a:r>
              <a:rPr lang="en-US" sz="1500" spc="35" dirty="0">
                <a:solidFill>
                  <a:srgbClr val="045899"/>
                </a:solidFill>
                <a:latin typeface="Avenir"/>
                <a:cs typeface="Avenir"/>
              </a:rPr>
              <a:t>   </a:t>
            </a:r>
            <a:r>
              <a:rPr sz="1500" spc="25" dirty="0">
                <a:solidFill>
                  <a:srgbClr val="045899"/>
                </a:solidFill>
                <a:latin typeface="Avenir"/>
                <a:cs typeface="Avenir"/>
              </a:rPr>
              <a:t>improved mood </a:t>
            </a:r>
            <a:r>
              <a:rPr sz="1500" spc="20" dirty="0">
                <a:solidFill>
                  <a:srgbClr val="045899"/>
                </a:solidFill>
                <a:latin typeface="Avenir"/>
                <a:cs typeface="Avenir"/>
              </a:rPr>
              <a:t>and </a:t>
            </a:r>
            <a:r>
              <a:rPr sz="1500" spc="30" dirty="0">
                <a:solidFill>
                  <a:srgbClr val="045899"/>
                </a:solidFill>
                <a:latin typeface="Avenir"/>
                <a:cs typeface="Avenir"/>
              </a:rPr>
              <a:t>psychological </a:t>
            </a:r>
            <a:br>
              <a:rPr lang="en-US" sz="1500" spc="30" dirty="0">
                <a:solidFill>
                  <a:srgbClr val="045899"/>
                </a:solidFill>
                <a:latin typeface="Avenir"/>
                <a:cs typeface="Avenir"/>
              </a:rPr>
            </a:br>
            <a:r>
              <a:rPr lang="en-US" sz="1500" spc="30" dirty="0">
                <a:solidFill>
                  <a:srgbClr val="045899"/>
                </a:solidFill>
                <a:latin typeface="Avenir"/>
                <a:cs typeface="Avenir"/>
              </a:rPr>
              <a:t>   </a:t>
            </a:r>
            <a:r>
              <a:rPr sz="1500" spc="35" dirty="0">
                <a:solidFill>
                  <a:srgbClr val="045899"/>
                </a:solidFill>
                <a:latin typeface="Avenir"/>
                <a:cs typeface="Avenir"/>
              </a:rPr>
              <a:t>well-</a:t>
            </a:r>
            <a:r>
              <a:rPr sz="1500" spc="25" dirty="0">
                <a:solidFill>
                  <a:srgbClr val="045899"/>
                </a:solidFill>
                <a:latin typeface="Avenir"/>
                <a:cs typeface="Avenir"/>
              </a:rPr>
              <a:t>being, gain </a:t>
            </a:r>
            <a:r>
              <a:rPr sz="1500" spc="15" dirty="0">
                <a:solidFill>
                  <a:srgbClr val="045899"/>
                </a:solidFill>
                <a:latin typeface="Avenir"/>
                <a:cs typeface="Avenir"/>
              </a:rPr>
              <a:t>of </a:t>
            </a:r>
            <a:r>
              <a:rPr sz="1500" spc="30" dirty="0">
                <a:solidFill>
                  <a:srgbClr val="045899"/>
                </a:solidFill>
                <a:latin typeface="Avenir"/>
                <a:cs typeface="Avenir"/>
              </a:rPr>
              <a:t>validation </a:t>
            </a:r>
            <a:r>
              <a:rPr sz="1500" spc="20" dirty="0">
                <a:solidFill>
                  <a:srgbClr val="045899"/>
                </a:solidFill>
                <a:latin typeface="Avenir"/>
                <a:cs typeface="Avenir"/>
              </a:rPr>
              <a:t>and </a:t>
            </a:r>
            <a:br>
              <a:rPr lang="en-US" sz="1500" spc="20" dirty="0">
                <a:solidFill>
                  <a:srgbClr val="045899"/>
                </a:solidFill>
                <a:latin typeface="Avenir"/>
                <a:cs typeface="Avenir"/>
              </a:rPr>
            </a:br>
            <a:r>
              <a:rPr lang="en-US" sz="1500" spc="20" dirty="0">
                <a:solidFill>
                  <a:srgbClr val="045899"/>
                </a:solidFill>
                <a:latin typeface="Avenir"/>
                <a:cs typeface="Avenir"/>
              </a:rPr>
              <a:t>   </a:t>
            </a:r>
            <a:r>
              <a:rPr sz="1500" spc="35" dirty="0">
                <a:solidFill>
                  <a:srgbClr val="045899"/>
                </a:solidFill>
                <a:latin typeface="Avenir"/>
                <a:cs typeface="Avenir"/>
              </a:rPr>
              <a:t>support,</a:t>
            </a:r>
            <a:r>
              <a:rPr lang="en-US" sz="1500" spc="35" dirty="0">
                <a:solidFill>
                  <a:srgbClr val="045899"/>
                </a:solidFill>
                <a:latin typeface="Avenir"/>
                <a:cs typeface="Avenir"/>
              </a:rPr>
              <a:t> </a:t>
            </a:r>
            <a:r>
              <a:rPr sz="1500" spc="20" dirty="0">
                <a:solidFill>
                  <a:srgbClr val="045899"/>
                </a:solidFill>
                <a:latin typeface="Avenir"/>
                <a:cs typeface="Avenir"/>
              </a:rPr>
              <a:t>and </a:t>
            </a:r>
            <a:r>
              <a:rPr sz="1500" spc="30" dirty="0">
                <a:solidFill>
                  <a:srgbClr val="045899"/>
                </a:solidFill>
                <a:latin typeface="Avenir"/>
                <a:cs typeface="Avenir"/>
              </a:rPr>
              <a:t>empowerment (Sadownik </a:t>
            </a:r>
            <a:br>
              <a:rPr lang="en-US" sz="1500" spc="30" dirty="0">
                <a:solidFill>
                  <a:srgbClr val="045899"/>
                </a:solidFill>
                <a:latin typeface="Avenir"/>
                <a:cs typeface="Avenir"/>
              </a:rPr>
            </a:br>
            <a:r>
              <a:rPr lang="en-US" sz="1500" spc="30" dirty="0">
                <a:solidFill>
                  <a:srgbClr val="045899"/>
                </a:solidFill>
                <a:latin typeface="Avenir"/>
                <a:cs typeface="Avenir"/>
              </a:rPr>
              <a:t>   </a:t>
            </a:r>
            <a:r>
              <a:rPr sz="1500" spc="35" dirty="0">
                <a:solidFill>
                  <a:srgbClr val="045899"/>
                </a:solidFill>
                <a:latin typeface="Avenir"/>
                <a:cs typeface="Avenir"/>
              </a:rPr>
              <a:t>2012,</a:t>
            </a:r>
            <a:r>
              <a:rPr lang="en-US" sz="1500" spc="35" dirty="0">
                <a:solidFill>
                  <a:srgbClr val="045899"/>
                </a:solidFill>
                <a:latin typeface="Avenir"/>
                <a:cs typeface="Avenir"/>
              </a:rPr>
              <a:t> </a:t>
            </a:r>
            <a:r>
              <a:rPr sz="1500" spc="25" dirty="0">
                <a:solidFill>
                  <a:srgbClr val="045899"/>
                </a:solidFill>
                <a:latin typeface="Avenir"/>
                <a:cs typeface="Avenir"/>
              </a:rPr>
              <a:t>Brotto</a:t>
            </a:r>
            <a:r>
              <a:rPr sz="1500" spc="-30" dirty="0">
                <a:solidFill>
                  <a:srgbClr val="045899"/>
                </a:solidFill>
                <a:latin typeface="Avenir"/>
                <a:cs typeface="Avenir"/>
              </a:rPr>
              <a:t> </a:t>
            </a:r>
            <a:r>
              <a:rPr sz="1500" spc="35" dirty="0">
                <a:solidFill>
                  <a:srgbClr val="045899"/>
                </a:solidFill>
                <a:latin typeface="Avenir"/>
                <a:cs typeface="Avenir"/>
              </a:rPr>
              <a:t>2015).</a:t>
            </a:r>
            <a:endParaRPr sz="1500" dirty="0">
              <a:latin typeface="Avenir"/>
              <a:cs typeface="Avenir"/>
            </a:endParaRPr>
          </a:p>
        </p:txBody>
      </p:sp>
      <p:sp>
        <p:nvSpPr>
          <p:cNvPr id="7" name="object 7"/>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45" dirty="0"/>
              <a:t>GENERAL</a:t>
            </a:r>
            <a:r>
              <a:rPr spc="20" dirty="0"/>
              <a:t> </a:t>
            </a:r>
            <a:r>
              <a:rPr spc="55" dirty="0"/>
              <a:t>PRINCIPLES</a:t>
            </a:r>
          </a:p>
        </p:txBody>
      </p:sp>
      <p:sp>
        <p:nvSpPr>
          <p:cNvPr id="8" name="object 8"/>
          <p:cNvSpPr txBox="1"/>
          <p:nvPr/>
        </p:nvSpPr>
        <p:spPr>
          <a:xfrm>
            <a:off x="1596644" y="1991463"/>
            <a:ext cx="7615555" cy="923330"/>
          </a:xfrm>
          <a:prstGeom prst="rect">
            <a:avLst/>
          </a:prstGeom>
        </p:spPr>
        <p:txBody>
          <a:bodyPr vert="horz" wrap="square" lIns="0" tIns="0" rIns="0" bIns="0" rtlCol="0">
            <a:spAutoFit/>
          </a:bodyPr>
          <a:lstStyle/>
          <a:p>
            <a:pPr marL="12700">
              <a:lnSpc>
                <a:spcPct val="150000"/>
              </a:lnSpc>
            </a:pPr>
            <a:r>
              <a:rPr sz="1500" b="1" spc="30" dirty="0">
                <a:solidFill>
                  <a:srgbClr val="045899"/>
                </a:solidFill>
                <a:latin typeface="Avenir Black" charset="0"/>
                <a:ea typeface="Avenir Black" charset="0"/>
                <a:cs typeface="Avenir Black" charset="0"/>
              </a:rPr>
              <a:t>Scientific </a:t>
            </a:r>
            <a:r>
              <a:rPr sz="1500" b="1" spc="25" dirty="0">
                <a:solidFill>
                  <a:srgbClr val="045899"/>
                </a:solidFill>
                <a:latin typeface="Avenir Black" charset="0"/>
                <a:ea typeface="Avenir Black" charset="0"/>
                <a:cs typeface="Avenir Black" charset="0"/>
              </a:rPr>
              <a:t>level </a:t>
            </a:r>
            <a:r>
              <a:rPr sz="1500" b="1" spc="15" dirty="0">
                <a:solidFill>
                  <a:srgbClr val="045899"/>
                </a:solidFill>
                <a:latin typeface="Avenir Black" charset="0"/>
                <a:ea typeface="Avenir Black" charset="0"/>
                <a:cs typeface="Avenir Black" charset="0"/>
              </a:rPr>
              <a:t>of </a:t>
            </a:r>
            <a:r>
              <a:rPr sz="1500" b="1" spc="30" dirty="0">
                <a:solidFill>
                  <a:srgbClr val="045899"/>
                </a:solidFill>
                <a:latin typeface="Avenir Black" charset="0"/>
                <a:ea typeface="Avenir Black" charset="0"/>
                <a:cs typeface="Avenir Black" charset="0"/>
              </a:rPr>
              <a:t>evidence </a:t>
            </a:r>
            <a:r>
              <a:rPr sz="1500" b="1" spc="20" dirty="0">
                <a:solidFill>
                  <a:srgbClr val="045899"/>
                </a:solidFill>
                <a:latin typeface="Avenir Black" charset="0"/>
                <a:ea typeface="Avenir Black" charset="0"/>
                <a:cs typeface="Avenir Black" charset="0"/>
              </a:rPr>
              <a:t>for </a:t>
            </a:r>
            <a:r>
              <a:rPr sz="1500" b="1" spc="25" dirty="0">
                <a:solidFill>
                  <a:srgbClr val="045899"/>
                </a:solidFill>
                <a:latin typeface="Avenir Black" charset="0"/>
                <a:ea typeface="Avenir Black" charset="0"/>
                <a:cs typeface="Avenir Black" charset="0"/>
              </a:rPr>
              <a:t>almost </a:t>
            </a:r>
            <a:r>
              <a:rPr sz="1500" b="1" spc="20" dirty="0">
                <a:solidFill>
                  <a:srgbClr val="045899"/>
                </a:solidFill>
                <a:latin typeface="Avenir Black" charset="0"/>
                <a:ea typeface="Avenir Black" charset="0"/>
                <a:cs typeface="Avenir Black" charset="0"/>
              </a:rPr>
              <a:t>all </a:t>
            </a:r>
            <a:r>
              <a:rPr sz="1500" b="1" spc="25" dirty="0">
                <a:solidFill>
                  <a:srgbClr val="045899"/>
                </a:solidFill>
                <a:latin typeface="Avenir Black" charset="0"/>
                <a:ea typeface="Avenir Black" charset="0"/>
                <a:cs typeface="Avenir Black" charset="0"/>
              </a:rPr>
              <a:t>treatments </a:t>
            </a:r>
            <a:r>
              <a:rPr sz="1500" b="1" spc="15" dirty="0">
                <a:solidFill>
                  <a:srgbClr val="045899"/>
                </a:solidFill>
                <a:latin typeface="Avenir Black" charset="0"/>
                <a:ea typeface="Avenir Black" charset="0"/>
                <a:cs typeface="Avenir Black" charset="0"/>
              </a:rPr>
              <a:t>is </a:t>
            </a:r>
            <a:r>
              <a:rPr sz="1500" b="1" spc="25" dirty="0">
                <a:solidFill>
                  <a:srgbClr val="045899"/>
                </a:solidFill>
                <a:latin typeface="Avenir Black" charset="0"/>
                <a:ea typeface="Avenir Black" charset="0"/>
                <a:cs typeface="Avenir Black" charset="0"/>
              </a:rPr>
              <a:t>poor with very </a:t>
            </a:r>
            <a:r>
              <a:rPr sz="1500" b="1" spc="20" dirty="0">
                <a:solidFill>
                  <a:srgbClr val="045899"/>
                </a:solidFill>
                <a:latin typeface="Avenir Black" charset="0"/>
                <a:ea typeface="Avenir Black" charset="0"/>
                <a:cs typeface="Avenir Black" charset="0"/>
              </a:rPr>
              <a:t>few </a:t>
            </a:r>
            <a:r>
              <a:rPr sz="1500" b="1" dirty="0">
                <a:solidFill>
                  <a:srgbClr val="045899"/>
                </a:solidFill>
                <a:latin typeface="Avenir Black" charset="0"/>
                <a:ea typeface="Avenir Black" charset="0"/>
                <a:cs typeface="Avenir Black" charset="0"/>
              </a:rPr>
              <a:t>RCTs.</a:t>
            </a:r>
            <a:endParaRPr lang="en-US" sz="1500" b="1" dirty="0">
              <a:solidFill>
                <a:srgbClr val="045899"/>
              </a:solidFill>
              <a:latin typeface="Avenir Black" charset="0"/>
              <a:ea typeface="Avenir Black" charset="0"/>
              <a:cs typeface="Avenir Black" charset="0"/>
            </a:endParaRPr>
          </a:p>
          <a:p>
            <a:pPr marL="12700">
              <a:lnSpc>
                <a:spcPct val="150000"/>
              </a:lnSpc>
            </a:pPr>
            <a:r>
              <a:rPr lang="en-US" sz="1500" b="1" spc="30" dirty="0">
                <a:solidFill>
                  <a:srgbClr val="045899"/>
                </a:solidFill>
                <a:latin typeface="Avenir Black" charset="0"/>
                <a:ea typeface="Avenir Black" charset="0"/>
                <a:cs typeface="Avenir Black" charset="0"/>
              </a:rPr>
              <a:t>Individualized, </a:t>
            </a:r>
            <a:r>
              <a:rPr lang="en-US" sz="1500" b="1" spc="35" dirty="0">
                <a:solidFill>
                  <a:srgbClr val="045899"/>
                </a:solidFill>
                <a:latin typeface="Avenir Black" charset="0"/>
                <a:ea typeface="Avenir Black" charset="0"/>
                <a:cs typeface="Avenir Black" charset="0"/>
              </a:rPr>
              <a:t>Multidisciplinary </a:t>
            </a:r>
            <a:r>
              <a:rPr lang="en-US" sz="1500" b="1" spc="10" dirty="0">
                <a:solidFill>
                  <a:srgbClr val="045899"/>
                </a:solidFill>
                <a:latin typeface="Avenir Black" charset="0"/>
                <a:ea typeface="Avenir Black" charset="0"/>
                <a:cs typeface="Avenir Black" charset="0"/>
              </a:rPr>
              <a:t>Treatment </a:t>
            </a:r>
            <a:r>
              <a:rPr lang="en-US" sz="1500" b="1" spc="30" dirty="0">
                <a:solidFill>
                  <a:srgbClr val="045899"/>
                </a:solidFill>
                <a:latin typeface="Avenir Black" charset="0"/>
                <a:ea typeface="Avenir Black" charset="0"/>
                <a:cs typeface="Avenir Black" charset="0"/>
              </a:rPr>
              <a:t>Regimen</a:t>
            </a:r>
            <a:r>
              <a:rPr lang="en-US" sz="1500" b="1" spc="60" dirty="0">
                <a:solidFill>
                  <a:srgbClr val="045899"/>
                </a:solidFill>
                <a:latin typeface="Avenir Black" charset="0"/>
                <a:ea typeface="Avenir Black" charset="0"/>
                <a:cs typeface="Avenir Black" charset="0"/>
              </a:rPr>
              <a:t> </a:t>
            </a:r>
            <a:r>
              <a:rPr lang="en-US" sz="1500" b="1" spc="35" dirty="0">
                <a:solidFill>
                  <a:srgbClr val="045899"/>
                </a:solidFill>
                <a:latin typeface="Avenir Black" charset="0"/>
                <a:ea typeface="Avenir Black" charset="0"/>
                <a:cs typeface="Avenir Black" charset="0"/>
              </a:rPr>
              <a:t>Recommended</a:t>
            </a:r>
            <a:endParaRPr lang="en-US" sz="1500" b="1" dirty="0">
              <a:latin typeface="Avenir Black" charset="0"/>
              <a:ea typeface="Avenir Black" charset="0"/>
              <a:cs typeface="Avenir Black" charset="0"/>
            </a:endParaRPr>
          </a:p>
          <a:p>
            <a:pPr marL="12700">
              <a:lnSpc>
                <a:spcPct val="100000"/>
              </a:lnSpc>
            </a:pPr>
            <a:endParaRPr sz="1500" dirty="0">
              <a:latin typeface="Avenir Black"/>
              <a:cs typeface="Avenir Black"/>
            </a:endParaRPr>
          </a:p>
        </p:txBody>
      </p:sp>
      <p:sp>
        <p:nvSpPr>
          <p:cNvPr id="11" name="object 10"/>
          <p:cNvSpPr txBox="1"/>
          <p:nvPr/>
        </p:nvSpPr>
        <p:spPr>
          <a:xfrm>
            <a:off x="1601467" y="7360036"/>
            <a:ext cx="3046733" cy="153888"/>
          </a:xfrm>
          <a:prstGeom prst="rect">
            <a:avLst/>
          </a:prstGeom>
        </p:spPr>
        <p:txBody>
          <a:bodyPr vert="horz" wrap="square" lIns="0" tIns="0" rIns="0" bIns="0" rtlCol="0">
            <a:spAutoFit/>
          </a:bodyPr>
          <a:lstStyle/>
          <a:p>
            <a:pPr marL="12700">
              <a:lnSpc>
                <a:spcPct val="100000"/>
              </a:lnSpc>
            </a:pPr>
            <a:r>
              <a:rPr sz="1000" spc="15" dirty="0">
                <a:solidFill>
                  <a:srgbClr val="045899"/>
                </a:solidFill>
                <a:latin typeface="Avenir Book" charset="0"/>
                <a:ea typeface="Avenir Book" charset="0"/>
                <a:cs typeface="Avenir Book" charset="0"/>
              </a:rPr>
              <a:t>See</a:t>
            </a:r>
            <a:r>
              <a:rPr sz="1000" spc="15" dirty="0">
                <a:solidFill>
                  <a:schemeClr val="tx2"/>
                </a:solidFill>
                <a:latin typeface="Avenir Book" charset="0"/>
                <a:ea typeface="Avenir Book" charset="0"/>
                <a:cs typeface="Avenir Book" charset="0"/>
              </a:rPr>
              <a:t> </a:t>
            </a:r>
            <a:r>
              <a:rPr lang="en-US" sz="1000" dirty="0">
                <a:solidFill>
                  <a:srgbClr val="035799"/>
                </a:solidFill>
                <a:latin typeface="Avenir Book" charset="0"/>
                <a:ea typeface="Avenir Book" charset="0"/>
                <a:cs typeface="Avenir Book" charset="0"/>
              </a:rPr>
              <a:t>Andrews 2011 for an evidence-based review. </a:t>
            </a:r>
            <a:endParaRPr sz="1000" dirty="0">
              <a:solidFill>
                <a:srgbClr val="035799"/>
              </a:solidFill>
              <a:latin typeface="Avenir Book" charset="0"/>
              <a:ea typeface="Avenir Book" charset="0"/>
              <a:cs typeface="Avenir Book"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2708147"/>
            <a:ext cx="3749675" cy="864235"/>
          </a:xfrm>
          <a:prstGeom prst="rect">
            <a:avLst/>
          </a:prstGeom>
        </p:spPr>
        <p:txBody>
          <a:bodyPr vert="horz" wrap="square" lIns="0" tIns="0" rIns="0" bIns="0" rtlCol="0">
            <a:spAutoFit/>
          </a:bodyPr>
          <a:lstStyle/>
          <a:p>
            <a:pPr marL="170180" indent="-157480">
              <a:lnSpc>
                <a:spcPct val="100000"/>
              </a:lnSpc>
              <a:buChar char="•"/>
              <a:tabLst>
                <a:tab pos="170815" algn="l"/>
              </a:tabLst>
            </a:pPr>
            <a:r>
              <a:rPr sz="1500" spc="10" dirty="0">
                <a:solidFill>
                  <a:srgbClr val="045899"/>
                </a:solidFill>
                <a:latin typeface="Avenir"/>
                <a:cs typeface="Avenir"/>
              </a:rPr>
              <a:t>Treatment </a:t>
            </a:r>
            <a:r>
              <a:rPr sz="1500" spc="25" dirty="0">
                <a:solidFill>
                  <a:srgbClr val="045899"/>
                </a:solidFill>
                <a:latin typeface="Avenir"/>
                <a:cs typeface="Avenir"/>
              </a:rPr>
              <a:t>response varies</a:t>
            </a:r>
            <a:r>
              <a:rPr sz="1500" spc="155" dirty="0">
                <a:solidFill>
                  <a:srgbClr val="045899"/>
                </a:solidFill>
                <a:latin typeface="Avenir"/>
                <a:cs typeface="Avenir"/>
              </a:rPr>
              <a:t> </a:t>
            </a:r>
            <a:r>
              <a:rPr sz="1500" spc="35" dirty="0">
                <a:solidFill>
                  <a:srgbClr val="045899"/>
                </a:solidFill>
                <a:latin typeface="Avenir"/>
                <a:cs typeface="Avenir"/>
              </a:rPr>
              <a:t>among</a:t>
            </a:r>
            <a:endParaRPr sz="1500" dirty="0">
              <a:latin typeface="Avenir"/>
              <a:cs typeface="Avenir"/>
            </a:endParaRPr>
          </a:p>
          <a:p>
            <a:pPr marL="190500" marR="5080">
              <a:lnSpc>
                <a:spcPct val="133300"/>
              </a:lnSpc>
            </a:pPr>
            <a:r>
              <a:rPr sz="1500" spc="30" dirty="0">
                <a:solidFill>
                  <a:srgbClr val="045899"/>
                </a:solidFill>
                <a:latin typeface="Avenir"/>
                <a:cs typeface="Avenir"/>
              </a:rPr>
              <a:t>patients, </a:t>
            </a:r>
            <a:r>
              <a:rPr sz="1500" spc="25" dirty="0">
                <a:solidFill>
                  <a:srgbClr val="045899"/>
                </a:solidFill>
                <a:latin typeface="Avenir"/>
                <a:cs typeface="Avenir"/>
              </a:rPr>
              <a:t>likely </a:t>
            </a:r>
            <a:r>
              <a:rPr sz="1500" spc="20" dirty="0">
                <a:solidFill>
                  <a:srgbClr val="045899"/>
                </a:solidFill>
                <a:latin typeface="Avenir"/>
                <a:cs typeface="Avenir"/>
              </a:rPr>
              <a:t>due </a:t>
            </a:r>
            <a:r>
              <a:rPr sz="1500" spc="15" dirty="0">
                <a:solidFill>
                  <a:srgbClr val="045899"/>
                </a:solidFill>
                <a:latin typeface="Avenir"/>
                <a:cs typeface="Avenir"/>
              </a:rPr>
              <a:t>to </a:t>
            </a:r>
            <a:r>
              <a:rPr sz="1500" spc="30" dirty="0">
                <a:solidFill>
                  <a:srgbClr val="045899"/>
                </a:solidFill>
                <a:latin typeface="Avenir"/>
                <a:cs typeface="Avenir"/>
              </a:rPr>
              <a:t>heterogeneity </a:t>
            </a:r>
            <a:r>
              <a:rPr sz="1500" spc="35" dirty="0">
                <a:solidFill>
                  <a:srgbClr val="045899"/>
                </a:solidFill>
                <a:latin typeface="Avenir"/>
                <a:cs typeface="Avenir"/>
              </a:rPr>
              <a:t>of  </a:t>
            </a:r>
            <a:r>
              <a:rPr sz="1500" spc="30" dirty="0">
                <a:solidFill>
                  <a:srgbClr val="045899"/>
                </a:solidFill>
                <a:latin typeface="Avenir"/>
                <a:cs typeface="Avenir"/>
              </a:rPr>
              <a:t>underlying</a:t>
            </a:r>
            <a:r>
              <a:rPr sz="1500" spc="20" dirty="0">
                <a:solidFill>
                  <a:srgbClr val="045899"/>
                </a:solidFill>
                <a:latin typeface="Avenir"/>
                <a:cs typeface="Avenir"/>
              </a:rPr>
              <a:t> </a:t>
            </a:r>
            <a:r>
              <a:rPr sz="1500" spc="15" dirty="0">
                <a:solidFill>
                  <a:srgbClr val="045899"/>
                </a:solidFill>
                <a:latin typeface="Avenir"/>
                <a:cs typeface="Avenir"/>
              </a:rPr>
              <a:t>etiology.</a:t>
            </a:r>
            <a:endParaRPr sz="1500" dirty="0">
              <a:latin typeface="Avenir"/>
              <a:cs typeface="Avenir"/>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63</a:t>
            </a:fld>
            <a:endParaRPr dirty="0"/>
          </a:p>
        </p:txBody>
      </p:sp>
      <p:sp>
        <p:nvSpPr>
          <p:cNvPr id="12" name="object 12"/>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lang="en-US" sz="1000" spc="20" dirty="0">
                <a:solidFill>
                  <a:srgbClr val="42888E"/>
                </a:solidFill>
                <a:latin typeface="Avenir"/>
                <a:cs typeface="Arial"/>
              </a:rPr>
              <a:t>I</a:t>
            </a:r>
            <a:r>
              <a:rPr sz="1000" spc="20" dirty="0">
                <a:solidFill>
                  <a:srgbClr val="42888E"/>
                </a:solidFill>
                <a:latin typeface="Avenir"/>
                <a:cs typeface="Arial"/>
              </a:rPr>
              <a:t>ndividualized Multidisciplinary</a:t>
            </a:r>
            <a:r>
              <a:rPr sz="1000" spc="155" dirty="0">
                <a:solidFill>
                  <a:srgbClr val="42888E"/>
                </a:solidFill>
                <a:latin typeface="Avenir"/>
                <a:cs typeface="Arial"/>
              </a:rPr>
              <a:t> </a:t>
            </a:r>
            <a:r>
              <a:rPr sz="1000" spc="20" dirty="0">
                <a:solidFill>
                  <a:srgbClr val="42888E"/>
                </a:solidFill>
                <a:latin typeface="Avenir"/>
                <a:cs typeface="Arial"/>
              </a:rPr>
              <a:t>Treatment</a:t>
            </a:r>
            <a:endParaRPr sz="1000" dirty="0">
              <a:latin typeface="Avenir"/>
              <a:cs typeface="Arial"/>
            </a:endParaRPr>
          </a:p>
        </p:txBody>
      </p:sp>
      <p:sp>
        <p:nvSpPr>
          <p:cNvPr id="5" name="object 5"/>
          <p:cNvSpPr txBox="1"/>
          <p:nvPr/>
        </p:nvSpPr>
        <p:spPr>
          <a:xfrm>
            <a:off x="1596644" y="3733800"/>
            <a:ext cx="3578225" cy="940435"/>
          </a:xfrm>
          <a:prstGeom prst="rect">
            <a:avLst/>
          </a:prstGeom>
        </p:spPr>
        <p:txBody>
          <a:bodyPr vert="horz" wrap="square" lIns="0" tIns="0" rIns="0" bIns="0" rtlCol="0">
            <a:spAutoFit/>
          </a:bodyPr>
          <a:lstStyle/>
          <a:p>
            <a:pPr marL="190500" marR="5080" indent="-177800" algn="just">
              <a:lnSpc>
                <a:spcPct val="133300"/>
              </a:lnSpc>
              <a:buChar char="•"/>
              <a:tabLst>
                <a:tab pos="170815" algn="l"/>
              </a:tabLst>
            </a:pPr>
            <a:r>
              <a:rPr sz="1500" spc="20" dirty="0">
                <a:solidFill>
                  <a:srgbClr val="045899"/>
                </a:solidFill>
                <a:latin typeface="Avenir"/>
                <a:cs typeface="Avenir"/>
              </a:rPr>
              <a:t>There </a:t>
            </a:r>
            <a:r>
              <a:rPr sz="1500" spc="15" dirty="0">
                <a:solidFill>
                  <a:srgbClr val="045899"/>
                </a:solidFill>
                <a:latin typeface="Avenir"/>
                <a:cs typeface="Avenir"/>
              </a:rPr>
              <a:t>is </a:t>
            </a:r>
            <a:r>
              <a:rPr sz="1500" spc="25" dirty="0">
                <a:solidFill>
                  <a:srgbClr val="045899"/>
                </a:solidFill>
                <a:latin typeface="Avenir"/>
                <a:cs typeface="Avenir"/>
              </a:rPr>
              <a:t>currently little </a:t>
            </a:r>
            <a:r>
              <a:rPr sz="1500" spc="30" dirty="0">
                <a:solidFill>
                  <a:srgbClr val="045899"/>
                </a:solidFill>
                <a:latin typeface="Avenir"/>
                <a:cs typeface="Avenir"/>
              </a:rPr>
              <a:t>knowledge </a:t>
            </a:r>
            <a:r>
              <a:rPr sz="1500" spc="35" dirty="0">
                <a:solidFill>
                  <a:srgbClr val="045899"/>
                </a:solidFill>
                <a:latin typeface="Avenir"/>
                <a:cs typeface="Avenir"/>
              </a:rPr>
              <a:t>to  </a:t>
            </a:r>
            <a:r>
              <a:rPr sz="1500" spc="25" dirty="0">
                <a:solidFill>
                  <a:srgbClr val="045899"/>
                </a:solidFill>
                <a:latin typeface="Avenir"/>
                <a:cs typeface="Avenir"/>
              </a:rPr>
              <a:t>predict treatment </a:t>
            </a:r>
            <a:r>
              <a:rPr sz="1500" spc="30" dirty="0">
                <a:solidFill>
                  <a:srgbClr val="045899"/>
                </a:solidFill>
                <a:latin typeface="Avenir"/>
                <a:cs typeface="Avenir"/>
              </a:rPr>
              <a:t>outcome, </a:t>
            </a:r>
            <a:r>
              <a:rPr sz="1500" spc="35" dirty="0">
                <a:solidFill>
                  <a:srgbClr val="045899"/>
                </a:solidFill>
                <a:latin typeface="Avenir"/>
                <a:cs typeface="Avenir"/>
              </a:rPr>
              <a:t>although  </a:t>
            </a:r>
            <a:r>
              <a:rPr sz="1500" spc="30" dirty="0">
                <a:solidFill>
                  <a:srgbClr val="045899"/>
                </a:solidFill>
                <a:latin typeface="Avenir"/>
                <a:cs typeface="Avenir"/>
              </a:rPr>
              <a:t>studies </a:t>
            </a:r>
            <a:r>
              <a:rPr sz="1500" spc="15" dirty="0">
                <a:solidFill>
                  <a:srgbClr val="045899"/>
                </a:solidFill>
                <a:latin typeface="Avenir"/>
                <a:cs typeface="Avenir"/>
              </a:rPr>
              <a:t>are </a:t>
            </a:r>
            <a:r>
              <a:rPr sz="1500" spc="35" dirty="0">
                <a:solidFill>
                  <a:srgbClr val="045899"/>
                </a:solidFill>
                <a:latin typeface="Avenir"/>
                <a:cs typeface="Avenir"/>
              </a:rPr>
              <a:t>ongoing.</a:t>
            </a:r>
            <a:endParaRPr sz="1500" dirty="0">
              <a:latin typeface="Avenir"/>
              <a:cs typeface="Avenir"/>
            </a:endParaRPr>
          </a:p>
        </p:txBody>
      </p:sp>
      <p:sp>
        <p:nvSpPr>
          <p:cNvPr id="6" name="object 6"/>
          <p:cNvSpPr txBox="1"/>
          <p:nvPr/>
        </p:nvSpPr>
        <p:spPr>
          <a:xfrm>
            <a:off x="2218944" y="4650826"/>
            <a:ext cx="3007360" cy="2456826"/>
          </a:xfrm>
          <a:prstGeom prst="rect">
            <a:avLst/>
          </a:prstGeom>
        </p:spPr>
        <p:txBody>
          <a:bodyPr vert="horz" wrap="square" lIns="0" tIns="0" rIns="0" bIns="0" rtlCol="0">
            <a:spAutoFit/>
          </a:bodyPr>
          <a:lstStyle/>
          <a:p>
            <a:pPr marL="12700" marR="195580" indent="12700">
              <a:lnSpc>
                <a:spcPct val="133300"/>
              </a:lnSpc>
            </a:pPr>
            <a:r>
              <a:rPr lang="en-US" sz="1500" spc="30" dirty="0">
                <a:solidFill>
                  <a:srgbClr val="045899"/>
                </a:solidFill>
                <a:latin typeface="Avenir"/>
                <a:cs typeface="Avenir"/>
              </a:rPr>
              <a:t>- </a:t>
            </a:r>
            <a:r>
              <a:rPr sz="1500" spc="30" dirty="0">
                <a:solidFill>
                  <a:srgbClr val="045899"/>
                </a:solidFill>
                <a:latin typeface="Avenir"/>
                <a:cs typeface="Avenir"/>
              </a:rPr>
              <a:t>Heddini </a:t>
            </a:r>
            <a:r>
              <a:rPr sz="1500" spc="25" dirty="0">
                <a:solidFill>
                  <a:srgbClr val="045899"/>
                </a:solidFill>
                <a:latin typeface="Avenir"/>
                <a:cs typeface="Avenir"/>
              </a:rPr>
              <a:t>(2012) found </a:t>
            </a:r>
            <a:r>
              <a:rPr sz="1500" spc="35" dirty="0">
                <a:solidFill>
                  <a:srgbClr val="045899"/>
                </a:solidFill>
                <a:latin typeface="Avenir"/>
                <a:cs typeface="Avenir"/>
              </a:rPr>
              <a:t>that  </a:t>
            </a:r>
            <a:r>
              <a:rPr lang="en-US" sz="1500" spc="35" dirty="0">
                <a:solidFill>
                  <a:srgbClr val="045899"/>
                </a:solidFill>
                <a:latin typeface="Avenir"/>
                <a:cs typeface="Avenir"/>
              </a:rPr>
              <a:t> </a:t>
            </a:r>
            <a:br>
              <a:rPr lang="en-US" sz="1500" spc="35" dirty="0">
                <a:solidFill>
                  <a:srgbClr val="045899"/>
                </a:solidFill>
                <a:latin typeface="Avenir"/>
                <a:cs typeface="Avenir"/>
              </a:rPr>
            </a:br>
            <a:r>
              <a:rPr lang="en-US" sz="1500" spc="35" dirty="0">
                <a:solidFill>
                  <a:srgbClr val="045899"/>
                </a:solidFill>
                <a:latin typeface="Avenir"/>
                <a:cs typeface="Avenir"/>
              </a:rPr>
              <a:t>  </a:t>
            </a:r>
            <a:r>
              <a:rPr sz="1500" spc="30" dirty="0">
                <a:solidFill>
                  <a:srgbClr val="045899"/>
                </a:solidFill>
                <a:latin typeface="Avenir"/>
                <a:cs typeface="Avenir"/>
              </a:rPr>
              <a:t>successful </a:t>
            </a:r>
            <a:r>
              <a:rPr sz="1500" spc="25" dirty="0">
                <a:solidFill>
                  <a:srgbClr val="045899"/>
                </a:solidFill>
                <a:latin typeface="Avenir"/>
                <a:cs typeface="Avenir"/>
              </a:rPr>
              <a:t>treatment </a:t>
            </a:r>
            <a:r>
              <a:rPr sz="1500" spc="20" dirty="0">
                <a:solidFill>
                  <a:srgbClr val="045899"/>
                </a:solidFill>
                <a:latin typeface="Avenir"/>
                <a:cs typeface="Avenir"/>
              </a:rPr>
              <a:t>was </a:t>
            </a:r>
            <a:br>
              <a:rPr lang="en-US" sz="1500" spc="20" dirty="0">
                <a:solidFill>
                  <a:srgbClr val="045899"/>
                </a:solidFill>
                <a:latin typeface="Avenir"/>
                <a:cs typeface="Avenir"/>
              </a:rPr>
            </a:br>
            <a:r>
              <a:rPr lang="en-US" sz="1500" spc="20" dirty="0">
                <a:solidFill>
                  <a:srgbClr val="045899"/>
                </a:solidFill>
                <a:latin typeface="Avenir"/>
                <a:cs typeface="Avenir"/>
              </a:rPr>
              <a:t>  </a:t>
            </a:r>
            <a:r>
              <a:rPr sz="1500" spc="20" dirty="0">
                <a:solidFill>
                  <a:srgbClr val="045899"/>
                </a:solidFill>
                <a:latin typeface="Avenir"/>
                <a:cs typeface="Avenir"/>
              </a:rPr>
              <a:t>more  </a:t>
            </a:r>
            <a:r>
              <a:rPr sz="1500" spc="25" dirty="0">
                <a:solidFill>
                  <a:srgbClr val="045899"/>
                </a:solidFill>
                <a:latin typeface="Avenir"/>
                <a:cs typeface="Avenir"/>
              </a:rPr>
              <a:t>likely </a:t>
            </a:r>
            <a:r>
              <a:rPr sz="1500" spc="15" dirty="0">
                <a:solidFill>
                  <a:srgbClr val="045899"/>
                </a:solidFill>
                <a:latin typeface="Avenir"/>
                <a:cs typeface="Avenir"/>
              </a:rPr>
              <a:t>in </a:t>
            </a:r>
            <a:r>
              <a:rPr sz="1500" spc="25" dirty="0">
                <a:solidFill>
                  <a:srgbClr val="045899"/>
                </a:solidFill>
                <a:latin typeface="Avenir"/>
                <a:cs typeface="Avenir"/>
              </a:rPr>
              <a:t>women with </a:t>
            </a:r>
            <a:r>
              <a:rPr sz="1500" spc="190" dirty="0">
                <a:solidFill>
                  <a:srgbClr val="045899"/>
                </a:solidFill>
                <a:latin typeface="Avenir"/>
                <a:cs typeface="Avenir"/>
              </a:rPr>
              <a:t> </a:t>
            </a:r>
            <a:br>
              <a:rPr lang="en-US" sz="1500" spc="190" dirty="0">
                <a:solidFill>
                  <a:srgbClr val="045899"/>
                </a:solidFill>
                <a:latin typeface="Avenir"/>
                <a:cs typeface="Avenir"/>
              </a:rPr>
            </a:br>
            <a:r>
              <a:rPr lang="en-US" sz="1500" spc="190" dirty="0">
                <a:solidFill>
                  <a:srgbClr val="045899"/>
                </a:solidFill>
                <a:latin typeface="Avenir"/>
                <a:cs typeface="Avenir"/>
              </a:rPr>
              <a:t>  </a:t>
            </a:r>
            <a:r>
              <a:rPr sz="1500" spc="35" dirty="0">
                <a:solidFill>
                  <a:srgbClr val="045899"/>
                </a:solidFill>
                <a:latin typeface="Avenir"/>
                <a:cs typeface="Avenir"/>
              </a:rPr>
              <a:t>fewer</a:t>
            </a:r>
            <a:r>
              <a:rPr lang="en-US" sz="1500" dirty="0">
                <a:latin typeface="Avenir"/>
                <a:cs typeface="Avenir"/>
              </a:rPr>
              <a:t> </a:t>
            </a:r>
            <a:r>
              <a:rPr sz="1500" spc="30" dirty="0">
                <a:solidFill>
                  <a:srgbClr val="045899"/>
                </a:solidFill>
                <a:latin typeface="Avenir"/>
                <a:cs typeface="Avenir"/>
              </a:rPr>
              <a:t>concomitant </a:t>
            </a:r>
            <a:r>
              <a:rPr sz="1500" spc="25" dirty="0">
                <a:solidFill>
                  <a:srgbClr val="045899"/>
                </a:solidFill>
                <a:latin typeface="Avenir"/>
                <a:cs typeface="Avenir"/>
              </a:rPr>
              <a:t>pain </a:t>
            </a:r>
            <a:br>
              <a:rPr lang="en-US" sz="1500" spc="25" dirty="0">
                <a:solidFill>
                  <a:srgbClr val="045899"/>
                </a:solidFill>
                <a:latin typeface="Avenir"/>
                <a:cs typeface="Avenir"/>
              </a:rPr>
            </a:br>
            <a:r>
              <a:rPr lang="en-US" sz="1500" spc="25" dirty="0">
                <a:solidFill>
                  <a:srgbClr val="045899"/>
                </a:solidFill>
                <a:latin typeface="Avenir"/>
                <a:cs typeface="Avenir"/>
              </a:rPr>
              <a:t>  </a:t>
            </a:r>
            <a:r>
              <a:rPr sz="1500" spc="25" dirty="0">
                <a:solidFill>
                  <a:srgbClr val="045899"/>
                </a:solidFill>
                <a:latin typeface="Avenir"/>
                <a:cs typeface="Avenir"/>
              </a:rPr>
              <a:t>disorders, </a:t>
            </a:r>
            <a:r>
              <a:rPr sz="1500" spc="35" dirty="0">
                <a:solidFill>
                  <a:srgbClr val="045899"/>
                </a:solidFill>
                <a:latin typeface="Avenir"/>
                <a:cs typeface="Avenir"/>
              </a:rPr>
              <a:t>and  </a:t>
            </a:r>
            <a:r>
              <a:rPr sz="1500" spc="25" dirty="0">
                <a:solidFill>
                  <a:srgbClr val="045899"/>
                </a:solidFill>
                <a:latin typeface="Avenir"/>
                <a:cs typeface="Avenir"/>
              </a:rPr>
              <a:t>lower</a:t>
            </a:r>
            <a:r>
              <a:rPr lang="en-US" sz="1500" spc="25" dirty="0">
                <a:solidFill>
                  <a:srgbClr val="045899"/>
                </a:solidFill>
                <a:latin typeface="Avenir"/>
                <a:cs typeface="Avenir"/>
              </a:rPr>
              <a:t> </a:t>
            </a:r>
            <a:br>
              <a:rPr lang="en-US" sz="1500" spc="25" dirty="0">
                <a:solidFill>
                  <a:srgbClr val="045899"/>
                </a:solidFill>
                <a:latin typeface="Avenir"/>
                <a:cs typeface="Avenir"/>
              </a:rPr>
            </a:br>
            <a:r>
              <a:rPr lang="en-US" sz="1500" spc="25" dirty="0">
                <a:solidFill>
                  <a:srgbClr val="045899"/>
                </a:solidFill>
                <a:latin typeface="Avenir"/>
                <a:cs typeface="Avenir"/>
              </a:rPr>
              <a:t>  </a:t>
            </a:r>
            <a:r>
              <a:rPr sz="1500" spc="25" dirty="0">
                <a:solidFill>
                  <a:srgbClr val="045899"/>
                </a:solidFill>
                <a:latin typeface="Avenir"/>
                <a:cs typeface="Avenir"/>
              </a:rPr>
              <a:t>response rates </a:t>
            </a:r>
            <a:r>
              <a:rPr sz="1500" spc="20" dirty="0">
                <a:solidFill>
                  <a:srgbClr val="045899"/>
                </a:solidFill>
                <a:latin typeface="Avenir"/>
                <a:cs typeface="Avenir"/>
              </a:rPr>
              <a:t>were </a:t>
            </a:r>
            <a:r>
              <a:rPr sz="1500" spc="35" dirty="0">
                <a:solidFill>
                  <a:srgbClr val="045899"/>
                </a:solidFill>
                <a:latin typeface="Avenir"/>
                <a:cs typeface="Avenir"/>
              </a:rPr>
              <a:t>found  </a:t>
            </a:r>
            <a:r>
              <a:rPr sz="1500" spc="15" dirty="0">
                <a:solidFill>
                  <a:srgbClr val="045899"/>
                </a:solidFill>
                <a:latin typeface="Avenir"/>
                <a:cs typeface="Avenir"/>
              </a:rPr>
              <a:t>in </a:t>
            </a:r>
            <a:br>
              <a:rPr lang="en-US" sz="1500" spc="15" dirty="0">
                <a:solidFill>
                  <a:srgbClr val="045899"/>
                </a:solidFill>
                <a:latin typeface="Avenir"/>
                <a:cs typeface="Avenir"/>
              </a:rPr>
            </a:br>
            <a:r>
              <a:rPr lang="en-US" sz="1500" spc="15" dirty="0">
                <a:solidFill>
                  <a:srgbClr val="045899"/>
                </a:solidFill>
                <a:latin typeface="Avenir"/>
                <a:cs typeface="Avenir"/>
              </a:rPr>
              <a:t>  </a:t>
            </a:r>
            <a:r>
              <a:rPr sz="1500" spc="25" dirty="0">
                <a:solidFill>
                  <a:srgbClr val="045899"/>
                </a:solidFill>
                <a:latin typeface="Avenir"/>
                <a:cs typeface="Avenir"/>
              </a:rPr>
              <a:t>women with </a:t>
            </a:r>
            <a:r>
              <a:rPr sz="1500" spc="15" dirty="0">
                <a:solidFill>
                  <a:srgbClr val="045899"/>
                </a:solidFill>
                <a:latin typeface="Avenir"/>
                <a:cs typeface="Avenir"/>
              </a:rPr>
              <a:t>primary,</a:t>
            </a:r>
            <a:r>
              <a:rPr sz="1500" spc="170" dirty="0">
                <a:solidFill>
                  <a:srgbClr val="045899"/>
                </a:solidFill>
                <a:latin typeface="Avenir"/>
                <a:cs typeface="Avenir"/>
              </a:rPr>
              <a:t> </a:t>
            </a:r>
            <a:r>
              <a:rPr sz="1500" spc="35" dirty="0">
                <a:solidFill>
                  <a:srgbClr val="045899"/>
                </a:solidFill>
                <a:latin typeface="Avenir"/>
                <a:cs typeface="Avenir"/>
              </a:rPr>
              <a:t>rather</a:t>
            </a:r>
            <a:endParaRPr sz="1500" dirty="0">
              <a:latin typeface="Avenir"/>
              <a:cs typeface="Avenir"/>
            </a:endParaRPr>
          </a:p>
          <a:p>
            <a:pPr marL="12700">
              <a:lnSpc>
                <a:spcPct val="100000"/>
              </a:lnSpc>
              <a:spcBef>
                <a:spcPts val="600"/>
              </a:spcBef>
            </a:pPr>
            <a:r>
              <a:rPr lang="en-US" sz="1500" spc="25" dirty="0">
                <a:solidFill>
                  <a:srgbClr val="045899"/>
                </a:solidFill>
                <a:latin typeface="Avenir"/>
                <a:cs typeface="Avenir"/>
              </a:rPr>
              <a:t>  </a:t>
            </a:r>
            <a:r>
              <a:rPr sz="1500" spc="25" dirty="0">
                <a:solidFill>
                  <a:srgbClr val="045899"/>
                </a:solidFill>
                <a:latin typeface="Avenir"/>
                <a:cs typeface="Avenir"/>
              </a:rPr>
              <a:t>than </a:t>
            </a:r>
            <a:r>
              <a:rPr sz="1500" spc="20" dirty="0">
                <a:solidFill>
                  <a:srgbClr val="045899"/>
                </a:solidFill>
                <a:latin typeface="Avenir"/>
                <a:cs typeface="Avenir"/>
              </a:rPr>
              <a:t>secondary,</a:t>
            </a:r>
            <a:r>
              <a:rPr sz="1500" spc="30" dirty="0">
                <a:solidFill>
                  <a:srgbClr val="045899"/>
                </a:solidFill>
                <a:latin typeface="Avenir"/>
                <a:cs typeface="Avenir"/>
              </a:rPr>
              <a:t> </a:t>
            </a:r>
            <a:r>
              <a:rPr sz="1500" spc="35" dirty="0">
                <a:solidFill>
                  <a:srgbClr val="045899"/>
                </a:solidFill>
                <a:latin typeface="Avenir"/>
                <a:cs typeface="Avenir"/>
              </a:rPr>
              <a:t>PVD.</a:t>
            </a:r>
            <a:endParaRPr sz="1500" dirty="0">
              <a:latin typeface="Avenir"/>
              <a:cs typeface="Avenir"/>
            </a:endParaRPr>
          </a:p>
        </p:txBody>
      </p:sp>
      <p:sp>
        <p:nvSpPr>
          <p:cNvPr id="7" name="object 7"/>
          <p:cNvSpPr txBox="1"/>
          <p:nvPr/>
        </p:nvSpPr>
        <p:spPr>
          <a:xfrm>
            <a:off x="5697346" y="2632024"/>
            <a:ext cx="3716020" cy="1550035"/>
          </a:xfrm>
          <a:prstGeom prst="rect">
            <a:avLst/>
          </a:prstGeom>
        </p:spPr>
        <p:txBody>
          <a:bodyPr vert="horz" wrap="square" lIns="0" tIns="0" rIns="0" bIns="0" rtlCol="0">
            <a:spAutoFit/>
          </a:bodyPr>
          <a:lstStyle/>
          <a:p>
            <a:pPr marL="190500" marR="264795" indent="-177800">
              <a:lnSpc>
                <a:spcPct val="133300"/>
              </a:lnSpc>
              <a:buChar char="•"/>
              <a:tabLst>
                <a:tab pos="170815" algn="l"/>
              </a:tabLst>
            </a:pPr>
            <a:r>
              <a:rPr sz="1500" spc="15" dirty="0">
                <a:solidFill>
                  <a:srgbClr val="045899"/>
                </a:solidFill>
                <a:latin typeface="Avenir"/>
                <a:cs typeface="Avenir"/>
              </a:rPr>
              <a:t>As </a:t>
            </a:r>
            <a:r>
              <a:rPr sz="1500" spc="25" dirty="0">
                <a:solidFill>
                  <a:srgbClr val="045899"/>
                </a:solidFill>
                <a:latin typeface="Avenir"/>
                <a:cs typeface="Avenir"/>
              </a:rPr>
              <a:t>such, </a:t>
            </a:r>
            <a:r>
              <a:rPr sz="1500" spc="15" dirty="0">
                <a:solidFill>
                  <a:srgbClr val="045899"/>
                </a:solidFill>
                <a:latin typeface="Avenir"/>
                <a:cs typeface="Avenir"/>
              </a:rPr>
              <a:t>it </a:t>
            </a:r>
            <a:r>
              <a:rPr sz="1500" spc="20" dirty="0">
                <a:solidFill>
                  <a:srgbClr val="045899"/>
                </a:solidFill>
                <a:latin typeface="Avenir"/>
                <a:cs typeface="Avenir"/>
              </a:rPr>
              <a:t>can </a:t>
            </a:r>
            <a:r>
              <a:rPr sz="1500" spc="25" dirty="0">
                <a:solidFill>
                  <a:srgbClr val="045899"/>
                </a:solidFill>
                <a:latin typeface="Avenir"/>
                <a:cs typeface="Avenir"/>
              </a:rPr>
              <a:t>take many months </a:t>
            </a:r>
            <a:r>
              <a:rPr sz="1500" spc="35" dirty="0">
                <a:solidFill>
                  <a:srgbClr val="045899"/>
                </a:solidFill>
                <a:latin typeface="Avenir"/>
                <a:cs typeface="Avenir"/>
              </a:rPr>
              <a:t>to  </a:t>
            </a:r>
            <a:r>
              <a:rPr sz="1500" spc="30" dirty="0">
                <a:solidFill>
                  <a:srgbClr val="045899"/>
                </a:solidFill>
                <a:latin typeface="Avenir"/>
                <a:cs typeface="Avenir"/>
              </a:rPr>
              <a:t>identify </a:t>
            </a:r>
            <a:r>
              <a:rPr sz="1500" dirty="0">
                <a:solidFill>
                  <a:srgbClr val="045899"/>
                </a:solidFill>
                <a:latin typeface="Avenir"/>
                <a:cs typeface="Avenir"/>
              </a:rPr>
              <a:t>a </a:t>
            </a:r>
            <a:r>
              <a:rPr sz="1500" spc="25" dirty="0">
                <a:solidFill>
                  <a:srgbClr val="045899"/>
                </a:solidFill>
                <a:latin typeface="Avenir"/>
                <a:cs typeface="Avenir"/>
              </a:rPr>
              <a:t>treatment regimen that</a:t>
            </a:r>
            <a:r>
              <a:rPr sz="1500" spc="240" dirty="0">
                <a:solidFill>
                  <a:srgbClr val="045899"/>
                </a:solidFill>
                <a:latin typeface="Avenir"/>
                <a:cs typeface="Avenir"/>
              </a:rPr>
              <a:t> </a:t>
            </a:r>
            <a:r>
              <a:rPr sz="1500" spc="35" dirty="0">
                <a:solidFill>
                  <a:srgbClr val="045899"/>
                </a:solidFill>
                <a:latin typeface="Avenir"/>
                <a:cs typeface="Avenir"/>
              </a:rPr>
              <a:t>is</a:t>
            </a:r>
            <a:endParaRPr sz="1500" dirty="0">
              <a:latin typeface="Avenir"/>
              <a:cs typeface="Avenir"/>
            </a:endParaRPr>
          </a:p>
          <a:p>
            <a:pPr marL="190500" marR="5080">
              <a:lnSpc>
                <a:spcPct val="133300"/>
              </a:lnSpc>
            </a:pPr>
            <a:r>
              <a:rPr sz="1500" spc="30" dirty="0">
                <a:solidFill>
                  <a:srgbClr val="045899"/>
                </a:solidFill>
                <a:latin typeface="Avenir"/>
                <a:cs typeface="Avenir"/>
              </a:rPr>
              <a:t>helpful, </a:t>
            </a:r>
            <a:r>
              <a:rPr sz="1500" spc="20" dirty="0">
                <a:solidFill>
                  <a:srgbClr val="045899"/>
                </a:solidFill>
                <a:latin typeface="Avenir"/>
                <a:cs typeface="Avenir"/>
              </a:rPr>
              <a:t>but the </a:t>
            </a:r>
            <a:r>
              <a:rPr sz="1500" spc="30" dirty="0">
                <a:solidFill>
                  <a:srgbClr val="045899"/>
                </a:solidFill>
                <a:latin typeface="Avenir"/>
                <a:cs typeface="Avenir"/>
              </a:rPr>
              <a:t>majority </a:t>
            </a:r>
            <a:r>
              <a:rPr sz="1500" spc="15" dirty="0">
                <a:solidFill>
                  <a:srgbClr val="045899"/>
                </a:solidFill>
                <a:latin typeface="Avenir"/>
                <a:cs typeface="Avenir"/>
              </a:rPr>
              <a:t>of </a:t>
            </a:r>
            <a:r>
              <a:rPr sz="1500" spc="25" dirty="0">
                <a:solidFill>
                  <a:srgbClr val="045899"/>
                </a:solidFill>
                <a:latin typeface="Avenir"/>
                <a:cs typeface="Avenir"/>
              </a:rPr>
              <a:t>women </a:t>
            </a:r>
            <a:r>
              <a:rPr sz="1500" spc="35" dirty="0">
                <a:solidFill>
                  <a:srgbClr val="045899"/>
                </a:solidFill>
                <a:latin typeface="Avenir"/>
                <a:cs typeface="Avenir"/>
              </a:rPr>
              <a:t>will  </a:t>
            </a:r>
            <a:r>
              <a:rPr sz="1500" spc="25" dirty="0">
                <a:solidFill>
                  <a:srgbClr val="045899"/>
                </a:solidFill>
                <a:latin typeface="Avenir"/>
                <a:cs typeface="Avenir"/>
              </a:rPr>
              <a:t>improve with treatment </a:t>
            </a:r>
            <a:r>
              <a:rPr sz="1500" spc="20" dirty="0">
                <a:solidFill>
                  <a:srgbClr val="045899"/>
                </a:solidFill>
                <a:latin typeface="Avenir"/>
                <a:cs typeface="Avenir"/>
              </a:rPr>
              <a:t>for </a:t>
            </a:r>
            <a:r>
              <a:rPr sz="1500" spc="35" dirty="0">
                <a:solidFill>
                  <a:srgbClr val="045899"/>
                </a:solidFill>
                <a:latin typeface="Avenir"/>
                <a:cs typeface="Avenir"/>
              </a:rPr>
              <a:t>variable  </a:t>
            </a:r>
            <a:r>
              <a:rPr sz="1500" spc="30" dirty="0">
                <a:solidFill>
                  <a:srgbClr val="045899"/>
                </a:solidFill>
                <a:latin typeface="Avenir"/>
                <a:cs typeface="Avenir"/>
              </a:rPr>
              <a:t>periods </a:t>
            </a:r>
            <a:r>
              <a:rPr sz="1500" spc="15" dirty="0">
                <a:solidFill>
                  <a:srgbClr val="045899"/>
                </a:solidFill>
                <a:latin typeface="Avenir"/>
                <a:cs typeface="Avenir"/>
              </a:rPr>
              <a:t>of </a:t>
            </a:r>
            <a:r>
              <a:rPr sz="1500" spc="25" dirty="0">
                <a:solidFill>
                  <a:srgbClr val="045899"/>
                </a:solidFill>
                <a:latin typeface="Avenir"/>
                <a:cs typeface="Avenir"/>
              </a:rPr>
              <a:t>time </a:t>
            </a:r>
            <a:r>
              <a:rPr sz="1500" spc="20" dirty="0">
                <a:solidFill>
                  <a:srgbClr val="045899"/>
                </a:solidFill>
                <a:latin typeface="Avenir"/>
                <a:cs typeface="Avenir"/>
              </a:rPr>
              <a:t>(Ventolini</a:t>
            </a:r>
            <a:r>
              <a:rPr sz="1500" spc="170" dirty="0">
                <a:solidFill>
                  <a:srgbClr val="045899"/>
                </a:solidFill>
                <a:latin typeface="Avenir"/>
                <a:cs typeface="Avenir"/>
              </a:rPr>
              <a:t> </a:t>
            </a:r>
            <a:r>
              <a:rPr sz="1500" spc="35" dirty="0">
                <a:solidFill>
                  <a:srgbClr val="045899"/>
                </a:solidFill>
                <a:latin typeface="Avenir"/>
                <a:cs typeface="Avenir"/>
              </a:rPr>
              <a:t>2009).</a:t>
            </a:r>
            <a:endParaRPr sz="1500" dirty="0">
              <a:latin typeface="Avenir"/>
              <a:cs typeface="Avenir"/>
            </a:endParaRPr>
          </a:p>
        </p:txBody>
      </p:sp>
      <p:sp>
        <p:nvSpPr>
          <p:cNvPr id="8" name="object 8"/>
          <p:cNvSpPr txBox="1"/>
          <p:nvPr/>
        </p:nvSpPr>
        <p:spPr>
          <a:xfrm>
            <a:off x="6319646" y="4154620"/>
            <a:ext cx="3356102" cy="1842043"/>
          </a:xfrm>
          <a:prstGeom prst="rect">
            <a:avLst/>
          </a:prstGeom>
        </p:spPr>
        <p:txBody>
          <a:bodyPr vert="horz" wrap="square" lIns="0" tIns="0" rIns="0" bIns="0" rtlCol="0">
            <a:spAutoFit/>
          </a:bodyPr>
          <a:lstStyle/>
          <a:p>
            <a:pPr marL="12700" marR="328295" indent="12700">
              <a:lnSpc>
                <a:spcPct val="133300"/>
              </a:lnSpc>
            </a:pPr>
            <a:r>
              <a:rPr lang="en-US" sz="1500" spc="30" dirty="0">
                <a:solidFill>
                  <a:srgbClr val="045899"/>
                </a:solidFill>
                <a:latin typeface="Avenir"/>
                <a:cs typeface="Avenir"/>
              </a:rPr>
              <a:t>- </a:t>
            </a:r>
            <a:r>
              <a:rPr sz="1500" spc="30" dirty="0">
                <a:solidFill>
                  <a:srgbClr val="045899"/>
                </a:solidFill>
                <a:latin typeface="Avenir"/>
                <a:cs typeface="Avenir"/>
              </a:rPr>
              <a:t>Remission </a:t>
            </a:r>
            <a:r>
              <a:rPr sz="1500" spc="25" dirty="0">
                <a:solidFill>
                  <a:srgbClr val="045899"/>
                </a:solidFill>
                <a:latin typeface="Avenir"/>
                <a:cs typeface="Avenir"/>
              </a:rPr>
              <a:t>rates differ </a:t>
            </a:r>
            <a:r>
              <a:rPr sz="1500" spc="35" dirty="0">
                <a:solidFill>
                  <a:srgbClr val="045899"/>
                </a:solidFill>
                <a:latin typeface="Avenir"/>
                <a:cs typeface="Avenir"/>
              </a:rPr>
              <a:t>among  </a:t>
            </a:r>
            <a:r>
              <a:rPr lang="en-US" sz="1500" spc="35" dirty="0">
                <a:solidFill>
                  <a:srgbClr val="045899"/>
                </a:solidFill>
                <a:latin typeface="Avenir"/>
                <a:cs typeface="Avenir"/>
              </a:rPr>
              <a:t>  </a:t>
            </a:r>
            <a:br>
              <a:rPr lang="en-US" sz="1500" spc="35" dirty="0">
                <a:solidFill>
                  <a:srgbClr val="045899"/>
                </a:solidFill>
                <a:latin typeface="Avenir"/>
                <a:cs typeface="Avenir"/>
              </a:rPr>
            </a:br>
            <a:r>
              <a:rPr lang="en-US" sz="1500" spc="35" dirty="0">
                <a:solidFill>
                  <a:srgbClr val="045899"/>
                </a:solidFill>
                <a:latin typeface="Avenir"/>
                <a:cs typeface="Avenir"/>
              </a:rPr>
              <a:t>  </a:t>
            </a:r>
            <a:r>
              <a:rPr sz="1500" spc="25" dirty="0">
                <a:solidFill>
                  <a:srgbClr val="045899"/>
                </a:solidFill>
                <a:latin typeface="Avenir"/>
                <a:cs typeface="Avenir"/>
              </a:rPr>
              <a:t>women, </a:t>
            </a:r>
            <a:r>
              <a:rPr sz="1500" spc="30" dirty="0">
                <a:solidFill>
                  <a:srgbClr val="045899"/>
                </a:solidFill>
                <a:latin typeface="Avenir"/>
                <a:cs typeface="Avenir"/>
              </a:rPr>
              <a:t>underscoring</a:t>
            </a:r>
            <a:r>
              <a:rPr sz="1500" spc="70" dirty="0">
                <a:solidFill>
                  <a:srgbClr val="045899"/>
                </a:solidFill>
                <a:latin typeface="Avenir"/>
                <a:cs typeface="Avenir"/>
              </a:rPr>
              <a:t> </a:t>
            </a:r>
            <a:r>
              <a:rPr sz="1500" spc="35" dirty="0">
                <a:solidFill>
                  <a:srgbClr val="045899"/>
                </a:solidFill>
                <a:latin typeface="Avenir"/>
                <a:cs typeface="Avenir"/>
              </a:rPr>
              <a:t>the</a:t>
            </a:r>
            <a:endParaRPr lang="en-US" sz="1500" dirty="0">
              <a:latin typeface="Avenir"/>
              <a:cs typeface="Avenir"/>
            </a:endParaRPr>
          </a:p>
          <a:p>
            <a:pPr marL="12700" marR="328295" indent="12700">
              <a:lnSpc>
                <a:spcPct val="133300"/>
              </a:lnSpc>
            </a:pPr>
            <a:r>
              <a:rPr lang="en-US" sz="1500" spc="30" dirty="0">
                <a:solidFill>
                  <a:srgbClr val="045899"/>
                </a:solidFill>
                <a:latin typeface="Avenir"/>
                <a:cs typeface="Avenir"/>
              </a:rPr>
              <a:t>  </a:t>
            </a:r>
            <a:r>
              <a:rPr sz="1500" spc="30" dirty="0">
                <a:solidFill>
                  <a:srgbClr val="045899"/>
                </a:solidFill>
                <a:latin typeface="Avenir"/>
                <a:cs typeface="Avenir"/>
              </a:rPr>
              <a:t>heterogeneity </a:t>
            </a:r>
            <a:r>
              <a:rPr sz="1500" spc="15" dirty="0">
                <a:solidFill>
                  <a:srgbClr val="045899"/>
                </a:solidFill>
                <a:latin typeface="Avenir"/>
                <a:cs typeface="Avenir"/>
              </a:rPr>
              <a:t>of </a:t>
            </a:r>
            <a:r>
              <a:rPr sz="1500" spc="35" dirty="0">
                <a:solidFill>
                  <a:srgbClr val="045899"/>
                </a:solidFill>
                <a:latin typeface="Avenir"/>
                <a:cs typeface="Avenir"/>
              </a:rPr>
              <a:t>vulvodynia,  </a:t>
            </a:r>
            <a:br>
              <a:rPr lang="en-US" sz="1500" spc="35" dirty="0">
                <a:solidFill>
                  <a:srgbClr val="045899"/>
                </a:solidFill>
                <a:latin typeface="Avenir"/>
                <a:cs typeface="Avenir"/>
              </a:rPr>
            </a:br>
            <a:r>
              <a:rPr lang="en-US" sz="1500" spc="35" dirty="0">
                <a:solidFill>
                  <a:srgbClr val="045899"/>
                </a:solidFill>
                <a:latin typeface="Avenir"/>
                <a:cs typeface="Avenir"/>
              </a:rPr>
              <a:t>  </a:t>
            </a:r>
            <a:r>
              <a:rPr sz="1500" spc="20" dirty="0">
                <a:solidFill>
                  <a:srgbClr val="045899"/>
                </a:solidFill>
                <a:latin typeface="Avenir"/>
                <a:cs typeface="Avenir"/>
              </a:rPr>
              <a:t>and </a:t>
            </a:r>
            <a:r>
              <a:rPr sz="1500" spc="25" dirty="0">
                <a:solidFill>
                  <a:srgbClr val="045899"/>
                </a:solidFill>
                <a:latin typeface="Avenir"/>
                <a:cs typeface="Avenir"/>
              </a:rPr>
              <a:t>remission </a:t>
            </a:r>
            <a:r>
              <a:rPr sz="1500" spc="20" dirty="0">
                <a:solidFill>
                  <a:srgbClr val="045899"/>
                </a:solidFill>
                <a:latin typeface="Avenir"/>
                <a:cs typeface="Avenir"/>
              </a:rPr>
              <a:t>may </a:t>
            </a:r>
            <a:r>
              <a:rPr sz="1500" spc="25" dirty="0">
                <a:solidFill>
                  <a:srgbClr val="045899"/>
                </a:solidFill>
                <a:latin typeface="Avenir"/>
                <a:cs typeface="Avenir"/>
              </a:rPr>
              <a:t>occur </a:t>
            </a:r>
            <a:r>
              <a:rPr sz="1500" spc="35" dirty="0">
                <a:solidFill>
                  <a:srgbClr val="045899"/>
                </a:solidFill>
                <a:latin typeface="Avenir"/>
                <a:cs typeface="Avenir"/>
              </a:rPr>
              <a:t>without </a:t>
            </a:r>
            <a:br>
              <a:rPr lang="en-US" sz="1500" spc="35" dirty="0">
                <a:solidFill>
                  <a:srgbClr val="045899"/>
                </a:solidFill>
                <a:latin typeface="Avenir"/>
                <a:cs typeface="Avenir"/>
              </a:rPr>
            </a:br>
            <a:r>
              <a:rPr lang="en-US" sz="1500" spc="35" dirty="0">
                <a:solidFill>
                  <a:srgbClr val="045899"/>
                </a:solidFill>
                <a:latin typeface="Avenir"/>
                <a:cs typeface="Avenir"/>
              </a:rPr>
              <a:t>  </a:t>
            </a:r>
            <a:r>
              <a:rPr sz="1500" spc="25" dirty="0">
                <a:solidFill>
                  <a:srgbClr val="045899"/>
                </a:solidFill>
                <a:latin typeface="Avenir"/>
                <a:cs typeface="Avenir"/>
              </a:rPr>
              <a:t>treatment (Davis</a:t>
            </a:r>
            <a:r>
              <a:rPr lang="en-US" sz="1500" spc="25" dirty="0">
                <a:solidFill>
                  <a:srgbClr val="045899"/>
                </a:solidFill>
                <a:latin typeface="Avenir"/>
                <a:cs typeface="Avenir"/>
              </a:rPr>
              <a:t> </a:t>
            </a:r>
            <a:r>
              <a:rPr sz="1500" spc="25" dirty="0">
                <a:solidFill>
                  <a:srgbClr val="045899"/>
                </a:solidFill>
                <a:latin typeface="Avenir"/>
                <a:cs typeface="Avenir"/>
              </a:rPr>
              <a:t>2013, </a:t>
            </a:r>
            <a:r>
              <a:rPr sz="1500" spc="35" dirty="0">
                <a:solidFill>
                  <a:srgbClr val="045899"/>
                </a:solidFill>
                <a:latin typeface="Avenir"/>
                <a:cs typeface="Avenir"/>
              </a:rPr>
              <a:t>Nguyen</a:t>
            </a:r>
            <a:r>
              <a:rPr lang="en-US" sz="1500" spc="35" dirty="0">
                <a:solidFill>
                  <a:srgbClr val="045899"/>
                </a:solidFill>
                <a:latin typeface="Avenir"/>
                <a:cs typeface="Avenir"/>
              </a:rPr>
              <a:t> </a:t>
            </a:r>
            <a:br>
              <a:rPr lang="en-US" sz="1500" spc="35" dirty="0">
                <a:solidFill>
                  <a:srgbClr val="045899"/>
                </a:solidFill>
                <a:latin typeface="Avenir"/>
                <a:cs typeface="Avenir"/>
              </a:rPr>
            </a:br>
            <a:r>
              <a:rPr lang="en-US" sz="1500" spc="35" dirty="0">
                <a:solidFill>
                  <a:srgbClr val="045899"/>
                </a:solidFill>
                <a:latin typeface="Avenir"/>
                <a:cs typeface="Avenir"/>
              </a:rPr>
              <a:t>  </a:t>
            </a:r>
            <a:r>
              <a:rPr sz="1500" spc="35" dirty="0">
                <a:solidFill>
                  <a:srgbClr val="045899"/>
                </a:solidFill>
                <a:latin typeface="Avenir"/>
                <a:cs typeface="Avenir"/>
              </a:rPr>
              <a:t>2015).</a:t>
            </a:r>
            <a:endParaRPr sz="1500" dirty="0">
              <a:latin typeface="Avenir"/>
              <a:cs typeface="Avenir"/>
            </a:endParaRPr>
          </a:p>
        </p:txBody>
      </p:sp>
      <p:sp>
        <p:nvSpPr>
          <p:cNvPr id="9" name="object 9"/>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45" dirty="0"/>
              <a:t>GENERAL</a:t>
            </a:r>
            <a:r>
              <a:rPr spc="20" dirty="0"/>
              <a:t> </a:t>
            </a:r>
            <a:r>
              <a:rPr spc="55" dirty="0"/>
              <a:t>PRINCIPLES</a:t>
            </a:r>
          </a:p>
        </p:txBody>
      </p:sp>
      <p:sp>
        <p:nvSpPr>
          <p:cNvPr id="10" name="object 10"/>
          <p:cNvSpPr txBox="1"/>
          <p:nvPr/>
        </p:nvSpPr>
        <p:spPr>
          <a:xfrm>
            <a:off x="1596644" y="2102103"/>
            <a:ext cx="6188710" cy="254635"/>
          </a:xfrm>
          <a:prstGeom prst="rect">
            <a:avLst/>
          </a:prstGeom>
        </p:spPr>
        <p:txBody>
          <a:bodyPr vert="horz" wrap="square" lIns="0" tIns="0" rIns="0" bIns="0" rtlCol="0">
            <a:spAutoFit/>
          </a:bodyPr>
          <a:lstStyle/>
          <a:p>
            <a:pPr marL="12700">
              <a:lnSpc>
                <a:spcPct val="100000"/>
              </a:lnSpc>
            </a:pPr>
            <a:r>
              <a:rPr sz="1500" b="1" spc="10" dirty="0">
                <a:solidFill>
                  <a:srgbClr val="045899"/>
                </a:solidFill>
                <a:latin typeface="Avenir Black"/>
                <a:cs typeface="Avenir Black"/>
              </a:rPr>
              <a:t>Treatment </a:t>
            </a:r>
            <a:r>
              <a:rPr sz="1500" b="1" spc="30" dirty="0">
                <a:solidFill>
                  <a:srgbClr val="045899"/>
                </a:solidFill>
                <a:latin typeface="Avenir Black"/>
                <a:cs typeface="Avenir Black"/>
              </a:rPr>
              <a:t>Outcome </a:t>
            </a:r>
            <a:r>
              <a:rPr sz="1500" b="1" spc="15" dirty="0">
                <a:solidFill>
                  <a:srgbClr val="045899"/>
                </a:solidFill>
                <a:latin typeface="Avenir Black"/>
                <a:cs typeface="Avenir Black"/>
              </a:rPr>
              <a:t>Varies, </a:t>
            </a:r>
            <a:r>
              <a:rPr sz="1500" b="1" spc="20" dirty="0">
                <a:solidFill>
                  <a:srgbClr val="045899"/>
                </a:solidFill>
                <a:latin typeface="Avenir Black"/>
                <a:cs typeface="Avenir Black"/>
              </a:rPr>
              <a:t>but </a:t>
            </a:r>
            <a:r>
              <a:rPr sz="1500" b="1" spc="30" dirty="0">
                <a:solidFill>
                  <a:srgbClr val="045899"/>
                </a:solidFill>
                <a:latin typeface="Avenir Black"/>
                <a:cs typeface="Avenir Black"/>
              </a:rPr>
              <a:t>Majority </a:t>
            </a:r>
            <a:r>
              <a:rPr sz="1500" b="1" spc="25" dirty="0">
                <a:solidFill>
                  <a:srgbClr val="045899"/>
                </a:solidFill>
                <a:latin typeface="Avenir Black"/>
                <a:cs typeface="Avenir Black"/>
              </a:rPr>
              <a:t>Improve with</a:t>
            </a:r>
            <a:r>
              <a:rPr sz="1500" b="1" spc="385" dirty="0">
                <a:solidFill>
                  <a:srgbClr val="045899"/>
                </a:solidFill>
                <a:latin typeface="Avenir Black"/>
                <a:cs typeface="Avenir Black"/>
              </a:rPr>
              <a:t> </a:t>
            </a:r>
            <a:r>
              <a:rPr sz="1500" b="1" spc="15" dirty="0">
                <a:solidFill>
                  <a:srgbClr val="045899"/>
                </a:solidFill>
                <a:latin typeface="Avenir Black"/>
                <a:cs typeface="Avenir Black"/>
              </a:rPr>
              <a:t>Treatment</a:t>
            </a:r>
            <a:endParaRPr sz="1500" dirty="0">
              <a:latin typeface="Avenir Black"/>
              <a:cs typeface="Avenir Black"/>
            </a:endParaRPr>
          </a:p>
        </p:txBody>
      </p:sp>
      <p:sp>
        <p:nvSpPr>
          <p:cNvPr id="13" name="object 10"/>
          <p:cNvSpPr txBox="1"/>
          <p:nvPr/>
        </p:nvSpPr>
        <p:spPr>
          <a:xfrm>
            <a:off x="1601467" y="7360036"/>
            <a:ext cx="3046733" cy="153888"/>
          </a:xfrm>
          <a:prstGeom prst="rect">
            <a:avLst/>
          </a:prstGeom>
        </p:spPr>
        <p:txBody>
          <a:bodyPr vert="horz" wrap="square" lIns="0" tIns="0" rIns="0" bIns="0" rtlCol="0">
            <a:spAutoFit/>
          </a:bodyPr>
          <a:lstStyle/>
          <a:p>
            <a:pPr marL="12700">
              <a:lnSpc>
                <a:spcPct val="100000"/>
              </a:lnSpc>
            </a:pPr>
            <a:r>
              <a:rPr sz="1000" spc="15" dirty="0">
                <a:solidFill>
                  <a:srgbClr val="045899"/>
                </a:solidFill>
                <a:latin typeface="Avenir Book" charset="0"/>
                <a:ea typeface="Avenir Book" charset="0"/>
                <a:cs typeface="Avenir Book" charset="0"/>
              </a:rPr>
              <a:t>See</a:t>
            </a:r>
            <a:r>
              <a:rPr sz="1000" spc="15" dirty="0">
                <a:solidFill>
                  <a:schemeClr val="tx2"/>
                </a:solidFill>
                <a:latin typeface="Avenir Book" charset="0"/>
                <a:ea typeface="Avenir Book" charset="0"/>
                <a:cs typeface="Avenir Book" charset="0"/>
              </a:rPr>
              <a:t> </a:t>
            </a:r>
            <a:r>
              <a:rPr lang="en-US" sz="1000" dirty="0">
                <a:solidFill>
                  <a:srgbClr val="035799"/>
                </a:solidFill>
                <a:latin typeface="Avenir Book" charset="0"/>
                <a:ea typeface="Avenir Book" charset="0"/>
                <a:cs typeface="Avenir Book" charset="0"/>
              </a:rPr>
              <a:t>Andrews 2011 for an evidence-based review. </a:t>
            </a:r>
            <a:endParaRPr sz="1000" dirty="0">
              <a:solidFill>
                <a:srgbClr val="035799"/>
              </a:solidFill>
              <a:latin typeface="Avenir Book" charset="0"/>
              <a:ea typeface="Avenir Book" charset="0"/>
              <a:cs typeface="Avenir Book"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45" dirty="0"/>
              <a:t>COMPONENTS </a:t>
            </a:r>
            <a:r>
              <a:rPr spc="25" dirty="0"/>
              <a:t>OF </a:t>
            </a:r>
            <a:r>
              <a:rPr spc="35" dirty="0"/>
              <a:t>THE </a:t>
            </a:r>
            <a:r>
              <a:rPr spc="25" dirty="0"/>
              <a:t>PROVIDER/PATIENT</a:t>
            </a:r>
            <a:r>
              <a:rPr spc="375" dirty="0"/>
              <a:t> </a:t>
            </a:r>
            <a:r>
              <a:rPr spc="35" dirty="0"/>
              <a:t>RELATIONSHIP</a:t>
            </a:r>
          </a:p>
        </p:txBody>
      </p:sp>
      <p:sp>
        <p:nvSpPr>
          <p:cNvPr id="3" name="object 3"/>
          <p:cNvSpPr/>
          <p:nvPr/>
        </p:nvSpPr>
        <p:spPr>
          <a:xfrm>
            <a:off x="2193091" y="1617817"/>
            <a:ext cx="5339096" cy="5578509"/>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290821" y="6022080"/>
            <a:ext cx="1179195" cy="771525"/>
          </a:xfrm>
          <a:prstGeom prst="rect">
            <a:avLst/>
          </a:prstGeom>
        </p:spPr>
        <p:txBody>
          <a:bodyPr vert="horz" wrap="square" lIns="0" tIns="0" rIns="0" bIns="0" rtlCol="0">
            <a:spAutoFit/>
          </a:bodyPr>
          <a:lstStyle/>
          <a:p>
            <a:pPr marL="12700" marR="5080" indent="70485">
              <a:lnSpc>
                <a:spcPct val="136200"/>
              </a:lnSpc>
            </a:pPr>
            <a:r>
              <a:rPr sz="1200" spc="30" dirty="0">
                <a:solidFill>
                  <a:srgbClr val="FFFFFF"/>
                </a:solidFill>
                <a:latin typeface="Avenir"/>
                <a:cs typeface="Avenir"/>
              </a:rPr>
              <a:t>Avoid </a:t>
            </a:r>
            <a:r>
              <a:rPr sz="1200" spc="40" dirty="0">
                <a:solidFill>
                  <a:srgbClr val="FFFFFF"/>
                </a:solidFill>
                <a:latin typeface="Avenir"/>
                <a:cs typeface="Avenir"/>
              </a:rPr>
              <a:t>making  </a:t>
            </a:r>
            <a:r>
              <a:rPr sz="1200" spc="30" dirty="0">
                <a:solidFill>
                  <a:srgbClr val="FFFFFF"/>
                </a:solidFill>
                <a:latin typeface="Avenir"/>
                <a:cs typeface="Avenir"/>
              </a:rPr>
              <a:t>her </a:t>
            </a:r>
            <a:r>
              <a:rPr sz="1200" spc="35" dirty="0">
                <a:solidFill>
                  <a:srgbClr val="FFFFFF"/>
                </a:solidFill>
                <a:latin typeface="Avenir"/>
                <a:cs typeface="Avenir"/>
              </a:rPr>
              <a:t>passive</a:t>
            </a:r>
            <a:r>
              <a:rPr sz="1200" spc="40" dirty="0">
                <a:solidFill>
                  <a:srgbClr val="FFFFFF"/>
                </a:solidFill>
                <a:latin typeface="Avenir"/>
                <a:cs typeface="Avenir"/>
              </a:rPr>
              <a:t> and</a:t>
            </a:r>
            <a:endParaRPr sz="1200" dirty="0">
              <a:latin typeface="Avenir"/>
              <a:cs typeface="Avenir"/>
            </a:endParaRPr>
          </a:p>
          <a:p>
            <a:pPr marL="184150">
              <a:lnSpc>
                <a:spcPct val="100000"/>
              </a:lnSpc>
              <a:spcBef>
                <a:spcPts val="520"/>
              </a:spcBef>
            </a:pPr>
            <a:r>
              <a:rPr sz="1200" spc="40" dirty="0">
                <a:solidFill>
                  <a:srgbClr val="FFFFFF"/>
                </a:solidFill>
                <a:latin typeface="Avenir"/>
                <a:cs typeface="Avenir"/>
              </a:rPr>
              <a:t>dependent</a:t>
            </a:r>
            <a:endParaRPr sz="1200" dirty="0">
              <a:latin typeface="Avenir"/>
              <a:cs typeface="Avenir"/>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64</a:t>
            </a:fld>
            <a:endParaRPr dirty="0"/>
          </a:p>
        </p:txBody>
      </p:sp>
      <p:sp>
        <p:nvSpPr>
          <p:cNvPr id="11" name="object 11"/>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Individualized Multidisciplinary</a:t>
            </a:r>
            <a:r>
              <a:rPr sz="1000" spc="155" dirty="0">
                <a:solidFill>
                  <a:srgbClr val="42888E"/>
                </a:solidFill>
                <a:latin typeface="Avenir"/>
                <a:cs typeface="Arial"/>
              </a:rPr>
              <a:t> </a:t>
            </a:r>
            <a:r>
              <a:rPr sz="1000" spc="20" dirty="0">
                <a:solidFill>
                  <a:srgbClr val="42888E"/>
                </a:solidFill>
                <a:latin typeface="Avenir"/>
                <a:cs typeface="Arial"/>
              </a:rPr>
              <a:t>Treatment</a:t>
            </a:r>
            <a:endParaRPr sz="1000" dirty="0">
              <a:latin typeface="Avenir"/>
              <a:cs typeface="Arial"/>
            </a:endParaRPr>
          </a:p>
        </p:txBody>
      </p:sp>
      <p:sp>
        <p:nvSpPr>
          <p:cNvPr id="5" name="object 5"/>
          <p:cNvSpPr txBox="1"/>
          <p:nvPr/>
        </p:nvSpPr>
        <p:spPr>
          <a:xfrm>
            <a:off x="5955032" y="3242304"/>
            <a:ext cx="1327785" cy="771525"/>
          </a:xfrm>
          <a:prstGeom prst="rect">
            <a:avLst/>
          </a:prstGeom>
        </p:spPr>
        <p:txBody>
          <a:bodyPr vert="horz" wrap="square" lIns="0" tIns="0" rIns="0" bIns="0" rtlCol="0">
            <a:spAutoFit/>
          </a:bodyPr>
          <a:lstStyle/>
          <a:p>
            <a:pPr marL="12700" marR="5080" algn="ctr">
              <a:lnSpc>
                <a:spcPct val="136200"/>
              </a:lnSpc>
            </a:pPr>
            <a:r>
              <a:rPr sz="1200" spc="30" dirty="0">
                <a:solidFill>
                  <a:srgbClr val="FFFFFF"/>
                </a:solidFill>
                <a:latin typeface="Avenir"/>
                <a:cs typeface="Avenir"/>
              </a:rPr>
              <a:t>Avoid </a:t>
            </a:r>
            <a:r>
              <a:rPr sz="1200" spc="35" dirty="0">
                <a:solidFill>
                  <a:srgbClr val="FFFFFF"/>
                </a:solidFill>
                <a:latin typeface="Avenir"/>
                <a:cs typeface="Avenir"/>
              </a:rPr>
              <a:t>making </a:t>
            </a:r>
            <a:r>
              <a:rPr sz="1200" spc="40" dirty="0">
                <a:solidFill>
                  <a:srgbClr val="FFFFFF"/>
                </a:solidFill>
                <a:latin typeface="Avenir"/>
                <a:cs typeface="Avenir"/>
              </a:rPr>
              <a:t>her  </a:t>
            </a:r>
            <a:r>
              <a:rPr sz="1200" spc="30" dirty="0">
                <a:solidFill>
                  <a:srgbClr val="FFFFFF"/>
                </a:solidFill>
                <a:latin typeface="Avenir"/>
                <a:cs typeface="Avenir"/>
              </a:rPr>
              <a:t>feel </a:t>
            </a:r>
            <a:r>
              <a:rPr sz="1200" spc="35" dirty="0">
                <a:solidFill>
                  <a:srgbClr val="FFFFFF"/>
                </a:solidFill>
                <a:latin typeface="Avenir"/>
                <a:cs typeface="Avenir"/>
              </a:rPr>
              <a:t>responsible</a:t>
            </a:r>
            <a:endParaRPr sz="1200" dirty="0">
              <a:latin typeface="Avenir"/>
              <a:cs typeface="Avenir"/>
            </a:endParaRPr>
          </a:p>
          <a:p>
            <a:pPr algn="ctr">
              <a:lnSpc>
                <a:spcPct val="100000"/>
              </a:lnSpc>
              <a:spcBef>
                <a:spcPts val="520"/>
              </a:spcBef>
            </a:pPr>
            <a:r>
              <a:rPr sz="1200" spc="30" dirty="0">
                <a:solidFill>
                  <a:srgbClr val="FFFFFF"/>
                </a:solidFill>
                <a:latin typeface="Avenir"/>
                <a:cs typeface="Avenir"/>
              </a:rPr>
              <a:t>for</a:t>
            </a:r>
            <a:r>
              <a:rPr sz="1200" spc="-20" dirty="0">
                <a:solidFill>
                  <a:srgbClr val="FFFFFF"/>
                </a:solidFill>
                <a:latin typeface="Avenir"/>
                <a:cs typeface="Avenir"/>
              </a:rPr>
              <a:t> </a:t>
            </a:r>
            <a:r>
              <a:rPr sz="1200" spc="30" dirty="0">
                <a:solidFill>
                  <a:srgbClr val="FFFFFF"/>
                </a:solidFill>
                <a:latin typeface="Avenir"/>
                <a:cs typeface="Avenir"/>
              </a:rPr>
              <a:t>failure</a:t>
            </a:r>
            <a:endParaRPr sz="1200" dirty="0">
              <a:latin typeface="Avenir"/>
              <a:cs typeface="Avenir"/>
            </a:endParaRPr>
          </a:p>
        </p:txBody>
      </p:sp>
      <p:sp>
        <p:nvSpPr>
          <p:cNvPr id="6" name="object 6"/>
          <p:cNvSpPr txBox="1"/>
          <p:nvPr/>
        </p:nvSpPr>
        <p:spPr>
          <a:xfrm>
            <a:off x="4166307" y="2327668"/>
            <a:ext cx="1428750" cy="207010"/>
          </a:xfrm>
          <a:prstGeom prst="rect">
            <a:avLst/>
          </a:prstGeom>
        </p:spPr>
        <p:txBody>
          <a:bodyPr vert="horz" wrap="square" lIns="0" tIns="0" rIns="0" bIns="0" rtlCol="0">
            <a:spAutoFit/>
          </a:bodyPr>
          <a:lstStyle/>
          <a:p>
            <a:pPr marL="12700">
              <a:lnSpc>
                <a:spcPct val="100000"/>
              </a:lnSpc>
            </a:pPr>
            <a:r>
              <a:rPr sz="1200" spc="35" dirty="0">
                <a:solidFill>
                  <a:srgbClr val="FFFFFF"/>
                </a:solidFill>
                <a:latin typeface="Avenir"/>
                <a:cs typeface="Avenir"/>
              </a:rPr>
              <a:t>Believe </a:t>
            </a:r>
            <a:r>
              <a:rPr sz="1200" spc="30" dirty="0">
                <a:solidFill>
                  <a:srgbClr val="FFFFFF"/>
                </a:solidFill>
                <a:latin typeface="Avenir"/>
                <a:cs typeface="Avenir"/>
              </a:rPr>
              <a:t>the </a:t>
            </a:r>
            <a:r>
              <a:rPr sz="1200" spc="40" dirty="0">
                <a:solidFill>
                  <a:srgbClr val="FFFFFF"/>
                </a:solidFill>
                <a:latin typeface="Avenir"/>
                <a:cs typeface="Avenir"/>
              </a:rPr>
              <a:t>patient</a:t>
            </a:r>
            <a:endParaRPr sz="1200" dirty="0">
              <a:latin typeface="Avenir"/>
              <a:cs typeface="Avenir"/>
            </a:endParaRPr>
          </a:p>
        </p:txBody>
      </p:sp>
      <p:sp>
        <p:nvSpPr>
          <p:cNvPr id="7" name="object 7"/>
          <p:cNvSpPr txBox="1"/>
          <p:nvPr/>
        </p:nvSpPr>
        <p:spPr>
          <a:xfrm>
            <a:off x="6045467" y="5120652"/>
            <a:ext cx="1430655" cy="704850"/>
          </a:xfrm>
          <a:prstGeom prst="rect">
            <a:avLst/>
          </a:prstGeom>
        </p:spPr>
        <p:txBody>
          <a:bodyPr vert="horz" wrap="square" lIns="0" tIns="0" rIns="0" bIns="0" rtlCol="0">
            <a:spAutoFit/>
          </a:bodyPr>
          <a:lstStyle/>
          <a:p>
            <a:pPr marR="39370" algn="ctr">
              <a:lnSpc>
                <a:spcPct val="100000"/>
              </a:lnSpc>
            </a:pPr>
            <a:r>
              <a:rPr sz="1200" spc="35" dirty="0">
                <a:solidFill>
                  <a:srgbClr val="FFFFFF"/>
                </a:solidFill>
                <a:latin typeface="Avenir"/>
                <a:cs typeface="Avenir"/>
              </a:rPr>
              <a:t>Avoid</a:t>
            </a:r>
            <a:endParaRPr sz="1200" dirty="0">
              <a:latin typeface="Avenir"/>
              <a:cs typeface="Avenir"/>
            </a:endParaRPr>
          </a:p>
          <a:p>
            <a:pPr marR="39370" algn="ctr">
              <a:lnSpc>
                <a:spcPct val="100000"/>
              </a:lnSpc>
              <a:spcBef>
                <a:spcPts val="520"/>
              </a:spcBef>
            </a:pPr>
            <a:r>
              <a:rPr sz="1200" spc="40" dirty="0">
                <a:solidFill>
                  <a:srgbClr val="FFFFFF"/>
                </a:solidFill>
                <a:latin typeface="Avenir"/>
                <a:cs typeface="Avenir"/>
              </a:rPr>
              <a:t>overestimating</a:t>
            </a:r>
            <a:endParaRPr sz="1200" dirty="0">
              <a:latin typeface="Avenir"/>
              <a:cs typeface="Avenir"/>
            </a:endParaRPr>
          </a:p>
          <a:p>
            <a:pPr algn="ctr">
              <a:lnSpc>
                <a:spcPct val="100000"/>
              </a:lnSpc>
              <a:spcBef>
                <a:spcPts val="520"/>
              </a:spcBef>
            </a:pPr>
            <a:r>
              <a:rPr sz="1200" spc="35" dirty="0">
                <a:solidFill>
                  <a:srgbClr val="FFFFFF"/>
                </a:solidFill>
                <a:latin typeface="Avenir"/>
                <a:cs typeface="Avenir"/>
              </a:rPr>
              <a:t>secondary</a:t>
            </a:r>
            <a:r>
              <a:rPr sz="1200" spc="20" dirty="0">
                <a:solidFill>
                  <a:srgbClr val="FFFFFF"/>
                </a:solidFill>
                <a:latin typeface="Avenir"/>
                <a:cs typeface="Avenir"/>
              </a:rPr>
              <a:t> </a:t>
            </a:r>
            <a:r>
              <a:rPr sz="1200" spc="40" dirty="0">
                <a:solidFill>
                  <a:srgbClr val="FFFFFF"/>
                </a:solidFill>
                <a:latin typeface="Avenir"/>
                <a:cs typeface="Avenir"/>
              </a:rPr>
              <a:t>benefits</a:t>
            </a:r>
            <a:endParaRPr sz="1200" dirty="0">
              <a:latin typeface="Avenir"/>
              <a:cs typeface="Avenir"/>
            </a:endParaRPr>
          </a:p>
        </p:txBody>
      </p:sp>
      <p:sp>
        <p:nvSpPr>
          <p:cNvPr id="8" name="object 8"/>
          <p:cNvSpPr txBox="1"/>
          <p:nvPr/>
        </p:nvSpPr>
        <p:spPr>
          <a:xfrm>
            <a:off x="2250666" y="5093140"/>
            <a:ext cx="1457960" cy="704850"/>
          </a:xfrm>
          <a:prstGeom prst="rect">
            <a:avLst/>
          </a:prstGeom>
        </p:spPr>
        <p:txBody>
          <a:bodyPr vert="horz" wrap="square" lIns="0" tIns="0" rIns="0" bIns="0" rtlCol="0">
            <a:spAutoFit/>
          </a:bodyPr>
          <a:lstStyle/>
          <a:p>
            <a:pPr algn="ctr">
              <a:lnSpc>
                <a:spcPct val="100000"/>
              </a:lnSpc>
            </a:pPr>
            <a:r>
              <a:rPr sz="1200" spc="30" dirty="0">
                <a:solidFill>
                  <a:srgbClr val="FFFFFF"/>
                </a:solidFill>
                <a:latin typeface="Avenir"/>
                <a:cs typeface="Avenir"/>
              </a:rPr>
              <a:t>Ask </a:t>
            </a:r>
            <a:r>
              <a:rPr sz="1200" spc="35" dirty="0">
                <a:solidFill>
                  <a:srgbClr val="FFFFFF"/>
                </a:solidFill>
                <a:latin typeface="Avenir"/>
                <a:cs typeface="Avenir"/>
              </a:rPr>
              <a:t>“how”</a:t>
            </a:r>
            <a:r>
              <a:rPr sz="1200" spc="40" dirty="0">
                <a:solidFill>
                  <a:srgbClr val="FFFFFF"/>
                </a:solidFill>
                <a:latin typeface="Avenir"/>
                <a:cs typeface="Avenir"/>
              </a:rPr>
              <a:t> the</a:t>
            </a:r>
            <a:endParaRPr sz="1200" dirty="0">
              <a:latin typeface="Avenir"/>
              <a:cs typeface="Avenir"/>
            </a:endParaRPr>
          </a:p>
          <a:p>
            <a:pPr marL="12700" marR="5080" algn="ctr">
              <a:lnSpc>
                <a:spcPct val="136200"/>
              </a:lnSpc>
            </a:pPr>
            <a:r>
              <a:rPr sz="1200" spc="30" dirty="0">
                <a:solidFill>
                  <a:srgbClr val="FFFFFF"/>
                </a:solidFill>
                <a:latin typeface="Avenir"/>
                <a:cs typeface="Avenir"/>
              </a:rPr>
              <a:t>pain </a:t>
            </a:r>
            <a:r>
              <a:rPr sz="1200" spc="35" dirty="0">
                <a:solidFill>
                  <a:srgbClr val="FFFFFF"/>
                </a:solidFill>
                <a:latin typeface="Avenir"/>
                <a:cs typeface="Avenir"/>
              </a:rPr>
              <a:t>persists </a:t>
            </a:r>
            <a:r>
              <a:rPr sz="1200" spc="40" dirty="0">
                <a:solidFill>
                  <a:srgbClr val="FFFFFF"/>
                </a:solidFill>
                <a:latin typeface="Avenir"/>
                <a:cs typeface="Avenir"/>
              </a:rPr>
              <a:t>rather  </a:t>
            </a:r>
            <a:r>
              <a:rPr sz="1200" spc="35" dirty="0">
                <a:solidFill>
                  <a:srgbClr val="FFFFFF"/>
                </a:solidFill>
                <a:latin typeface="Avenir"/>
                <a:cs typeface="Avenir"/>
              </a:rPr>
              <a:t>than</a:t>
            </a:r>
            <a:r>
              <a:rPr sz="1200" spc="-15" dirty="0">
                <a:solidFill>
                  <a:srgbClr val="FFFFFF"/>
                </a:solidFill>
                <a:latin typeface="Avenir"/>
                <a:cs typeface="Avenir"/>
              </a:rPr>
              <a:t> </a:t>
            </a:r>
            <a:r>
              <a:rPr sz="1200" spc="40" dirty="0">
                <a:solidFill>
                  <a:srgbClr val="FFFFFF"/>
                </a:solidFill>
                <a:latin typeface="Avenir"/>
                <a:cs typeface="Avenir"/>
              </a:rPr>
              <a:t>“why”</a:t>
            </a:r>
            <a:endParaRPr sz="1200" dirty="0">
              <a:latin typeface="Avenir"/>
              <a:cs typeface="Avenir"/>
            </a:endParaRPr>
          </a:p>
        </p:txBody>
      </p:sp>
      <p:sp>
        <p:nvSpPr>
          <p:cNvPr id="9" name="object 9"/>
          <p:cNvSpPr txBox="1"/>
          <p:nvPr/>
        </p:nvSpPr>
        <p:spPr>
          <a:xfrm>
            <a:off x="2362200" y="3239073"/>
            <a:ext cx="1457960" cy="815608"/>
          </a:xfrm>
          <a:prstGeom prst="rect">
            <a:avLst/>
          </a:prstGeom>
        </p:spPr>
        <p:txBody>
          <a:bodyPr vert="horz" wrap="square" lIns="0" tIns="0" rIns="0" bIns="0" rtlCol="0">
            <a:spAutoFit/>
          </a:bodyPr>
          <a:lstStyle/>
          <a:p>
            <a:pPr lvl="0" algn="ctr">
              <a:lnSpc>
                <a:spcPts val="1600"/>
              </a:lnSpc>
            </a:pPr>
            <a:r>
              <a:rPr lang="en-US" sz="1200" dirty="0">
                <a:solidFill>
                  <a:schemeClr val="bg1"/>
                </a:solidFill>
                <a:latin typeface="Avenir Book" charset="0"/>
                <a:ea typeface="Avenir Book" charset="0"/>
                <a:cs typeface="Avenir Book" charset="0"/>
              </a:rPr>
              <a:t>Clearly define realistic objectives and adapt management style</a:t>
            </a:r>
          </a:p>
        </p:txBody>
      </p:sp>
      <p:sp>
        <p:nvSpPr>
          <p:cNvPr id="12" name="object 6"/>
          <p:cNvSpPr txBox="1"/>
          <p:nvPr/>
        </p:nvSpPr>
        <p:spPr>
          <a:xfrm>
            <a:off x="625220" y="7356475"/>
            <a:ext cx="935990" cy="153888"/>
          </a:xfrm>
          <a:prstGeom prst="rect">
            <a:avLst/>
          </a:prstGeom>
        </p:spPr>
        <p:txBody>
          <a:bodyPr vert="horz" wrap="square" lIns="0" tIns="0" rIns="0" bIns="0" rtlCol="0">
            <a:spAutoFit/>
          </a:bodyPr>
          <a:lstStyle/>
          <a:p>
            <a:pPr marL="12700">
              <a:lnSpc>
                <a:spcPct val="100000"/>
              </a:lnSpc>
            </a:pPr>
            <a:r>
              <a:rPr lang="en-US" sz="1000" spc="25" dirty="0">
                <a:solidFill>
                  <a:srgbClr val="045899"/>
                </a:solidFill>
                <a:latin typeface="Avenir"/>
                <a:cs typeface="Avenir"/>
              </a:rPr>
              <a:t>Labat 2010</a:t>
            </a:r>
            <a:endParaRPr sz="1000" dirty="0">
              <a:latin typeface="Avenir"/>
              <a:cs typeface="Aveni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625220" y="2708147"/>
            <a:ext cx="4479164" cy="230832"/>
          </a:xfrm>
          <a:prstGeom prst="rect">
            <a:avLst/>
          </a:prstGeom>
        </p:spPr>
        <p:txBody>
          <a:bodyPr vert="horz" wrap="square" lIns="0" tIns="0" rIns="0" bIns="0" rtlCol="0">
            <a:spAutoFit/>
          </a:bodyPr>
          <a:lstStyle/>
          <a:p>
            <a:pPr marL="12700" indent="-12700">
              <a:lnSpc>
                <a:spcPct val="100000"/>
              </a:lnSpc>
            </a:pPr>
            <a:r>
              <a:rPr sz="1500" b="1" spc="25" dirty="0">
                <a:solidFill>
                  <a:srgbClr val="045899"/>
                </a:solidFill>
                <a:latin typeface="Avenir Black"/>
                <a:cs typeface="Avenir"/>
              </a:rPr>
              <a:t>Oral </a:t>
            </a:r>
            <a:r>
              <a:rPr sz="1500" b="1" spc="30" dirty="0">
                <a:solidFill>
                  <a:srgbClr val="045899"/>
                </a:solidFill>
                <a:latin typeface="Avenir Black"/>
                <a:cs typeface="Times New Roman"/>
              </a:rPr>
              <a:t>“</a:t>
            </a:r>
            <a:r>
              <a:rPr sz="1500" b="1" spc="30" dirty="0">
                <a:solidFill>
                  <a:srgbClr val="045899"/>
                </a:solidFill>
                <a:latin typeface="Avenir Black"/>
                <a:cs typeface="Avenir"/>
              </a:rPr>
              <a:t>Pain-Blocking</a:t>
            </a:r>
            <a:r>
              <a:rPr sz="1500" b="1" spc="30" dirty="0">
                <a:solidFill>
                  <a:srgbClr val="045899"/>
                </a:solidFill>
                <a:latin typeface="Avenir Black"/>
                <a:cs typeface="Times New Roman"/>
              </a:rPr>
              <a:t>” </a:t>
            </a:r>
            <a:r>
              <a:rPr sz="1500" b="1" spc="30" dirty="0">
                <a:solidFill>
                  <a:srgbClr val="045899"/>
                </a:solidFill>
                <a:latin typeface="Avenir Black"/>
                <a:cs typeface="Avenir"/>
              </a:rPr>
              <a:t>Medications </a:t>
            </a:r>
            <a:r>
              <a:rPr sz="1500" b="1" spc="20" dirty="0">
                <a:solidFill>
                  <a:srgbClr val="045899"/>
                </a:solidFill>
                <a:latin typeface="Avenir Black"/>
                <a:cs typeface="Avenir"/>
              </a:rPr>
              <a:t>(1)</a:t>
            </a:r>
            <a:r>
              <a:rPr sz="1500" b="1" spc="225" dirty="0">
                <a:solidFill>
                  <a:srgbClr val="045899"/>
                </a:solidFill>
                <a:latin typeface="Avenir Black"/>
                <a:cs typeface="Avenir"/>
              </a:rPr>
              <a:t> </a:t>
            </a:r>
            <a:r>
              <a:rPr sz="1500" b="1" dirty="0">
                <a:solidFill>
                  <a:srgbClr val="045899"/>
                </a:solidFill>
                <a:latin typeface="Avenir Black"/>
                <a:cs typeface="Avenir"/>
              </a:rPr>
              <a:t>^</a:t>
            </a:r>
            <a:endParaRPr sz="1500" b="1" dirty="0">
              <a:latin typeface="Avenir Black"/>
              <a:cs typeface="Avenir"/>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65</a:t>
            </a:fld>
            <a:endParaRPr dirty="0"/>
          </a:p>
        </p:txBody>
      </p:sp>
      <p:sp>
        <p:nvSpPr>
          <p:cNvPr id="13" name="object 13"/>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Individualized Multidisciplinary</a:t>
            </a:r>
            <a:r>
              <a:rPr sz="1000" spc="155" dirty="0">
                <a:solidFill>
                  <a:srgbClr val="42888E"/>
                </a:solidFill>
                <a:latin typeface="Avenir"/>
                <a:cs typeface="Arial"/>
              </a:rPr>
              <a:t> </a:t>
            </a:r>
            <a:r>
              <a:rPr sz="1000" spc="20" dirty="0">
                <a:solidFill>
                  <a:srgbClr val="42888E"/>
                </a:solidFill>
                <a:latin typeface="Avenir"/>
                <a:cs typeface="Arial"/>
              </a:rPr>
              <a:t>Treatment</a:t>
            </a:r>
            <a:endParaRPr sz="1000" dirty="0">
              <a:latin typeface="Avenir"/>
              <a:cs typeface="Arial"/>
            </a:endParaRPr>
          </a:p>
        </p:txBody>
      </p:sp>
      <p:sp>
        <p:nvSpPr>
          <p:cNvPr id="5" name="object 5"/>
          <p:cNvSpPr txBox="1"/>
          <p:nvPr/>
        </p:nvSpPr>
        <p:spPr>
          <a:xfrm>
            <a:off x="988805" y="3226453"/>
            <a:ext cx="7393195" cy="307007"/>
          </a:xfrm>
          <a:prstGeom prst="rect">
            <a:avLst/>
          </a:prstGeom>
        </p:spPr>
        <p:txBody>
          <a:bodyPr vert="horz" wrap="square" lIns="0" tIns="0" rIns="0" bIns="0" rtlCol="0">
            <a:spAutoFit/>
          </a:bodyPr>
          <a:lstStyle/>
          <a:p>
            <a:pPr marL="190500" marR="5080" indent="-177800">
              <a:lnSpc>
                <a:spcPct val="133300"/>
              </a:lnSpc>
              <a:buChar char="•"/>
              <a:tabLst>
                <a:tab pos="170815" algn="l"/>
              </a:tabLst>
            </a:pPr>
            <a:r>
              <a:rPr sz="1500" spc="15" dirty="0">
                <a:solidFill>
                  <a:srgbClr val="045899"/>
                </a:solidFill>
                <a:latin typeface="Avenir"/>
                <a:cs typeface="Avenir"/>
              </a:rPr>
              <a:t>Tricyclic </a:t>
            </a:r>
            <a:r>
              <a:rPr sz="1500" spc="30" dirty="0">
                <a:solidFill>
                  <a:srgbClr val="045899"/>
                </a:solidFill>
                <a:latin typeface="Avenir"/>
                <a:cs typeface="Avenir"/>
              </a:rPr>
              <a:t>antidepressants </a:t>
            </a:r>
            <a:r>
              <a:rPr sz="1500" spc="35" dirty="0">
                <a:solidFill>
                  <a:srgbClr val="045899"/>
                </a:solidFill>
                <a:latin typeface="Avenir"/>
                <a:cs typeface="Avenir"/>
              </a:rPr>
              <a:t>(amitriptyline,  </a:t>
            </a:r>
            <a:r>
              <a:rPr sz="1500" spc="30" dirty="0">
                <a:solidFill>
                  <a:srgbClr val="045899"/>
                </a:solidFill>
                <a:latin typeface="Avenir"/>
                <a:cs typeface="Avenir"/>
              </a:rPr>
              <a:t>nortriptyline) </a:t>
            </a:r>
            <a:r>
              <a:rPr sz="1500" spc="20" dirty="0">
                <a:solidFill>
                  <a:srgbClr val="045899"/>
                </a:solidFill>
                <a:latin typeface="Avenir"/>
                <a:cs typeface="Avenir"/>
              </a:rPr>
              <a:t>(1, </a:t>
            </a:r>
            <a:r>
              <a:rPr sz="1500" spc="25" dirty="0">
                <a:solidFill>
                  <a:srgbClr val="045899"/>
                </a:solidFill>
                <a:latin typeface="Avenir"/>
                <a:cs typeface="Avenir"/>
              </a:rPr>
              <a:t>2-4, </a:t>
            </a:r>
            <a:r>
              <a:rPr sz="1500" spc="20" dirty="0">
                <a:solidFill>
                  <a:srgbClr val="045899"/>
                </a:solidFill>
                <a:latin typeface="Avenir"/>
                <a:cs typeface="Avenir"/>
              </a:rPr>
              <a:t>28, 32, 33, 91)</a:t>
            </a:r>
            <a:r>
              <a:rPr sz="1500" spc="375" dirty="0">
                <a:solidFill>
                  <a:srgbClr val="045899"/>
                </a:solidFill>
                <a:latin typeface="Avenir"/>
                <a:cs typeface="Avenir"/>
              </a:rPr>
              <a:t> </a:t>
            </a:r>
            <a:r>
              <a:rPr sz="1500" spc="35" dirty="0">
                <a:solidFill>
                  <a:srgbClr val="045899"/>
                </a:solidFill>
                <a:latin typeface="Avenir"/>
                <a:cs typeface="Avenir"/>
              </a:rPr>
              <a:t>**</a:t>
            </a:r>
            <a:endParaRPr sz="1500" dirty="0">
              <a:latin typeface="Avenir"/>
              <a:cs typeface="Avenir"/>
            </a:endParaRPr>
          </a:p>
        </p:txBody>
      </p:sp>
      <p:sp>
        <p:nvSpPr>
          <p:cNvPr id="6" name="object 6"/>
          <p:cNvSpPr txBox="1"/>
          <p:nvPr/>
        </p:nvSpPr>
        <p:spPr>
          <a:xfrm>
            <a:off x="985304" y="3810000"/>
            <a:ext cx="7396696" cy="614014"/>
          </a:xfrm>
          <a:prstGeom prst="rect">
            <a:avLst/>
          </a:prstGeom>
        </p:spPr>
        <p:txBody>
          <a:bodyPr vert="horz" wrap="square" lIns="0" tIns="0" rIns="0" bIns="0" rtlCol="0">
            <a:spAutoFit/>
          </a:bodyPr>
          <a:lstStyle/>
          <a:p>
            <a:pPr marL="190500" marR="156210" indent="-177800">
              <a:lnSpc>
                <a:spcPct val="133300"/>
              </a:lnSpc>
              <a:buChar char="•"/>
              <a:tabLst>
                <a:tab pos="170815" algn="l"/>
              </a:tabLst>
            </a:pPr>
            <a:r>
              <a:rPr sz="1500" spc="30" dirty="0">
                <a:solidFill>
                  <a:srgbClr val="045899"/>
                </a:solidFill>
                <a:latin typeface="Avenir"/>
                <a:cs typeface="Avenir"/>
              </a:rPr>
              <a:t>Anticonvulsants </a:t>
            </a:r>
            <a:r>
              <a:rPr sz="1500" spc="35" dirty="0">
                <a:solidFill>
                  <a:srgbClr val="045899"/>
                </a:solidFill>
                <a:latin typeface="Avenir"/>
                <a:cs typeface="Avenir"/>
              </a:rPr>
              <a:t>(gabapentin,  </a:t>
            </a:r>
            <a:r>
              <a:rPr sz="1500" spc="25" dirty="0">
                <a:solidFill>
                  <a:srgbClr val="045899"/>
                </a:solidFill>
                <a:latin typeface="Avenir"/>
                <a:cs typeface="Avenir"/>
              </a:rPr>
              <a:t>pregabalin,</a:t>
            </a:r>
            <a:r>
              <a:rPr sz="1500" spc="20" dirty="0">
                <a:solidFill>
                  <a:srgbClr val="045899"/>
                </a:solidFill>
                <a:latin typeface="Avenir"/>
                <a:cs typeface="Avenir"/>
              </a:rPr>
              <a:t> </a:t>
            </a:r>
            <a:r>
              <a:rPr sz="1500" spc="35" dirty="0">
                <a:solidFill>
                  <a:srgbClr val="045899"/>
                </a:solidFill>
                <a:latin typeface="Avenir"/>
                <a:cs typeface="Avenir"/>
              </a:rPr>
              <a:t>lamotrigine,</a:t>
            </a:r>
            <a:r>
              <a:rPr lang="en-US" sz="1500" spc="35" dirty="0">
                <a:solidFill>
                  <a:srgbClr val="045899"/>
                </a:solidFill>
                <a:latin typeface="Avenir"/>
                <a:cs typeface="Avenir"/>
              </a:rPr>
              <a:t> topiramate</a:t>
            </a:r>
            <a:endParaRPr sz="1500" dirty="0">
              <a:latin typeface="Avenir"/>
              <a:cs typeface="Avenir"/>
            </a:endParaRPr>
          </a:p>
          <a:p>
            <a:pPr marL="190500" marR="5080">
              <a:lnSpc>
                <a:spcPct val="133300"/>
              </a:lnSpc>
            </a:pPr>
            <a:r>
              <a:rPr sz="1500" spc="30" dirty="0">
                <a:solidFill>
                  <a:srgbClr val="045899"/>
                </a:solidFill>
                <a:latin typeface="Avenir"/>
                <a:cs typeface="Avenir"/>
              </a:rPr>
              <a:t>oxcarbamazepine</a:t>
            </a:r>
            <a:r>
              <a:rPr sz="1500" spc="35" dirty="0">
                <a:solidFill>
                  <a:srgbClr val="045899"/>
                </a:solidFill>
                <a:latin typeface="Avenir"/>
                <a:cs typeface="Avenir"/>
              </a:rPr>
              <a:t>)  </a:t>
            </a:r>
            <a:r>
              <a:rPr sz="1500" spc="20" dirty="0">
                <a:solidFill>
                  <a:srgbClr val="045899"/>
                </a:solidFill>
                <a:latin typeface="Avenir"/>
                <a:cs typeface="Avenir"/>
              </a:rPr>
              <a:t>(1, </a:t>
            </a:r>
            <a:r>
              <a:rPr sz="1500" spc="25" dirty="0">
                <a:solidFill>
                  <a:srgbClr val="045899"/>
                </a:solidFill>
                <a:latin typeface="Avenir"/>
                <a:cs typeface="Avenir"/>
              </a:rPr>
              <a:t>5-9, 105,</a:t>
            </a:r>
            <a:r>
              <a:rPr sz="1500" spc="95" dirty="0">
                <a:solidFill>
                  <a:srgbClr val="045899"/>
                </a:solidFill>
                <a:latin typeface="Avenir"/>
                <a:cs typeface="Avenir"/>
              </a:rPr>
              <a:t> </a:t>
            </a:r>
            <a:r>
              <a:rPr sz="1500" spc="35" dirty="0">
                <a:solidFill>
                  <a:srgbClr val="045899"/>
                </a:solidFill>
                <a:latin typeface="Avenir"/>
                <a:cs typeface="Avenir"/>
              </a:rPr>
              <a:t>106)</a:t>
            </a:r>
            <a:endParaRPr sz="1500" dirty="0">
              <a:latin typeface="Avenir"/>
              <a:cs typeface="Avenir"/>
            </a:endParaRPr>
          </a:p>
        </p:txBody>
      </p:sp>
      <p:sp>
        <p:nvSpPr>
          <p:cNvPr id="7" name="object 7"/>
          <p:cNvSpPr txBox="1"/>
          <p:nvPr/>
        </p:nvSpPr>
        <p:spPr>
          <a:xfrm>
            <a:off x="985304" y="4800600"/>
            <a:ext cx="7396696" cy="307007"/>
          </a:xfrm>
          <a:prstGeom prst="rect">
            <a:avLst/>
          </a:prstGeom>
        </p:spPr>
        <p:txBody>
          <a:bodyPr vert="horz" wrap="square" lIns="0" tIns="0" rIns="0" bIns="0" rtlCol="0">
            <a:spAutoFit/>
          </a:bodyPr>
          <a:lstStyle/>
          <a:p>
            <a:pPr marL="190500" marR="5080" indent="-177800">
              <a:lnSpc>
                <a:spcPct val="133300"/>
              </a:lnSpc>
              <a:buChar char="•"/>
              <a:tabLst>
                <a:tab pos="170815" algn="l"/>
              </a:tabLst>
            </a:pPr>
            <a:r>
              <a:rPr sz="1500" spc="25" dirty="0">
                <a:solidFill>
                  <a:srgbClr val="045899"/>
                </a:solidFill>
                <a:latin typeface="Avenir"/>
                <a:cs typeface="Avenir"/>
              </a:rPr>
              <a:t>SSNRIs </a:t>
            </a:r>
            <a:r>
              <a:rPr sz="1500" spc="30" dirty="0">
                <a:solidFill>
                  <a:srgbClr val="045899"/>
                </a:solidFill>
                <a:latin typeface="Avenir"/>
                <a:cs typeface="Avenir"/>
              </a:rPr>
              <a:t>(duloxetine, </a:t>
            </a:r>
            <a:r>
              <a:rPr sz="1500" spc="35" dirty="0">
                <a:solidFill>
                  <a:srgbClr val="045899"/>
                </a:solidFill>
                <a:latin typeface="Avenir"/>
                <a:cs typeface="Avenir"/>
              </a:rPr>
              <a:t>venlafaxine,  </a:t>
            </a:r>
            <a:r>
              <a:rPr sz="1500" spc="30" dirty="0">
                <a:solidFill>
                  <a:srgbClr val="045899"/>
                </a:solidFill>
                <a:latin typeface="Avenir"/>
                <a:cs typeface="Avenir"/>
              </a:rPr>
              <a:t>milnacipran) </a:t>
            </a:r>
            <a:r>
              <a:rPr sz="1500" spc="20" dirty="0">
                <a:solidFill>
                  <a:srgbClr val="045899"/>
                </a:solidFill>
                <a:latin typeface="Avenir"/>
                <a:cs typeface="Avenir"/>
              </a:rPr>
              <a:t>(1,</a:t>
            </a:r>
            <a:r>
              <a:rPr lang="en-US" sz="1500" spc="50" dirty="0">
                <a:solidFill>
                  <a:srgbClr val="045899"/>
                </a:solidFill>
                <a:latin typeface="Avenir"/>
                <a:cs typeface="Avenir"/>
              </a:rPr>
              <a:t> </a:t>
            </a:r>
            <a:r>
              <a:rPr sz="1500" spc="35" dirty="0">
                <a:solidFill>
                  <a:srgbClr val="045899"/>
                </a:solidFill>
                <a:latin typeface="Avenir"/>
                <a:cs typeface="Avenir"/>
              </a:rPr>
              <a:t>132)</a:t>
            </a:r>
            <a:endParaRPr sz="1500" dirty="0">
              <a:latin typeface="Avenir"/>
              <a:cs typeface="Avenir"/>
            </a:endParaRPr>
          </a:p>
        </p:txBody>
      </p:sp>
      <p:sp>
        <p:nvSpPr>
          <p:cNvPr id="8" name="object 8"/>
          <p:cNvSpPr txBox="1"/>
          <p:nvPr/>
        </p:nvSpPr>
        <p:spPr>
          <a:xfrm>
            <a:off x="985304" y="5486400"/>
            <a:ext cx="8082496" cy="614014"/>
          </a:xfrm>
          <a:prstGeom prst="rect">
            <a:avLst/>
          </a:prstGeom>
        </p:spPr>
        <p:txBody>
          <a:bodyPr vert="horz" wrap="square" lIns="0" tIns="0" rIns="0" bIns="0" rtlCol="0">
            <a:spAutoFit/>
          </a:bodyPr>
          <a:lstStyle/>
          <a:p>
            <a:pPr marL="190500" marR="182880" indent="-177800">
              <a:lnSpc>
                <a:spcPct val="133300"/>
              </a:lnSpc>
              <a:buChar char="•"/>
              <a:tabLst>
                <a:tab pos="170815" algn="l"/>
              </a:tabLst>
            </a:pPr>
            <a:r>
              <a:rPr sz="1500" spc="15" dirty="0">
                <a:solidFill>
                  <a:srgbClr val="045899"/>
                </a:solidFill>
                <a:latin typeface="Avenir"/>
                <a:cs typeface="Avenir"/>
              </a:rPr>
              <a:t>In </a:t>
            </a:r>
            <a:r>
              <a:rPr sz="1500" spc="25" dirty="0">
                <a:solidFill>
                  <a:srgbClr val="045899"/>
                </a:solidFill>
                <a:latin typeface="Avenir"/>
                <a:cs typeface="Avenir"/>
              </a:rPr>
              <a:t>severe cases, </a:t>
            </a:r>
            <a:r>
              <a:rPr sz="1500" spc="15" dirty="0">
                <a:solidFill>
                  <a:srgbClr val="045899"/>
                </a:solidFill>
                <a:latin typeface="Avenir"/>
                <a:cs typeface="Avenir"/>
              </a:rPr>
              <a:t>or to </a:t>
            </a:r>
            <a:r>
              <a:rPr sz="1500" spc="35" dirty="0">
                <a:solidFill>
                  <a:srgbClr val="045899"/>
                </a:solidFill>
                <a:latin typeface="Avenir"/>
                <a:cs typeface="Avenir"/>
              </a:rPr>
              <a:t>manage  </a:t>
            </a:r>
            <a:r>
              <a:rPr sz="1500" spc="30" dirty="0">
                <a:solidFill>
                  <a:srgbClr val="045899"/>
                </a:solidFill>
                <a:latin typeface="Avenir"/>
                <a:cs typeface="Avenir"/>
              </a:rPr>
              <a:t>symptoms </a:t>
            </a:r>
            <a:r>
              <a:rPr sz="1500" spc="25" dirty="0">
                <a:solidFill>
                  <a:srgbClr val="045899"/>
                </a:solidFill>
                <a:latin typeface="Avenir"/>
                <a:cs typeface="Avenir"/>
              </a:rPr>
              <a:t>while </a:t>
            </a:r>
            <a:r>
              <a:rPr sz="1500" spc="20" dirty="0">
                <a:solidFill>
                  <a:srgbClr val="045899"/>
                </a:solidFill>
                <a:latin typeface="Avenir"/>
                <a:cs typeface="Avenir"/>
              </a:rPr>
              <a:t>the </a:t>
            </a:r>
            <a:r>
              <a:rPr sz="1500" spc="25" dirty="0">
                <a:solidFill>
                  <a:srgbClr val="045899"/>
                </a:solidFill>
                <a:latin typeface="Avenir"/>
                <a:cs typeface="Avenir"/>
              </a:rPr>
              <a:t>dose </a:t>
            </a:r>
            <a:r>
              <a:rPr sz="1500" spc="15" dirty="0">
                <a:solidFill>
                  <a:srgbClr val="045899"/>
                </a:solidFill>
                <a:latin typeface="Avenir"/>
                <a:cs typeface="Avenir"/>
              </a:rPr>
              <a:t>of </a:t>
            </a:r>
            <a:r>
              <a:rPr sz="1500" dirty="0">
                <a:solidFill>
                  <a:srgbClr val="045899"/>
                </a:solidFill>
                <a:latin typeface="Avenir"/>
                <a:cs typeface="Avenir"/>
              </a:rPr>
              <a:t>a </a:t>
            </a:r>
            <a:r>
              <a:rPr sz="1500" spc="35" dirty="0">
                <a:solidFill>
                  <a:srgbClr val="045899"/>
                </a:solidFill>
                <a:latin typeface="Avenir"/>
                <a:cs typeface="Avenir"/>
              </a:rPr>
              <a:t>long-</a:t>
            </a:r>
            <a:r>
              <a:rPr sz="1500" spc="25" dirty="0">
                <a:solidFill>
                  <a:srgbClr val="045899"/>
                </a:solidFill>
                <a:latin typeface="Avenir"/>
                <a:cs typeface="Avenir"/>
              </a:rPr>
              <a:t>term </a:t>
            </a:r>
            <a:r>
              <a:rPr sz="1500" spc="30" dirty="0">
                <a:solidFill>
                  <a:srgbClr val="045899"/>
                </a:solidFill>
                <a:latin typeface="Avenir"/>
                <a:cs typeface="Avenir"/>
              </a:rPr>
              <a:t>medication </a:t>
            </a:r>
            <a:r>
              <a:rPr sz="1500" spc="15" dirty="0">
                <a:solidFill>
                  <a:srgbClr val="045899"/>
                </a:solidFill>
                <a:latin typeface="Avenir"/>
                <a:cs typeface="Avenir"/>
              </a:rPr>
              <a:t>is </a:t>
            </a:r>
            <a:r>
              <a:rPr sz="1500" spc="30" dirty="0">
                <a:solidFill>
                  <a:srgbClr val="045899"/>
                </a:solidFill>
                <a:latin typeface="Avenir"/>
                <a:cs typeface="Avenir"/>
              </a:rPr>
              <a:t>titrated upward,  </a:t>
            </a:r>
            <a:r>
              <a:rPr sz="1500" spc="25" dirty="0">
                <a:solidFill>
                  <a:srgbClr val="045899"/>
                </a:solidFill>
                <a:latin typeface="Avenir"/>
                <a:cs typeface="Avenir"/>
              </a:rPr>
              <a:t>other </a:t>
            </a:r>
            <a:r>
              <a:rPr sz="1500" spc="30" dirty="0">
                <a:solidFill>
                  <a:srgbClr val="045899"/>
                </a:solidFill>
                <a:latin typeface="Avenir"/>
                <a:cs typeface="Avenir"/>
              </a:rPr>
              <a:t>pain-relieving</a:t>
            </a:r>
            <a:r>
              <a:rPr sz="1500" spc="45" dirty="0">
                <a:solidFill>
                  <a:srgbClr val="045899"/>
                </a:solidFill>
                <a:latin typeface="Avenir"/>
                <a:cs typeface="Avenir"/>
              </a:rPr>
              <a:t> </a:t>
            </a:r>
            <a:r>
              <a:rPr sz="1500" spc="35" dirty="0">
                <a:solidFill>
                  <a:srgbClr val="045899"/>
                </a:solidFill>
                <a:latin typeface="Avenir"/>
                <a:cs typeface="Avenir"/>
              </a:rPr>
              <a:t>medications</a:t>
            </a:r>
            <a:r>
              <a:rPr lang="en-US" sz="1500" spc="35" dirty="0">
                <a:solidFill>
                  <a:srgbClr val="045899"/>
                </a:solidFill>
                <a:latin typeface="Avenir"/>
                <a:cs typeface="Avenir"/>
              </a:rPr>
              <a:t> </a:t>
            </a:r>
            <a:r>
              <a:rPr sz="1500" spc="25" dirty="0">
                <a:solidFill>
                  <a:srgbClr val="045899"/>
                </a:solidFill>
                <a:latin typeface="Avenir"/>
                <a:cs typeface="Avenir"/>
              </a:rPr>
              <a:t>(eg, </a:t>
            </a:r>
            <a:r>
              <a:rPr sz="1500" spc="30" dirty="0">
                <a:solidFill>
                  <a:srgbClr val="045899"/>
                </a:solidFill>
                <a:latin typeface="Avenir"/>
                <a:cs typeface="Avenir"/>
              </a:rPr>
              <a:t>short-term opioids) </a:t>
            </a:r>
            <a:r>
              <a:rPr sz="1500" spc="20" dirty="0">
                <a:solidFill>
                  <a:srgbClr val="045899"/>
                </a:solidFill>
                <a:latin typeface="Avenir"/>
                <a:cs typeface="Avenir"/>
              </a:rPr>
              <a:t>can </a:t>
            </a:r>
            <a:r>
              <a:rPr sz="1500" spc="15" dirty="0">
                <a:solidFill>
                  <a:srgbClr val="045899"/>
                </a:solidFill>
                <a:latin typeface="Avenir"/>
                <a:cs typeface="Avenir"/>
              </a:rPr>
              <a:t>be</a:t>
            </a:r>
            <a:r>
              <a:rPr sz="1500" spc="225" dirty="0">
                <a:solidFill>
                  <a:srgbClr val="045899"/>
                </a:solidFill>
                <a:latin typeface="Avenir"/>
                <a:cs typeface="Avenir"/>
              </a:rPr>
              <a:t> </a:t>
            </a:r>
            <a:r>
              <a:rPr sz="1500" spc="35" dirty="0">
                <a:solidFill>
                  <a:srgbClr val="045899"/>
                </a:solidFill>
                <a:latin typeface="Avenir"/>
                <a:cs typeface="Avenir"/>
              </a:rPr>
              <a:t>used</a:t>
            </a:r>
            <a:endParaRPr sz="1500" dirty="0">
              <a:latin typeface="Avenir"/>
              <a:cs typeface="Avenir"/>
            </a:endParaRPr>
          </a:p>
        </p:txBody>
      </p:sp>
      <p:sp>
        <p:nvSpPr>
          <p:cNvPr id="9" name="object 9"/>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50" dirty="0"/>
              <a:t>INDIVIDUALIZED </a:t>
            </a:r>
            <a:r>
              <a:rPr spc="30" dirty="0"/>
              <a:t>MULTIDISCIPLINARY</a:t>
            </a:r>
            <a:r>
              <a:rPr spc="180" dirty="0"/>
              <a:t> </a:t>
            </a:r>
            <a:r>
              <a:rPr spc="30" dirty="0"/>
              <a:t>TREATMENT</a:t>
            </a:r>
          </a:p>
        </p:txBody>
      </p:sp>
      <p:sp>
        <p:nvSpPr>
          <p:cNvPr id="10" name="object 10"/>
          <p:cNvSpPr txBox="1"/>
          <p:nvPr/>
        </p:nvSpPr>
        <p:spPr>
          <a:xfrm>
            <a:off x="968375" y="7364410"/>
            <a:ext cx="2765425" cy="153888"/>
          </a:xfrm>
          <a:prstGeom prst="rect">
            <a:avLst/>
          </a:prstGeom>
        </p:spPr>
        <p:txBody>
          <a:bodyPr vert="horz" wrap="square" lIns="0" tIns="0" rIns="0" bIns="0" rtlCol="0">
            <a:spAutoFit/>
          </a:bodyPr>
          <a:lstStyle/>
          <a:p>
            <a:pPr marL="12700">
              <a:lnSpc>
                <a:spcPct val="100000"/>
              </a:lnSpc>
            </a:pPr>
            <a:r>
              <a:rPr sz="1000" spc="15" dirty="0">
                <a:solidFill>
                  <a:srgbClr val="045899"/>
                </a:solidFill>
                <a:latin typeface="Avenir"/>
                <a:cs typeface="Avenir"/>
              </a:rPr>
              <a:t>See </a:t>
            </a:r>
            <a:r>
              <a:rPr sz="1000" spc="5" dirty="0">
                <a:solidFill>
                  <a:srgbClr val="045899"/>
                </a:solidFill>
                <a:latin typeface="Avenir"/>
                <a:cs typeface="Avenir"/>
              </a:rPr>
              <a:t>Treatment </a:t>
            </a:r>
            <a:r>
              <a:rPr sz="1000" spc="20" dirty="0">
                <a:solidFill>
                  <a:srgbClr val="045899"/>
                </a:solidFill>
                <a:latin typeface="Avenir"/>
                <a:cs typeface="Avenir"/>
              </a:rPr>
              <a:t>References 1-135</a:t>
            </a:r>
            <a:r>
              <a:rPr sz="1000" spc="25" dirty="0">
                <a:solidFill>
                  <a:srgbClr val="045899"/>
                </a:solidFill>
                <a:latin typeface="Avenir"/>
                <a:cs typeface="Avenir"/>
              </a:rPr>
              <a:t>.</a:t>
            </a:r>
            <a:endParaRPr sz="1000" dirty="0">
              <a:latin typeface="Avenir"/>
              <a:cs typeface="Avenir"/>
            </a:endParaRPr>
          </a:p>
        </p:txBody>
      </p:sp>
      <p:sp>
        <p:nvSpPr>
          <p:cNvPr id="11" name="object 11"/>
          <p:cNvSpPr txBox="1"/>
          <p:nvPr/>
        </p:nvSpPr>
        <p:spPr>
          <a:xfrm>
            <a:off x="625220" y="2093976"/>
            <a:ext cx="8635239" cy="233250"/>
          </a:xfrm>
          <a:prstGeom prst="rect">
            <a:avLst/>
          </a:prstGeom>
        </p:spPr>
        <p:txBody>
          <a:bodyPr vert="horz" wrap="square" lIns="0" tIns="0" rIns="0" bIns="0" rtlCol="0">
            <a:spAutoFit/>
          </a:bodyPr>
          <a:lstStyle/>
          <a:p>
            <a:pPr marL="12700">
              <a:lnSpc>
                <a:spcPct val="100000"/>
              </a:lnSpc>
            </a:pPr>
            <a:r>
              <a:rPr sz="1500" b="1" dirty="0">
                <a:solidFill>
                  <a:srgbClr val="045899"/>
                </a:solidFill>
                <a:latin typeface="Avenir Black"/>
                <a:cs typeface="Avenir Black"/>
              </a:rPr>
              <a:t>First step is vulvar* </a:t>
            </a:r>
            <a:r>
              <a:rPr sz="1500" b="1" spc="-5" dirty="0">
                <a:solidFill>
                  <a:srgbClr val="045899"/>
                </a:solidFill>
                <a:latin typeface="Avenir Black"/>
                <a:cs typeface="Avenir Black"/>
              </a:rPr>
              <a:t>self-care, </a:t>
            </a:r>
            <a:r>
              <a:rPr sz="1500" b="1" dirty="0">
                <a:solidFill>
                  <a:srgbClr val="045899"/>
                </a:solidFill>
                <a:latin typeface="Avenir Black"/>
                <a:cs typeface="Avenir Black"/>
              </a:rPr>
              <a:t>eg, avoid all vulvar irritants, and </a:t>
            </a:r>
            <a:r>
              <a:rPr sz="1500" b="1" spc="-5" dirty="0">
                <a:solidFill>
                  <a:srgbClr val="045899"/>
                </a:solidFill>
                <a:latin typeface="Avenir Black"/>
                <a:cs typeface="Avenir Black"/>
              </a:rPr>
              <a:t>chronic </a:t>
            </a:r>
            <a:r>
              <a:rPr sz="1500" b="1" dirty="0">
                <a:solidFill>
                  <a:srgbClr val="045899"/>
                </a:solidFill>
                <a:latin typeface="Avenir Black"/>
                <a:cs typeface="Avenir Black"/>
              </a:rPr>
              <a:t>pain</a:t>
            </a:r>
            <a:r>
              <a:rPr sz="1500" b="1" spc="-50" dirty="0">
                <a:solidFill>
                  <a:srgbClr val="045899"/>
                </a:solidFill>
                <a:latin typeface="Avenir Black"/>
                <a:cs typeface="Avenir Black"/>
              </a:rPr>
              <a:t> </a:t>
            </a:r>
            <a:r>
              <a:rPr sz="1500" b="1" spc="-5" dirty="0">
                <a:solidFill>
                  <a:srgbClr val="045899"/>
                </a:solidFill>
                <a:latin typeface="Avenir Black"/>
                <a:cs typeface="Avenir Black"/>
              </a:rPr>
              <a:t>self-care</a:t>
            </a:r>
            <a:endParaRPr sz="1500" dirty="0">
              <a:latin typeface="Avenir Black"/>
              <a:cs typeface="Avenir Black"/>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6644" y="2098547"/>
            <a:ext cx="3778885" cy="5046253"/>
          </a:xfrm>
          <a:prstGeom prst="rect">
            <a:avLst/>
          </a:prstGeom>
        </p:spPr>
        <p:txBody>
          <a:bodyPr vert="horz" wrap="square" lIns="0" tIns="0" rIns="0" bIns="0" rtlCol="0">
            <a:spAutoFit/>
          </a:bodyPr>
          <a:lstStyle/>
          <a:p>
            <a:pPr marL="12700">
              <a:lnSpc>
                <a:spcPct val="100000"/>
              </a:lnSpc>
            </a:pPr>
            <a:r>
              <a:rPr sz="1600" b="1" spc="5" dirty="0">
                <a:solidFill>
                  <a:srgbClr val="045899"/>
                </a:solidFill>
                <a:latin typeface="Avenir Black"/>
                <a:cs typeface="Avenir Black"/>
              </a:rPr>
              <a:t>Topical</a:t>
            </a:r>
            <a:r>
              <a:rPr sz="1600" b="1" spc="25" dirty="0">
                <a:solidFill>
                  <a:srgbClr val="045899"/>
                </a:solidFill>
                <a:latin typeface="Avenir Black"/>
                <a:cs typeface="Avenir Black"/>
              </a:rPr>
              <a:t> </a:t>
            </a:r>
            <a:r>
              <a:rPr sz="1600" b="1" spc="40" dirty="0">
                <a:solidFill>
                  <a:srgbClr val="045899"/>
                </a:solidFill>
                <a:latin typeface="Avenir Black"/>
                <a:cs typeface="Avenir Black"/>
              </a:rPr>
              <a:t>Formulations</a:t>
            </a:r>
            <a:endParaRPr sz="1600" dirty="0">
              <a:latin typeface="Avenir Black"/>
              <a:cs typeface="Avenir Black"/>
            </a:endParaRPr>
          </a:p>
          <a:p>
            <a:pPr>
              <a:lnSpc>
                <a:spcPct val="100000"/>
              </a:lnSpc>
              <a:spcBef>
                <a:spcPts val="20"/>
              </a:spcBef>
            </a:pPr>
            <a:endParaRPr sz="2050" dirty="0">
              <a:latin typeface="Times New Roman"/>
              <a:cs typeface="Times New Roman"/>
            </a:endParaRPr>
          </a:p>
          <a:p>
            <a:pPr marL="177800" marR="495300" indent="-165100">
              <a:lnSpc>
                <a:spcPct val="133300"/>
              </a:lnSpc>
              <a:buChar char="•"/>
              <a:tabLst>
                <a:tab pos="170815" algn="l"/>
              </a:tabLst>
            </a:pPr>
            <a:r>
              <a:rPr sz="1500" spc="30" dirty="0">
                <a:solidFill>
                  <a:srgbClr val="045899"/>
                </a:solidFill>
                <a:latin typeface="Avenir"/>
                <a:cs typeface="Avenir"/>
              </a:rPr>
              <a:t>Compounded topical </a:t>
            </a:r>
            <a:r>
              <a:rPr sz="1500" spc="35" dirty="0">
                <a:solidFill>
                  <a:srgbClr val="045899"/>
                </a:solidFill>
                <a:latin typeface="Avenir"/>
                <a:cs typeface="Avenir"/>
              </a:rPr>
              <a:t>formulations  </a:t>
            </a:r>
            <a:r>
              <a:rPr sz="1500" spc="20" dirty="0">
                <a:solidFill>
                  <a:srgbClr val="045899"/>
                </a:solidFill>
                <a:latin typeface="Avenir"/>
                <a:cs typeface="Avenir"/>
              </a:rPr>
              <a:t>can </a:t>
            </a:r>
            <a:r>
              <a:rPr sz="1500" spc="15" dirty="0">
                <a:solidFill>
                  <a:srgbClr val="045899"/>
                </a:solidFill>
                <a:latin typeface="Avenir"/>
                <a:cs typeface="Avenir"/>
              </a:rPr>
              <a:t>be </a:t>
            </a:r>
            <a:r>
              <a:rPr sz="1500" spc="25" dirty="0">
                <a:solidFill>
                  <a:srgbClr val="045899"/>
                </a:solidFill>
                <a:latin typeface="Avenir"/>
                <a:cs typeface="Avenir"/>
              </a:rPr>
              <a:t>used </a:t>
            </a:r>
            <a:r>
              <a:rPr sz="1500" spc="15" dirty="0">
                <a:solidFill>
                  <a:srgbClr val="045899"/>
                </a:solidFill>
                <a:latin typeface="Avenir"/>
                <a:cs typeface="Avenir"/>
              </a:rPr>
              <a:t>in </a:t>
            </a:r>
            <a:r>
              <a:rPr sz="1500" spc="30" dirty="0">
                <a:solidFill>
                  <a:srgbClr val="045899"/>
                </a:solidFill>
                <a:latin typeface="Avenir"/>
                <a:cs typeface="Avenir"/>
              </a:rPr>
              <a:t>conjunction</a:t>
            </a:r>
            <a:r>
              <a:rPr sz="1500" spc="240" dirty="0">
                <a:solidFill>
                  <a:srgbClr val="045899"/>
                </a:solidFill>
                <a:latin typeface="Avenir"/>
                <a:cs typeface="Avenir"/>
              </a:rPr>
              <a:t> </a:t>
            </a:r>
            <a:r>
              <a:rPr sz="1500" spc="35" dirty="0">
                <a:solidFill>
                  <a:srgbClr val="045899"/>
                </a:solidFill>
                <a:latin typeface="Avenir"/>
                <a:cs typeface="Avenir"/>
              </a:rPr>
              <a:t>with</a:t>
            </a:r>
            <a:endParaRPr sz="1500" dirty="0">
              <a:latin typeface="Avenir"/>
              <a:cs typeface="Avenir"/>
            </a:endParaRPr>
          </a:p>
          <a:p>
            <a:pPr marL="177800">
              <a:lnSpc>
                <a:spcPct val="100000"/>
              </a:lnSpc>
              <a:spcBef>
                <a:spcPts val="600"/>
              </a:spcBef>
            </a:pPr>
            <a:r>
              <a:rPr sz="1500" spc="30" dirty="0">
                <a:solidFill>
                  <a:srgbClr val="045899"/>
                </a:solidFill>
                <a:latin typeface="Avenir"/>
                <a:cs typeface="Avenir"/>
              </a:rPr>
              <a:t>medications </a:t>
            </a:r>
            <a:r>
              <a:rPr sz="1500" spc="20" dirty="0">
                <a:solidFill>
                  <a:srgbClr val="045899"/>
                </a:solidFill>
                <a:latin typeface="Avenir"/>
                <a:cs typeface="Avenir"/>
              </a:rPr>
              <a:t>(or </a:t>
            </a:r>
            <a:r>
              <a:rPr sz="1500" spc="25" dirty="0">
                <a:solidFill>
                  <a:srgbClr val="045899"/>
                </a:solidFill>
                <a:latin typeface="Avenir"/>
                <a:cs typeface="Avenir"/>
              </a:rPr>
              <a:t>other</a:t>
            </a:r>
            <a:r>
              <a:rPr sz="1500" spc="145" dirty="0">
                <a:solidFill>
                  <a:srgbClr val="045899"/>
                </a:solidFill>
                <a:latin typeface="Avenir"/>
                <a:cs typeface="Avenir"/>
              </a:rPr>
              <a:t> </a:t>
            </a:r>
            <a:r>
              <a:rPr sz="1500" spc="30" dirty="0">
                <a:solidFill>
                  <a:srgbClr val="045899"/>
                </a:solidFill>
                <a:latin typeface="Avenir"/>
                <a:cs typeface="Avenir"/>
              </a:rPr>
              <a:t>treatments)</a:t>
            </a:r>
            <a:endParaRPr sz="1500" dirty="0">
              <a:latin typeface="Avenir"/>
              <a:cs typeface="Avenir"/>
            </a:endParaRPr>
          </a:p>
          <a:p>
            <a:pPr>
              <a:lnSpc>
                <a:spcPct val="100000"/>
              </a:lnSpc>
            </a:pPr>
            <a:endParaRPr sz="1500" dirty="0">
              <a:latin typeface="Times New Roman"/>
              <a:cs typeface="Times New Roman"/>
            </a:endParaRPr>
          </a:p>
          <a:p>
            <a:pPr marL="170180" indent="-157480">
              <a:lnSpc>
                <a:spcPct val="100000"/>
              </a:lnSpc>
              <a:spcBef>
                <a:spcPts val="1275"/>
              </a:spcBef>
              <a:buChar char="•"/>
              <a:tabLst>
                <a:tab pos="170815" algn="l"/>
              </a:tabLst>
            </a:pPr>
            <a:r>
              <a:rPr sz="1500" spc="10" dirty="0">
                <a:solidFill>
                  <a:srgbClr val="045899"/>
                </a:solidFill>
                <a:latin typeface="Avenir"/>
                <a:cs typeface="Avenir"/>
              </a:rPr>
              <a:t>Topicals </a:t>
            </a:r>
            <a:r>
              <a:rPr sz="1500" spc="30" dirty="0">
                <a:solidFill>
                  <a:srgbClr val="045899"/>
                </a:solidFill>
                <a:latin typeface="Avenir"/>
                <a:cs typeface="Avenir"/>
              </a:rPr>
              <a:t>contain </a:t>
            </a:r>
            <a:r>
              <a:rPr sz="1500" spc="25" dirty="0">
                <a:solidFill>
                  <a:srgbClr val="045899"/>
                </a:solidFill>
                <a:latin typeface="Avenir"/>
                <a:cs typeface="Avenir"/>
              </a:rPr>
              <a:t>either </a:t>
            </a:r>
            <a:r>
              <a:rPr sz="1500" dirty="0">
                <a:solidFill>
                  <a:srgbClr val="045899"/>
                </a:solidFill>
                <a:latin typeface="Avenir"/>
                <a:cs typeface="Avenir"/>
              </a:rPr>
              <a:t>a</a:t>
            </a:r>
            <a:r>
              <a:rPr sz="1500" spc="155" dirty="0">
                <a:solidFill>
                  <a:srgbClr val="045899"/>
                </a:solidFill>
                <a:latin typeface="Avenir"/>
                <a:cs typeface="Avenir"/>
              </a:rPr>
              <a:t> </a:t>
            </a:r>
            <a:r>
              <a:rPr sz="1500" spc="35" dirty="0">
                <a:solidFill>
                  <a:srgbClr val="045899"/>
                </a:solidFill>
                <a:latin typeface="Avenir"/>
                <a:cs typeface="Avenir"/>
              </a:rPr>
              <a:t>single</a:t>
            </a:r>
            <a:endParaRPr sz="1500" dirty="0">
              <a:latin typeface="Avenir"/>
              <a:cs typeface="Avenir"/>
            </a:endParaRPr>
          </a:p>
          <a:p>
            <a:pPr marL="177800">
              <a:lnSpc>
                <a:spcPct val="100000"/>
              </a:lnSpc>
              <a:spcBef>
                <a:spcPts val="600"/>
              </a:spcBef>
            </a:pPr>
            <a:r>
              <a:rPr sz="1500" spc="25" dirty="0">
                <a:solidFill>
                  <a:srgbClr val="045899"/>
                </a:solidFill>
                <a:latin typeface="Avenir"/>
                <a:cs typeface="Avenir"/>
              </a:rPr>
              <a:t>active ingredient </a:t>
            </a:r>
            <a:r>
              <a:rPr sz="1500" spc="15" dirty="0">
                <a:solidFill>
                  <a:srgbClr val="045899"/>
                </a:solidFill>
                <a:latin typeface="Avenir"/>
                <a:cs typeface="Avenir"/>
              </a:rPr>
              <a:t>or </a:t>
            </a:r>
            <a:r>
              <a:rPr sz="1500" dirty="0">
                <a:solidFill>
                  <a:srgbClr val="045899"/>
                </a:solidFill>
                <a:latin typeface="Avenir"/>
                <a:cs typeface="Avenir"/>
              </a:rPr>
              <a:t>a </a:t>
            </a:r>
            <a:r>
              <a:rPr sz="1500" spc="30" dirty="0">
                <a:solidFill>
                  <a:srgbClr val="045899"/>
                </a:solidFill>
                <a:latin typeface="Avenir"/>
                <a:cs typeface="Avenir"/>
              </a:rPr>
              <a:t>combination</a:t>
            </a:r>
            <a:r>
              <a:rPr sz="1500" spc="295" dirty="0">
                <a:solidFill>
                  <a:srgbClr val="045899"/>
                </a:solidFill>
                <a:latin typeface="Avenir"/>
                <a:cs typeface="Avenir"/>
              </a:rPr>
              <a:t> </a:t>
            </a:r>
            <a:r>
              <a:rPr sz="1500" spc="35" dirty="0">
                <a:solidFill>
                  <a:srgbClr val="045899"/>
                </a:solidFill>
                <a:latin typeface="Avenir"/>
                <a:cs typeface="Avenir"/>
              </a:rPr>
              <a:t>of</a:t>
            </a:r>
            <a:endParaRPr sz="1500" dirty="0">
              <a:latin typeface="Avenir"/>
              <a:cs typeface="Avenir"/>
            </a:endParaRPr>
          </a:p>
          <a:p>
            <a:pPr marL="177800" marR="5080">
              <a:lnSpc>
                <a:spcPct val="133300"/>
              </a:lnSpc>
            </a:pPr>
            <a:r>
              <a:rPr sz="1500" spc="25" dirty="0">
                <a:solidFill>
                  <a:srgbClr val="045899"/>
                </a:solidFill>
                <a:latin typeface="Avenir"/>
                <a:cs typeface="Avenir"/>
              </a:rPr>
              <a:t>ingredients </a:t>
            </a:r>
            <a:r>
              <a:rPr sz="1500" spc="30" dirty="0">
                <a:solidFill>
                  <a:srgbClr val="045899"/>
                </a:solidFill>
                <a:latin typeface="Avenir"/>
                <a:cs typeface="Avenir"/>
              </a:rPr>
              <a:t>(anesthetic, antidepressant,  anticonvulsant) </a:t>
            </a:r>
            <a:r>
              <a:rPr sz="1500" spc="20" dirty="0">
                <a:solidFill>
                  <a:srgbClr val="045899"/>
                </a:solidFill>
                <a:latin typeface="Avenir"/>
                <a:cs typeface="Avenir"/>
              </a:rPr>
              <a:t>(1, 10, </a:t>
            </a:r>
            <a:r>
              <a:rPr sz="1500" spc="25" dirty="0">
                <a:solidFill>
                  <a:srgbClr val="045899"/>
                </a:solidFill>
                <a:latin typeface="Avenir"/>
                <a:cs typeface="Avenir"/>
              </a:rPr>
              <a:t>30-35, </a:t>
            </a:r>
            <a:r>
              <a:rPr sz="1500" spc="20" dirty="0">
                <a:solidFill>
                  <a:srgbClr val="045899"/>
                </a:solidFill>
                <a:latin typeface="Avenir"/>
                <a:cs typeface="Avenir"/>
              </a:rPr>
              <a:t>92,</a:t>
            </a:r>
            <a:r>
              <a:rPr sz="1500" spc="270" dirty="0">
                <a:solidFill>
                  <a:srgbClr val="045899"/>
                </a:solidFill>
                <a:latin typeface="Avenir"/>
                <a:cs typeface="Avenir"/>
              </a:rPr>
              <a:t> </a:t>
            </a:r>
            <a:r>
              <a:rPr sz="1500" spc="35" dirty="0">
                <a:solidFill>
                  <a:srgbClr val="045899"/>
                </a:solidFill>
                <a:latin typeface="Avenir"/>
                <a:cs typeface="Avenir"/>
              </a:rPr>
              <a:t>109,</a:t>
            </a:r>
            <a:endParaRPr sz="1500" dirty="0">
              <a:latin typeface="Avenir"/>
              <a:cs typeface="Avenir"/>
            </a:endParaRPr>
          </a:p>
          <a:p>
            <a:pPr marL="177800">
              <a:lnSpc>
                <a:spcPct val="100000"/>
              </a:lnSpc>
              <a:spcBef>
                <a:spcPts val="600"/>
              </a:spcBef>
            </a:pPr>
            <a:r>
              <a:rPr sz="1500" spc="25" dirty="0">
                <a:solidFill>
                  <a:srgbClr val="045899"/>
                </a:solidFill>
                <a:latin typeface="Avenir"/>
                <a:cs typeface="Avenir"/>
              </a:rPr>
              <a:t>110,</a:t>
            </a:r>
            <a:r>
              <a:rPr sz="1500" spc="-25" dirty="0">
                <a:solidFill>
                  <a:srgbClr val="045899"/>
                </a:solidFill>
                <a:latin typeface="Avenir"/>
                <a:cs typeface="Avenir"/>
              </a:rPr>
              <a:t> </a:t>
            </a:r>
            <a:r>
              <a:rPr sz="1500" spc="35" dirty="0">
                <a:solidFill>
                  <a:srgbClr val="045899"/>
                </a:solidFill>
                <a:latin typeface="Avenir"/>
                <a:cs typeface="Avenir"/>
              </a:rPr>
              <a:t>131)</a:t>
            </a:r>
            <a:endParaRPr sz="1500" dirty="0">
              <a:latin typeface="Avenir"/>
              <a:cs typeface="Avenir"/>
            </a:endParaRPr>
          </a:p>
          <a:p>
            <a:pPr marL="190500">
              <a:lnSpc>
                <a:spcPct val="100000"/>
              </a:lnSpc>
              <a:spcBef>
                <a:spcPts val="1275"/>
              </a:spcBef>
            </a:pPr>
            <a:r>
              <a:rPr sz="1500" spc="10" dirty="0">
                <a:solidFill>
                  <a:srgbClr val="045899"/>
                </a:solidFill>
                <a:latin typeface="Avenir"/>
                <a:cs typeface="Avenir"/>
              </a:rPr>
              <a:t>-Topical </a:t>
            </a:r>
            <a:r>
              <a:rPr sz="1500" spc="20" dirty="0">
                <a:solidFill>
                  <a:srgbClr val="045899"/>
                </a:solidFill>
                <a:latin typeface="Avenir"/>
                <a:cs typeface="Avenir"/>
              </a:rPr>
              <a:t>use </a:t>
            </a:r>
            <a:r>
              <a:rPr sz="1500" spc="15" dirty="0">
                <a:solidFill>
                  <a:srgbClr val="045899"/>
                </a:solidFill>
                <a:latin typeface="Avenir"/>
                <a:cs typeface="Avenir"/>
              </a:rPr>
              <a:t>of </a:t>
            </a:r>
            <a:r>
              <a:rPr sz="1500" spc="30" dirty="0">
                <a:solidFill>
                  <a:srgbClr val="045899"/>
                </a:solidFill>
                <a:latin typeface="Avenir"/>
                <a:cs typeface="Avenir"/>
              </a:rPr>
              <a:t>benzocaine</a:t>
            </a:r>
            <a:r>
              <a:rPr sz="1500" spc="180" dirty="0">
                <a:solidFill>
                  <a:srgbClr val="045899"/>
                </a:solidFill>
                <a:latin typeface="Avenir"/>
                <a:cs typeface="Avenir"/>
              </a:rPr>
              <a:t> </a:t>
            </a:r>
            <a:r>
              <a:rPr sz="1500" spc="35" dirty="0">
                <a:solidFill>
                  <a:srgbClr val="045899"/>
                </a:solidFill>
                <a:latin typeface="Avenir"/>
                <a:cs typeface="Avenir"/>
              </a:rPr>
              <a:t>and</a:t>
            </a:r>
            <a:endParaRPr sz="1500" dirty="0">
              <a:latin typeface="Avenir"/>
              <a:cs typeface="Avenir"/>
            </a:endParaRPr>
          </a:p>
          <a:p>
            <a:pPr marL="247650">
              <a:lnSpc>
                <a:spcPct val="100000"/>
              </a:lnSpc>
            </a:pPr>
            <a:r>
              <a:rPr sz="1500" spc="30" dirty="0">
                <a:solidFill>
                  <a:srgbClr val="045899"/>
                </a:solidFill>
                <a:latin typeface="Avenir"/>
                <a:cs typeface="Avenir"/>
              </a:rPr>
              <a:t>diphenhydramine </a:t>
            </a:r>
            <a:r>
              <a:rPr sz="1500" spc="25" dirty="0">
                <a:solidFill>
                  <a:srgbClr val="045899"/>
                </a:solidFill>
                <a:latin typeface="Avenir"/>
                <a:cs typeface="Avenir"/>
              </a:rPr>
              <a:t>should </a:t>
            </a:r>
            <a:r>
              <a:rPr sz="1500" spc="15" dirty="0">
                <a:solidFill>
                  <a:srgbClr val="045899"/>
                </a:solidFill>
                <a:latin typeface="Avenir"/>
                <a:cs typeface="Avenir"/>
              </a:rPr>
              <a:t>be </a:t>
            </a:r>
            <a:r>
              <a:rPr sz="1500" spc="35" dirty="0">
                <a:solidFill>
                  <a:srgbClr val="045899"/>
                </a:solidFill>
                <a:latin typeface="Avenir"/>
                <a:cs typeface="Avenir"/>
              </a:rPr>
              <a:t>avoided  </a:t>
            </a:r>
            <a:r>
              <a:rPr sz="1500" spc="20" dirty="0">
                <a:solidFill>
                  <a:srgbClr val="045899"/>
                </a:solidFill>
                <a:latin typeface="Avenir"/>
                <a:cs typeface="Avenir"/>
              </a:rPr>
              <a:t>due </a:t>
            </a:r>
            <a:r>
              <a:rPr sz="1500" spc="15" dirty="0">
                <a:solidFill>
                  <a:srgbClr val="045899"/>
                </a:solidFill>
                <a:latin typeface="Avenir"/>
                <a:cs typeface="Avenir"/>
              </a:rPr>
              <a:t>to </a:t>
            </a:r>
            <a:r>
              <a:rPr sz="1500" spc="30" dirty="0">
                <a:solidFill>
                  <a:srgbClr val="045899"/>
                </a:solidFill>
                <a:latin typeface="Avenir"/>
                <a:cs typeface="Avenir"/>
              </a:rPr>
              <a:t>potential sensitization</a:t>
            </a:r>
            <a:r>
              <a:rPr sz="1500" spc="185" dirty="0">
                <a:solidFill>
                  <a:srgbClr val="045899"/>
                </a:solidFill>
                <a:latin typeface="Avenir"/>
                <a:cs typeface="Avenir"/>
              </a:rPr>
              <a:t> </a:t>
            </a:r>
            <a:r>
              <a:rPr sz="1500" spc="35" dirty="0">
                <a:solidFill>
                  <a:srgbClr val="045899"/>
                </a:solidFill>
                <a:latin typeface="Avenir"/>
                <a:cs typeface="Avenir"/>
              </a:rPr>
              <a:t>and</a:t>
            </a:r>
            <a:r>
              <a:rPr lang="en-US" sz="1500" spc="35" dirty="0">
                <a:solidFill>
                  <a:srgbClr val="045899"/>
                </a:solidFill>
                <a:latin typeface="Avenir"/>
                <a:cs typeface="Avenir"/>
              </a:rPr>
              <a:t> </a:t>
            </a:r>
            <a:r>
              <a:rPr lang="en-US" sz="1500" spc="30" dirty="0">
                <a:solidFill>
                  <a:srgbClr val="045899"/>
                </a:solidFill>
                <a:latin typeface="Avenir"/>
                <a:cs typeface="Avenir"/>
              </a:rPr>
              <a:t>irritation</a:t>
            </a:r>
            <a:r>
              <a:rPr lang="en-US" sz="1500" spc="-15" dirty="0">
                <a:solidFill>
                  <a:srgbClr val="045899"/>
                </a:solidFill>
                <a:latin typeface="Avenir"/>
                <a:cs typeface="Avenir"/>
              </a:rPr>
              <a:t> </a:t>
            </a:r>
            <a:r>
              <a:rPr lang="en-US" sz="1500" spc="35" dirty="0">
                <a:solidFill>
                  <a:srgbClr val="045899"/>
                </a:solidFill>
                <a:latin typeface="Avenir"/>
                <a:cs typeface="Avenir"/>
              </a:rPr>
              <a:t>(108)</a:t>
            </a:r>
            <a:endParaRPr lang="en-US" sz="1500" dirty="0">
              <a:latin typeface="Avenir"/>
              <a:cs typeface="Avenir"/>
            </a:endParaRPr>
          </a:p>
          <a:p>
            <a:pPr marL="190500">
              <a:lnSpc>
                <a:spcPct val="100000"/>
              </a:lnSpc>
              <a:spcBef>
                <a:spcPts val="600"/>
              </a:spcBef>
            </a:pPr>
            <a:r>
              <a:rPr lang="en-US" sz="1500" spc="10" dirty="0">
                <a:solidFill>
                  <a:srgbClr val="045899"/>
                </a:solidFill>
                <a:latin typeface="Avenir"/>
                <a:cs typeface="Avenir"/>
              </a:rPr>
              <a:t>-Topicals </a:t>
            </a:r>
            <a:r>
              <a:rPr lang="en-US" sz="1500" spc="20" dirty="0">
                <a:solidFill>
                  <a:srgbClr val="045899"/>
                </a:solidFill>
                <a:latin typeface="Avenir"/>
                <a:cs typeface="Avenir"/>
              </a:rPr>
              <a:t>not </a:t>
            </a:r>
            <a:r>
              <a:rPr lang="en-US" sz="1500" spc="25" dirty="0">
                <a:solidFill>
                  <a:srgbClr val="045899"/>
                </a:solidFill>
                <a:latin typeface="Avenir"/>
                <a:cs typeface="Avenir"/>
              </a:rPr>
              <a:t>found</a:t>
            </a:r>
            <a:r>
              <a:rPr lang="en-US" sz="1500" spc="140" dirty="0">
                <a:solidFill>
                  <a:srgbClr val="045899"/>
                </a:solidFill>
                <a:latin typeface="Avenir"/>
                <a:cs typeface="Avenir"/>
              </a:rPr>
              <a:t> </a:t>
            </a:r>
            <a:r>
              <a:rPr lang="en-US" sz="1500" spc="35" dirty="0">
                <a:solidFill>
                  <a:srgbClr val="045899"/>
                </a:solidFill>
                <a:latin typeface="Avenir"/>
                <a:cs typeface="Avenir"/>
              </a:rPr>
              <a:t>useful*</a:t>
            </a:r>
            <a:endParaRPr lang="en-US" sz="1500" dirty="0">
              <a:latin typeface="Avenir"/>
              <a:cs typeface="Avenir"/>
            </a:endParaRPr>
          </a:p>
          <a:p>
            <a:pPr marL="266700" marR="199390">
              <a:lnSpc>
                <a:spcPct val="133300"/>
              </a:lnSpc>
            </a:pPr>
            <a:endParaRPr sz="1500" dirty="0">
              <a:latin typeface="Avenir"/>
              <a:cs typeface="Avenir"/>
            </a:endParaRPr>
          </a:p>
        </p:txBody>
      </p:sp>
      <p:sp>
        <p:nvSpPr>
          <p:cNvPr id="5" name="object 5"/>
          <p:cNvSpPr txBox="1"/>
          <p:nvPr/>
        </p:nvSpPr>
        <p:spPr>
          <a:xfrm>
            <a:off x="1596644" y="7406317"/>
            <a:ext cx="2765425" cy="128240"/>
          </a:xfrm>
          <a:prstGeom prst="rect">
            <a:avLst/>
          </a:prstGeom>
        </p:spPr>
        <p:txBody>
          <a:bodyPr vert="horz" wrap="square" lIns="0" tIns="0" rIns="0" bIns="0" rtlCol="0">
            <a:spAutoFit/>
          </a:bodyPr>
          <a:lstStyle/>
          <a:p>
            <a:pPr marL="12700">
              <a:lnSpc>
                <a:spcPts val="1030"/>
              </a:lnSpc>
            </a:pPr>
            <a:r>
              <a:rPr sz="1000" spc="15" dirty="0">
                <a:solidFill>
                  <a:srgbClr val="045899"/>
                </a:solidFill>
                <a:latin typeface="Avenir"/>
                <a:cs typeface="Avenir"/>
              </a:rPr>
              <a:t>See </a:t>
            </a:r>
            <a:r>
              <a:rPr sz="1000" spc="5" dirty="0">
                <a:solidFill>
                  <a:srgbClr val="045899"/>
                </a:solidFill>
                <a:latin typeface="Avenir"/>
                <a:cs typeface="Avenir"/>
              </a:rPr>
              <a:t>Treatment </a:t>
            </a:r>
            <a:r>
              <a:rPr sz="1000" spc="20" dirty="0">
                <a:solidFill>
                  <a:srgbClr val="045899"/>
                </a:solidFill>
                <a:latin typeface="Avenir"/>
                <a:cs typeface="Avenir"/>
              </a:rPr>
              <a:t>References 1-135</a:t>
            </a:r>
            <a:r>
              <a:rPr sz="1000" spc="25" dirty="0">
                <a:solidFill>
                  <a:srgbClr val="045899"/>
                </a:solidFill>
                <a:latin typeface="Avenir"/>
                <a:cs typeface="Avenir"/>
              </a:rPr>
              <a:t>.</a:t>
            </a:r>
            <a:endParaRPr sz="1000" dirty="0">
              <a:latin typeface="Avenir"/>
              <a:cs typeface="Avenir"/>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66</a:t>
            </a:fld>
            <a:endParaRPr dirty="0"/>
          </a:p>
        </p:txBody>
      </p:sp>
      <p:sp>
        <p:nvSpPr>
          <p:cNvPr id="7" name="object 7"/>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Individualized Multidisciplinar</a:t>
            </a:r>
            <a:r>
              <a:rPr lang="en-US" sz="1000" spc="20" dirty="0">
                <a:solidFill>
                  <a:srgbClr val="42888E"/>
                </a:solidFill>
                <a:latin typeface="Avenir"/>
                <a:cs typeface="Arial"/>
              </a:rPr>
              <a:t>y T</a:t>
            </a:r>
            <a:r>
              <a:rPr sz="1000" spc="20" dirty="0">
                <a:solidFill>
                  <a:srgbClr val="42888E"/>
                </a:solidFill>
                <a:latin typeface="Avenir"/>
                <a:cs typeface="Arial"/>
              </a:rPr>
              <a:t>reatment</a:t>
            </a:r>
            <a:endParaRPr sz="1000" dirty="0">
              <a:latin typeface="Avenir"/>
              <a:cs typeface="Arial"/>
            </a:endParaRPr>
          </a:p>
        </p:txBody>
      </p:sp>
      <p:sp>
        <p:nvSpPr>
          <p:cNvPr id="3" name="object 3"/>
          <p:cNvSpPr txBox="1"/>
          <p:nvPr/>
        </p:nvSpPr>
        <p:spPr>
          <a:xfrm>
            <a:off x="5697346" y="2667000"/>
            <a:ext cx="3754754" cy="2149050"/>
          </a:xfrm>
          <a:prstGeom prst="rect">
            <a:avLst/>
          </a:prstGeom>
        </p:spPr>
        <p:txBody>
          <a:bodyPr vert="horz" wrap="square" lIns="0" tIns="0" rIns="0" bIns="0" rtlCol="0">
            <a:spAutoFit/>
          </a:bodyPr>
          <a:lstStyle/>
          <a:p>
            <a:pPr marL="177800" marR="102870" indent="-165100">
              <a:lnSpc>
                <a:spcPct val="133300"/>
              </a:lnSpc>
              <a:buChar char="•"/>
              <a:tabLst>
                <a:tab pos="170815" algn="l"/>
              </a:tabLst>
            </a:pPr>
            <a:r>
              <a:rPr sz="1500" spc="30" dirty="0">
                <a:solidFill>
                  <a:srgbClr val="045899"/>
                </a:solidFill>
                <a:latin typeface="Avenir"/>
                <a:cs typeface="Avenir"/>
              </a:rPr>
              <a:t>Discontinuation </a:t>
            </a:r>
            <a:r>
              <a:rPr sz="1500" spc="15" dirty="0">
                <a:solidFill>
                  <a:srgbClr val="045899"/>
                </a:solidFill>
                <a:latin typeface="Avenir"/>
                <a:cs typeface="Avenir"/>
              </a:rPr>
              <a:t>of </a:t>
            </a:r>
            <a:r>
              <a:rPr sz="1500" spc="25" dirty="0">
                <a:solidFill>
                  <a:srgbClr val="045899"/>
                </a:solidFill>
                <a:latin typeface="Avenir"/>
                <a:cs typeface="Avenir"/>
              </a:rPr>
              <a:t>oral </a:t>
            </a:r>
            <a:r>
              <a:rPr sz="1500" spc="35" dirty="0">
                <a:solidFill>
                  <a:srgbClr val="045899"/>
                </a:solidFill>
                <a:latin typeface="Avenir"/>
                <a:cs typeface="Avenir"/>
              </a:rPr>
              <a:t>contraceptives  </a:t>
            </a:r>
            <a:r>
              <a:rPr sz="1500" spc="25" dirty="0">
                <a:solidFill>
                  <a:srgbClr val="045899"/>
                </a:solidFill>
                <a:latin typeface="Avenir"/>
                <a:cs typeface="Avenir"/>
              </a:rPr>
              <a:t>(OC) </a:t>
            </a:r>
            <a:r>
              <a:rPr sz="1500" spc="20" dirty="0">
                <a:solidFill>
                  <a:srgbClr val="045899"/>
                </a:solidFill>
                <a:latin typeface="Avenir"/>
                <a:cs typeface="Avenir"/>
              </a:rPr>
              <a:t>and use </a:t>
            </a:r>
            <a:r>
              <a:rPr sz="1500" spc="15" dirty="0">
                <a:solidFill>
                  <a:srgbClr val="045899"/>
                </a:solidFill>
                <a:latin typeface="Avenir"/>
                <a:cs typeface="Avenir"/>
              </a:rPr>
              <a:t>of </a:t>
            </a:r>
            <a:r>
              <a:rPr sz="1500" dirty="0">
                <a:solidFill>
                  <a:srgbClr val="045899"/>
                </a:solidFill>
                <a:latin typeface="Avenir"/>
                <a:cs typeface="Avenir"/>
              </a:rPr>
              <a:t>a </a:t>
            </a:r>
            <a:r>
              <a:rPr sz="1500" spc="30" dirty="0">
                <a:solidFill>
                  <a:srgbClr val="045899"/>
                </a:solidFill>
                <a:latin typeface="Avenir"/>
                <a:cs typeface="Avenir"/>
              </a:rPr>
              <a:t>topically</a:t>
            </a:r>
            <a:r>
              <a:rPr sz="1500" spc="305" dirty="0">
                <a:solidFill>
                  <a:srgbClr val="045899"/>
                </a:solidFill>
                <a:latin typeface="Avenir"/>
                <a:cs typeface="Avenir"/>
              </a:rPr>
              <a:t> </a:t>
            </a:r>
            <a:r>
              <a:rPr sz="1500" spc="35" dirty="0">
                <a:solidFill>
                  <a:srgbClr val="045899"/>
                </a:solidFill>
                <a:latin typeface="Avenir"/>
                <a:cs typeface="Avenir"/>
              </a:rPr>
              <a:t>formulated</a:t>
            </a:r>
            <a:endParaRPr sz="1500" dirty="0">
              <a:latin typeface="Avenir"/>
              <a:cs typeface="Avenir"/>
            </a:endParaRPr>
          </a:p>
          <a:p>
            <a:pPr marL="177800" marR="5080">
              <a:lnSpc>
                <a:spcPct val="133300"/>
              </a:lnSpc>
            </a:pPr>
            <a:r>
              <a:rPr sz="1500" spc="25" dirty="0">
                <a:solidFill>
                  <a:srgbClr val="045899"/>
                </a:solidFill>
                <a:latin typeface="Avenir"/>
                <a:cs typeface="Avenir"/>
              </a:rPr>
              <a:t>estrogen (and </a:t>
            </a:r>
            <a:r>
              <a:rPr sz="1500" spc="30" dirty="0">
                <a:solidFill>
                  <a:srgbClr val="045899"/>
                </a:solidFill>
                <a:latin typeface="Avenir"/>
                <a:cs typeface="Avenir"/>
              </a:rPr>
              <a:t>sometimes testosterone)  </a:t>
            </a:r>
            <a:r>
              <a:rPr sz="1500" spc="20" dirty="0">
                <a:solidFill>
                  <a:srgbClr val="045899"/>
                </a:solidFill>
                <a:latin typeface="Avenir"/>
                <a:cs typeface="Avenir"/>
              </a:rPr>
              <a:t>cream </a:t>
            </a:r>
            <a:r>
              <a:rPr sz="1500" spc="15" dirty="0">
                <a:solidFill>
                  <a:srgbClr val="045899"/>
                </a:solidFill>
                <a:latin typeface="Avenir"/>
                <a:cs typeface="Avenir"/>
              </a:rPr>
              <a:t>is </a:t>
            </a:r>
            <a:r>
              <a:rPr sz="1500" spc="25" dirty="0">
                <a:solidFill>
                  <a:srgbClr val="045899"/>
                </a:solidFill>
                <a:latin typeface="Avenir"/>
                <a:cs typeface="Avenir"/>
              </a:rPr>
              <a:t>recommended </a:t>
            </a:r>
            <a:r>
              <a:rPr sz="1500" spc="20" dirty="0">
                <a:solidFill>
                  <a:srgbClr val="045899"/>
                </a:solidFill>
                <a:latin typeface="Avenir"/>
                <a:cs typeface="Avenir"/>
              </a:rPr>
              <a:t>for </a:t>
            </a:r>
            <a:r>
              <a:rPr sz="1500" spc="25" dirty="0">
                <a:solidFill>
                  <a:srgbClr val="045899"/>
                </a:solidFill>
                <a:latin typeface="Avenir"/>
                <a:cs typeface="Avenir"/>
              </a:rPr>
              <a:t>cases </a:t>
            </a:r>
            <a:r>
              <a:rPr sz="1500" spc="35" dirty="0">
                <a:solidFill>
                  <a:srgbClr val="045899"/>
                </a:solidFill>
                <a:latin typeface="Avenir"/>
                <a:cs typeface="Avenir"/>
              </a:rPr>
              <a:t>in  </a:t>
            </a:r>
            <a:r>
              <a:rPr sz="1500" spc="25" dirty="0">
                <a:solidFill>
                  <a:srgbClr val="045899"/>
                </a:solidFill>
                <a:latin typeface="Avenir"/>
                <a:cs typeface="Avenir"/>
              </a:rPr>
              <a:t>which </a:t>
            </a:r>
            <a:r>
              <a:rPr sz="1500" spc="15" dirty="0">
                <a:solidFill>
                  <a:srgbClr val="045899"/>
                </a:solidFill>
                <a:latin typeface="Avenir"/>
                <a:cs typeface="Avenir"/>
              </a:rPr>
              <a:t>OC </a:t>
            </a:r>
            <a:r>
              <a:rPr sz="1500" spc="20" dirty="0">
                <a:solidFill>
                  <a:srgbClr val="045899"/>
                </a:solidFill>
                <a:latin typeface="Avenir"/>
                <a:cs typeface="Avenir"/>
              </a:rPr>
              <a:t>use </a:t>
            </a:r>
            <a:r>
              <a:rPr sz="1500" spc="15" dirty="0">
                <a:solidFill>
                  <a:srgbClr val="045899"/>
                </a:solidFill>
                <a:latin typeface="Avenir"/>
                <a:cs typeface="Avenir"/>
              </a:rPr>
              <a:t>is </a:t>
            </a:r>
            <a:r>
              <a:rPr sz="1500" spc="30" dirty="0">
                <a:solidFill>
                  <a:srgbClr val="045899"/>
                </a:solidFill>
                <a:latin typeface="Avenir"/>
                <a:cs typeface="Avenir"/>
              </a:rPr>
              <a:t>suspected </a:t>
            </a:r>
            <a:r>
              <a:rPr sz="1500" spc="15" dirty="0">
                <a:solidFill>
                  <a:srgbClr val="045899"/>
                </a:solidFill>
                <a:latin typeface="Avenir"/>
                <a:cs typeface="Avenir"/>
              </a:rPr>
              <a:t>to </a:t>
            </a:r>
            <a:r>
              <a:rPr sz="1500" spc="25" dirty="0">
                <a:solidFill>
                  <a:srgbClr val="045899"/>
                </a:solidFill>
                <a:latin typeface="Avenir"/>
                <a:cs typeface="Avenir"/>
              </a:rPr>
              <a:t>play </a:t>
            </a:r>
            <a:r>
              <a:rPr sz="1500" dirty="0">
                <a:solidFill>
                  <a:srgbClr val="045899"/>
                </a:solidFill>
                <a:latin typeface="Avenir"/>
                <a:cs typeface="Avenir"/>
              </a:rPr>
              <a:t>a  </a:t>
            </a:r>
            <a:r>
              <a:rPr sz="1500" spc="20" dirty="0">
                <a:solidFill>
                  <a:srgbClr val="045899"/>
                </a:solidFill>
                <a:latin typeface="Avenir"/>
                <a:cs typeface="Avenir"/>
              </a:rPr>
              <a:t>role </a:t>
            </a:r>
            <a:r>
              <a:rPr sz="1500" spc="15" dirty="0">
                <a:solidFill>
                  <a:srgbClr val="045899"/>
                </a:solidFill>
                <a:latin typeface="Avenir"/>
                <a:cs typeface="Avenir"/>
              </a:rPr>
              <a:t>in </a:t>
            </a:r>
            <a:r>
              <a:rPr sz="1500" spc="30" dirty="0">
                <a:solidFill>
                  <a:srgbClr val="045899"/>
                </a:solidFill>
                <a:latin typeface="Avenir"/>
                <a:cs typeface="Avenir"/>
              </a:rPr>
              <a:t>symptom development </a:t>
            </a:r>
            <a:r>
              <a:rPr sz="1500" spc="35" dirty="0">
                <a:solidFill>
                  <a:srgbClr val="045899"/>
                </a:solidFill>
                <a:latin typeface="Avenir"/>
                <a:cs typeface="Avenir"/>
              </a:rPr>
              <a:t>and/or  </a:t>
            </a:r>
            <a:r>
              <a:rPr sz="1500" spc="30" dirty="0">
                <a:solidFill>
                  <a:srgbClr val="045899"/>
                </a:solidFill>
                <a:latin typeface="Avenir"/>
                <a:cs typeface="Avenir"/>
              </a:rPr>
              <a:t>maintenance </a:t>
            </a:r>
            <a:r>
              <a:rPr sz="1500" spc="20" dirty="0">
                <a:solidFill>
                  <a:srgbClr val="045899"/>
                </a:solidFill>
                <a:latin typeface="Avenir"/>
                <a:cs typeface="Avenir"/>
              </a:rPr>
              <a:t>(1, 97, </a:t>
            </a:r>
            <a:r>
              <a:rPr sz="1500" spc="25" dirty="0">
                <a:solidFill>
                  <a:srgbClr val="045899"/>
                </a:solidFill>
                <a:latin typeface="Avenir"/>
                <a:cs typeface="Avenir"/>
              </a:rPr>
              <a:t>103,</a:t>
            </a:r>
            <a:r>
              <a:rPr sz="1500" spc="170" dirty="0">
                <a:solidFill>
                  <a:srgbClr val="045899"/>
                </a:solidFill>
                <a:latin typeface="Avenir"/>
                <a:cs typeface="Avenir"/>
              </a:rPr>
              <a:t> </a:t>
            </a:r>
            <a:r>
              <a:rPr sz="1500" spc="35" dirty="0">
                <a:solidFill>
                  <a:srgbClr val="045899"/>
                </a:solidFill>
                <a:latin typeface="Avenir"/>
                <a:cs typeface="Avenir"/>
              </a:rPr>
              <a:t>104)</a:t>
            </a:r>
            <a:endParaRPr sz="1500" dirty="0">
              <a:latin typeface="Avenir"/>
              <a:cs typeface="Avenir"/>
            </a:endParaRPr>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50" dirty="0"/>
              <a:t>INDIVIDUALIZED </a:t>
            </a:r>
            <a:r>
              <a:rPr spc="30" dirty="0"/>
              <a:t>MULTIDISCIPLINARY</a:t>
            </a:r>
            <a:r>
              <a:rPr spc="180" dirty="0"/>
              <a:t> </a:t>
            </a:r>
            <a:r>
              <a:rPr spc="30" dirty="0"/>
              <a:t>TREATMENT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2098547"/>
            <a:ext cx="3696335" cy="1789721"/>
          </a:xfrm>
          <a:prstGeom prst="rect">
            <a:avLst/>
          </a:prstGeom>
        </p:spPr>
        <p:txBody>
          <a:bodyPr vert="horz" wrap="square" lIns="0" tIns="0" rIns="0" bIns="0" rtlCol="0">
            <a:spAutoFit/>
          </a:bodyPr>
          <a:lstStyle/>
          <a:p>
            <a:pPr marL="12700">
              <a:lnSpc>
                <a:spcPct val="100000"/>
              </a:lnSpc>
            </a:pPr>
            <a:r>
              <a:rPr sz="1600" b="1" spc="30" dirty="0">
                <a:solidFill>
                  <a:srgbClr val="045899"/>
                </a:solidFill>
                <a:latin typeface="Avenir Black"/>
                <a:cs typeface="Avenir Black"/>
              </a:rPr>
              <a:t>Nerve</a:t>
            </a:r>
            <a:r>
              <a:rPr sz="1600" b="1" spc="-15" dirty="0">
                <a:solidFill>
                  <a:srgbClr val="045899"/>
                </a:solidFill>
                <a:latin typeface="Avenir Black"/>
                <a:cs typeface="Avenir Black"/>
              </a:rPr>
              <a:t> </a:t>
            </a:r>
            <a:r>
              <a:rPr sz="1600" b="1" spc="40" dirty="0">
                <a:solidFill>
                  <a:srgbClr val="045899"/>
                </a:solidFill>
                <a:latin typeface="Avenir Black"/>
                <a:cs typeface="Avenir Black"/>
              </a:rPr>
              <a:t>Blocks</a:t>
            </a:r>
            <a:endParaRPr sz="1600" dirty="0">
              <a:latin typeface="Avenir Black"/>
              <a:cs typeface="Avenir Black"/>
            </a:endParaRPr>
          </a:p>
          <a:p>
            <a:pPr>
              <a:lnSpc>
                <a:spcPct val="100000"/>
              </a:lnSpc>
              <a:spcBef>
                <a:spcPts val="20"/>
              </a:spcBef>
            </a:pPr>
            <a:endParaRPr sz="2050" dirty="0">
              <a:latin typeface="Times New Roman"/>
              <a:cs typeface="Times New Roman"/>
            </a:endParaRPr>
          </a:p>
          <a:p>
            <a:pPr marL="190500" marR="5080" indent="-177800">
              <a:lnSpc>
                <a:spcPct val="133300"/>
              </a:lnSpc>
              <a:buChar char="•"/>
              <a:tabLst>
                <a:tab pos="170815" algn="l"/>
              </a:tabLst>
            </a:pPr>
            <a:r>
              <a:rPr sz="1500" spc="30" dirty="0">
                <a:solidFill>
                  <a:srgbClr val="045899"/>
                </a:solidFill>
                <a:latin typeface="Avenir"/>
                <a:cs typeface="Avenir"/>
              </a:rPr>
              <a:t>Pudendal </a:t>
            </a:r>
            <a:r>
              <a:rPr sz="1500" spc="25" dirty="0">
                <a:solidFill>
                  <a:srgbClr val="045899"/>
                </a:solidFill>
                <a:latin typeface="Avenir"/>
                <a:cs typeface="Avenir"/>
              </a:rPr>
              <a:t>and/or caudal blocks </a:t>
            </a:r>
            <a:r>
              <a:rPr sz="1500" spc="15" dirty="0">
                <a:solidFill>
                  <a:srgbClr val="045899"/>
                </a:solidFill>
                <a:latin typeface="Avenir"/>
                <a:cs typeface="Avenir"/>
              </a:rPr>
              <a:t>of </a:t>
            </a:r>
            <a:r>
              <a:rPr sz="1500" spc="35" dirty="0">
                <a:solidFill>
                  <a:srgbClr val="045899"/>
                </a:solidFill>
                <a:latin typeface="Avenir"/>
                <a:cs typeface="Avenir"/>
              </a:rPr>
              <a:t>local  </a:t>
            </a:r>
            <a:r>
              <a:rPr sz="1500" spc="30" dirty="0">
                <a:solidFill>
                  <a:srgbClr val="045899"/>
                </a:solidFill>
                <a:latin typeface="Avenir"/>
                <a:cs typeface="Avenir"/>
              </a:rPr>
              <a:t>anesthetic, </a:t>
            </a:r>
            <a:r>
              <a:rPr sz="1500" spc="15" dirty="0">
                <a:solidFill>
                  <a:srgbClr val="045899"/>
                </a:solidFill>
                <a:latin typeface="Avenir"/>
                <a:cs typeface="Avenir"/>
              </a:rPr>
              <a:t>or </a:t>
            </a:r>
            <a:r>
              <a:rPr sz="1500" spc="25" dirty="0">
                <a:solidFill>
                  <a:srgbClr val="045899"/>
                </a:solidFill>
                <a:latin typeface="Avenir"/>
                <a:cs typeface="Avenir"/>
              </a:rPr>
              <a:t>local </a:t>
            </a:r>
            <a:r>
              <a:rPr sz="1500" spc="30" dirty="0">
                <a:solidFill>
                  <a:srgbClr val="045899"/>
                </a:solidFill>
                <a:latin typeface="Avenir"/>
                <a:cs typeface="Avenir"/>
              </a:rPr>
              <a:t>anesthetic </a:t>
            </a:r>
            <a:r>
              <a:rPr sz="1500" spc="35" dirty="0">
                <a:solidFill>
                  <a:srgbClr val="045899"/>
                </a:solidFill>
                <a:latin typeface="Avenir"/>
                <a:cs typeface="Avenir"/>
              </a:rPr>
              <a:t>and  </a:t>
            </a:r>
            <a:r>
              <a:rPr sz="1500" spc="25" dirty="0">
                <a:solidFill>
                  <a:srgbClr val="045899"/>
                </a:solidFill>
                <a:latin typeface="Avenir"/>
                <a:cs typeface="Avenir"/>
              </a:rPr>
              <a:t>steroid, have been used with </a:t>
            </a:r>
            <a:r>
              <a:rPr sz="1500" spc="35" dirty="0">
                <a:solidFill>
                  <a:srgbClr val="045899"/>
                </a:solidFill>
                <a:latin typeface="Avenir"/>
                <a:cs typeface="Avenir"/>
              </a:rPr>
              <a:t>varying  </a:t>
            </a:r>
            <a:r>
              <a:rPr sz="1500" spc="25" dirty="0">
                <a:solidFill>
                  <a:srgbClr val="045899"/>
                </a:solidFill>
                <a:latin typeface="Avenir"/>
                <a:cs typeface="Avenir"/>
              </a:rPr>
              <a:t>degrees </a:t>
            </a:r>
            <a:r>
              <a:rPr sz="1500" spc="15" dirty="0">
                <a:solidFill>
                  <a:srgbClr val="045899"/>
                </a:solidFill>
                <a:latin typeface="Avenir"/>
                <a:cs typeface="Avenir"/>
              </a:rPr>
              <a:t>of </a:t>
            </a:r>
            <a:r>
              <a:rPr sz="1500" spc="30" dirty="0">
                <a:solidFill>
                  <a:srgbClr val="045899"/>
                </a:solidFill>
                <a:latin typeface="Avenir"/>
                <a:cs typeface="Avenir"/>
              </a:rPr>
              <a:t>success</a:t>
            </a:r>
            <a:r>
              <a:rPr sz="1500" spc="95" dirty="0">
                <a:solidFill>
                  <a:srgbClr val="045899"/>
                </a:solidFill>
                <a:latin typeface="Avenir"/>
                <a:cs typeface="Avenir"/>
              </a:rPr>
              <a:t> </a:t>
            </a:r>
            <a:r>
              <a:rPr sz="1500" spc="35" dirty="0">
                <a:solidFill>
                  <a:srgbClr val="045899"/>
                </a:solidFill>
                <a:latin typeface="Avenir"/>
                <a:cs typeface="Avenir"/>
              </a:rPr>
              <a:t>(11-15)</a:t>
            </a:r>
            <a:endParaRPr sz="1500" dirty="0">
              <a:latin typeface="Avenir"/>
              <a:cs typeface="Avenir"/>
            </a:endParaRPr>
          </a:p>
        </p:txBody>
      </p:sp>
      <p:sp>
        <p:nvSpPr>
          <p:cNvPr id="6" name="object 6"/>
          <p:cNvSpPr txBox="1"/>
          <p:nvPr/>
        </p:nvSpPr>
        <p:spPr>
          <a:xfrm>
            <a:off x="1646681" y="7400468"/>
            <a:ext cx="2765425" cy="128240"/>
          </a:xfrm>
          <a:prstGeom prst="rect">
            <a:avLst/>
          </a:prstGeom>
        </p:spPr>
        <p:txBody>
          <a:bodyPr vert="horz" wrap="square" lIns="0" tIns="0" rIns="0" bIns="0" rtlCol="0">
            <a:spAutoFit/>
          </a:bodyPr>
          <a:lstStyle/>
          <a:p>
            <a:pPr marL="12700">
              <a:lnSpc>
                <a:spcPts val="1030"/>
              </a:lnSpc>
            </a:pPr>
            <a:r>
              <a:rPr sz="1000" spc="15" dirty="0">
                <a:solidFill>
                  <a:srgbClr val="045899"/>
                </a:solidFill>
                <a:latin typeface="Avenir"/>
                <a:cs typeface="Avenir"/>
              </a:rPr>
              <a:t>See </a:t>
            </a:r>
            <a:r>
              <a:rPr sz="1000" spc="5" dirty="0">
                <a:solidFill>
                  <a:srgbClr val="045899"/>
                </a:solidFill>
                <a:latin typeface="Avenir"/>
                <a:cs typeface="Avenir"/>
              </a:rPr>
              <a:t>Treatment </a:t>
            </a:r>
            <a:r>
              <a:rPr sz="1000" spc="20" dirty="0">
                <a:solidFill>
                  <a:srgbClr val="045899"/>
                </a:solidFill>
                <a:latin typeface="Avenir"/>
                <a:cs typeface="Avenir"/>
              </a:rPr>
              <a:t>References</a:t>
            </a:r>
            <a:r>
              <a:rPr sz="1000" spc="25" dirty="0">
                <a:solidFill>
                  <a:srgbClr val="045899"/>
                </a:solidFill>
                <a:latin typeface="Avenir"/>
                <a:cs typeface="Avenir"/>
              </a:rPr>
              <a:t>.</a:t>
            </a:r>
            <a:endParaRPr sz="1000" dirty="0">
              <a:latin typeface="Avenir"/>
              <a:cs typeface="Avenir"/>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67</a:t>
            </a:fld>
            <a:endParaRPr dirty="0"/>
          </a:p>
        </p:txBody>
      </p:sp>
      <p:sp>
        <p:nvSpPr>
          <p:cNvPr id="8" name="object 8"/>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Individualized Multidisciplinary</a:t>
            </a:r>
            <a:r>
              <a:rPr sz="1000" spc="155" dirty="0">
                <a:solidFill>
                  <a:srgbClr val="42888E"/>
                </a:solidFill>
                <a:latin typeface="Avenir"/>
                <a:cs typeface="Arial"/>
              </a:rPr>
              <a:t> </a:t>
            </a:r>
            <a:r>
              <a:rPr sz="1000" spc="20" dirty="0">
                <a:solidFill>
                  <a:srgbClr val="42888E"/>
                </a:solidFill>
                <a:latin typeface="Avenir"/>
                <a:cs typeface="Arial"/>
              </a:rPr>
              <a:t>Treatment</a:t>
            </a:r>
            <a:endParaRPr sz="1000" dirty="0">
              <a:latin typeface="Avenir"/>
              <a:cs typeface="Arial"/>
            </a:endParaRPr>
          </a:p>
        </p:txBody>
      </p:sp>
      <p:sp>
        <p:nvSpPr>
          <p:cNvPr id="5" name="object 5"/>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50" dirty="0"/>
              <a:t>INDIVIDUALIZED </a:t>
            </a:r>
            <a:r>
              <a:rPr spc="30" dirty="0"/>
              <a:t>MULTIDISCIPLINARY</a:t>
            </a:r>
            <a:r>
              <a:rPr spc="180" dirty="0"/>
              <a:t> </a:t>
            </a:r>
            <a:r>
              <a:rPr spc="30" dirty="0"/>
              <a:t>TREATMENT</a:t>
            </a:r>
          </a:p>
        </p:txBody>
      </p:sp>
      <p:sp>
        <p:nvSpPr>
          <p:cNvPr id="9" name="TextBox 8"/>
          <p:cNvSpPr txBox="1"/>
          <p:nvPr/>
        </p:nvSpPr>
        <p:spPr>
          <a:xfrm>
            <a:off x="5709440" y="2019765"/>
            <a:ext cx="3886200" cy="2171235"/>
          </a:xfrm>
          <a:prstGeom prst="rect">
            <a:avLst/>
          </a:prstGeom>
          <a:noFill/>
        </p:spPr>
        <p:txBody>
          <a:bodyPr wrap="square" rtlCol="0">
            <a:spAutoFit/>
          </a:bodyPr>
          <a:lstStyle/>
          <a:p>
            <a:pPr marL="190500" marR="5080" indent="-177800">
              <a:lnSpc>
                <a:spcPct val="133300"/>
              </a:lnSpc>
              <a:buChar char="•"/>
              <a:tabLst>
                <a:tab pos="170815" algn="l"/>
              </a:tabLst>
            </a:pPr>
            <a:endParaRPr lang="en-US" sz="2800" dirty="0">
              <a:latin typeface="Times New Roman"/>
              <a:cs typeface="Times New Roman"/>
            </a:endParaRPr>
          </a:p>
          <a:p>
            <a:pPr marL="190500" marR="391160" indent="-177800">
              <a:lnSpc>
                <a:spcPct val="133300"/>
              </a:lnSpc>
              <a:buChar char="•"/>
              <a:tabLst>
                <a:tab pos="170815" algn="l"/>
              </a:tabLst>
            </a:pPr>
            <a:r>
              <a:rPr lang="en-US" sz="1500" spc="30" dirty="0">
                <a:solidFill>
                  <a:srgbClr val="045899"/>
                </a:solidFill>
                <a:latin typeface="Avenir"/>
                <a:cs typeface="Avenir"/>
              </a:rPr>
              <a:t>Limited studies </a:t>
            </a:r>
            <a:r>
              <a:rPr lang="en-US" sz="1500" spc="15" dirty="0">
                <a:solidFill>
                  <a:srgbClr val="045899"/>
                </a:solidFill>
                <a:latin typeface="Avenir"/>
                <a:cs typeface="Avenir"/>
              </a:rPr>
              <a:t>of </a:t>
            </a:r>
            <a:r>
              <a:rPr lang="en-US" sz="1500" spc="30" dirty="0">
                <a:solidFill>
                  <a:srgbClr val="045899"/>
                </a:solidFill>
                <a:latin typeface="Avenir"/>
                <a:cs typeface="Avenir"/>
              </a:rPr>
              <a:t>multilevel </a:t>
            </a:r>
            <a:r>
              <a:rPr lang="en-US" sz="1500" spc="35" dirty="0">
                <a:solidFill>
                  <a:srgbClr val="045899"/>
                </a:solidFill>
                <a:latin typeface="Avenir"/>
                <a:cs typeface="Avenir"/>
              </a:rPr>
              <a:t>nerve  </a:t>
            </a:r>
            <a:r>
              <a:rPr lang="en-US" sz="1500" spc="25" dirty="0">
                <a:solidFill>
                  <a:srgbClr val="045899"/>
                </a:solidFill>
                <a:latin typeface="Avenir"/>
                <a:cs typeface="Avenir"/>
              </a:rPr>
              <a:t>blocks </a:t>
            </a:r>
            <a:r>
              <a:rPr lang="en-US" sz="1500" spc="30" dirty="0">
                <a:solidFill>
                  <a:srgbClr val="045899"/>
                </a:solidFill>
                <a:latin typeface="Avenir"/>
                <a:cs typeface="Avenir"/>
              </a:rPr>
              <a:t>(subcutaneous, </a:t>
            </a:r>
            <a:r>
              <a:rPr lang="en-US" sz="1500" spc="35" dirty="0">
                <a:solidFill>
                  <a:srgbClr val="045899"/>
                </a:solidFill>
                <a:latin typeface="Avenir"/>
                <a:cs typeface="Avenir"/>
              </a:rPr>
              <a:t>pudendal,  </a:t>
            </a:r>
            <a:r>
              <a:rPr lang="en-US" sz="1500" spc="30" dirty="0">
                <a:solidFill>
                  <a:srgbClr val="045899"/>
                </a:solidFill>
                <a:latin typeface="Avenir"/>
                <a:cs typeface="Avenir"/>
              </a:rPr>
              <a:t>caudal) demonstrate</a:t>
            </a:r>
            <a:r>
              <a:rPr lang="en-US" sz="1500" spc="50" dirty="0">
                <a:solidFill>
                  <a:srgbClr val="045899"/>
                </a:solidFill>
                <a:latin typeface="Avenir"/>
                <a:cs typeface="Avenir"/>
              </a:rPr>
              <a:t> </a:t>
            </a:r>
            <a:r>
              <a:rPr lang="en-US" sz="1500" spc="30" dirty="0">
                <a:solidFill>
                  <a:srgbClr val="045899"/>
                </a:solidFill>
                <a:latin typeface="Avenir"/>
                <a:cs typeface="Avenir"/>
              </a:rPr>
              <a:t>efficacy</a:t>
            </a:r>
            <a:endParaRPr lang="en-US" sz="1500" dirty="0">
              <a:latin typeface="Avenir"/>
              <a:cs typeface="Avenir"/>
            </a:endParaRPr>
          </a:p>
          <a:p>
            <a:pPr marL="190500">
              <a:lnSpc>
                <a:spcPct val="100000"/>
              </a:lnSpc>
              <a:spcBef>
                <a:spcPts val="600"/>
              </a:spcBef>
            </a:pPr>
            <a:r>
              <a:rPr lang="en-US" sz="1500" spc="25" dirty="0">
                <a:solidFill>
                  <a:srgbClr val="045899"/>
                </a:solidFill>
                <a:latin typeface="Avenir"/>
                <a:cs typeface="Avenir"/>
              </a:rPr>
              <a:t>(48, </a:t>
            </a:r>
            <a:r>
              <a:rPr lang="en-US" sz="1500" spc="20" dirty="0">
                <a:solidFill>
                  <a:srgbClr val="045899"/>
                </a:solidFill>
                <a:latin typeface="Avenir"/>
                <a:cs typeface="Avenir"/>
              </a:rPr>
              <a:t>93,</a:t>
            </a:r>
            <a:r>
              <a:rPr lang="en-US" sz="1500" spc="35" dirty="0">
                <a:solidFill>
                  <a:srgbClr val="045899"/>
                </a:solidFill>
                <a:latin typeface="Avenir"/>
                <a:cs typeface="Avenir"/>
              </a:rPr>
              <a:t> 111)</a:t>
            </a:r>
            <a:endParaRPr lang="en-US" sz="1500" dirty="0">
              <a:latin typeface="Avenir"/>
              <a:cs typeface="Avenir"/>
            </a:endParaRP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6644" y="2098547"/>
            <a:ext cx="7836534" cy="5178597"/>
          </a:xfrm>
          <a:prstGeom prst="rect">
            <a:avLst/>
          </a:prstGeom>
        </p:spPr>
        <p:txBody>
          <a:bodyPr vert="horz" wrap="square" lIns="0" tIns="0" rIns="0" bIns="0" rtlCol="0">
            <a:spAutoFit/>
          </a:bodyPr>
          <a:lstStyle/>
          <a:p>
            <a:pPr marL="12700">
              <a:lnSpc>
                <a:spcPct val="100000"/>
              </a:lnSpc>
            </a:pPr>
            <a:r>
              <a:rPr sz="1600" b="1" spc="30" dirty="0">
                <a:solidFill>
                  <a:srgbClr val="045899"/>
                </a:solidFill>
                <a:latin typeface="Avenir Black"/>
                <a:cs typeface="Avenir Black"/>
              </a:rPr>
              <a:t>Pelvic Floor Muscle</a:t>
            </a:r>
            <a:r>
              <a:rPr sz="1600" b="1" spc="125" dirty="0">
                <a:solidFill>
                  <a:srgbClr val="045899"/>
                </a:solidFill>
                <a:latin typeface="Avenir Black"/>
                <a:cs typeface="Avenir Black"/>
              </a:rPr>
              <a:t> </a:t>
            </a:r>
            <a:r>
              <a:rPr sz="1600" b="1" spc="40" dirty="0">
                <a:solidFill>
                  <a:srgbClr val="045899"/>
                </a:solidFill>
                <a:latin typeface="Avenir Black"/>
                <a:cs typeface="Avenir Black"/>
              </a:rPr>
              <a:t>Therapy</a:t>
            </a:r>
            <a:endParaRPr sz="1600" dirty="0">
              <a:latin typeface="Avenir Black"/>
              <a:cs typeface="Avenir Black"/>
            </a:endParaRPr>
          </a:p>
          <a:p>
            <a:pPr>
              <a:lnSpc>
                <a:spcPct val="100000"/>
              </a:lnSpc>
            </a:pPr>
            <a:endParaRPr sz="1600" dirty="0">
              <a:latin typeface="Times New Roman"/>
              <a:cs typeface="Times New Roman"/>
            </a:endParaRPr>
          </a:p>
          <a:p>
            <a:pPr marL="12700" marR="356870">
              <a:lnSpc>
                <a:spcPct val="133300"/>
              </a:lnSpc>
              <a:spcBef>
                <a:spcPts val="990"/>
              </a:spcBef>
            </a:pPr>
            <a:r>
              <a:rPr sz="1500" spc="25" dirty="0">
                <a:solidFill>
                  <a:srgbClr val="045899"/>
                </a:solidFill>
                <a:latin typeface="Avenir"/>
                <a:cs typeface="Avenir"/>
              </a:rPr>
              <a:t>Pelvic floor muscle </a:t>
            </a:r>
            <a:r>
              <a:rPr sz="1500" spc="15" dirty="0">
                <a:solidFill>
                  <a:srgbClr val="045899"/>
                </a:solidFill>
                <a:latin typeface="Avenir"/>
                <a:cs typeface="Avenir"/>
              </a:rPr>
              <a:t>therapy, </a:t>
            </a:r>
            <a:r>
              <a:rPr sz="1500" spc="35" dirty="0">
                <a:solidFill>
                  <a:srgbClr val="045899"/>
                </a:solidFill>
                <a:latin typeface="Avenir"/>
                <a:cs typeface="Avenir"/>
              </a:rPr>
              <a:t>including  </a:t>
            </a:r>
            <a:r>
              <a:rPr sz="1500" spc="30" dirty="0">
                <a:solidFill>
                  <a:srgbClr val="045899"/>
                </a:solidFill>
                <a:latin typeface="Avenir"/>
                <a:cs typeface="Avenir"/>
              </a:rPr>
              <a:t>various physical therapy </a:t>
            </a:r>
            <a:r>
              <a:rPr sz="1500" spc="35" dirty="0">
                <a:solidFill>
                  <a:srgbClr val="045899"/>
                </a:solidFill>
                <a:latin typeface="Avenir"/>
                <a:cs typeface="Avenir"/>
              </a:rPr>
              <a:t>techniques,  </a:t>
            </a:r>
            <a:r>
              <a:rPr sz="1500" spc="30" dirty="0">
                <a:solidFill>
                  <a:srgbClr val="045899"/>
                </a:solidFill>
                <a:latin typeface="Avenir"/>
                <a:cs typeface="Avenir"/>
              </a:rPr>
              <a:t>biofeedback training, trigger</a:t>
            </a:r>
            <a:r>
              <a:rPr sz="1500" spc="90" dirty="0">
                <a:solidFill>
                  <a:srgbClr val="045899"/>
                </a:solidFill>
                <a:latin typeface="Avenir"/>
                <a:cs typeface="Avenir"/>
              </a:rPr>
              <a:t> </a:t>
            </a:r>
            <a:r>
              <a:rPr sz="1500" spc="35" dirty="0">
                <a:solidFill>
                  <a:srgbClr val="045899"/>
                </a:solidFill>
                <a:latin typeface="Avenir"/>
                <a:cs typeface="Avenir"/>
              </a:rPr>
              <a:t>point</a:t>
            </a:r>
            <a:r>
              <a:rPr lang="en-US" sz="1500" spc="35" dirty="0">
                <a:solidFill>
                  <a:srgbClr val="045899"/>
                </a:solidFill>
                <a:latin typeface="Avenir"/>
                <a:cs typeface="Avenir"/>
              </a:rPr>
              <a:t> </a:t>
            </a:r>
            <a:r>
              <a:rPr sz="1500" spc="30" dirty="0">
                <a:solidFill>
                  <a:srgbClr val="045899"/>
                </a:solidFill>
                <a:latin typeface="Avenir"/>
                <a:cs typeface="Avenir"/>
              </a:rPr>
              <a:t>injections </a:t>
            </a:r>
            <a:r>
              <a:rPr sz="1500" spc="20" dirty="0">
                <a:solidFill>
                  <a:srgbClr val="045899"/>
                </a:solidFill>
                <a:latin typeface="Avenir"/>
                <a:cs typeface="Avenir"/>
              </a:rPr>
              <a:t>and use </a:t>
            </a:r>
            <a:r>
              <a:rPr sz="1500" spc="15" dirty="0">
                <a:solidFill>
                  <a:srgbClr val="045899"/>
                </a:solidFill>
                <a:latin typeface="Avenir"/>
                <a:cs typeface="Avenir"/>
              </a:rPr>
              <a:t>of </a:t>
            </a:r>
            <a:r>
              <a:rPr sz="1500" spc="30" dirty="0">
                <a:solidFill>
                  <a:srgbClr val="045899"/>
                </a:solidFill>
                <a:latin typeface="Avenir"/>
                <a:cs typeface="Avenir"/>
              </a:rPr>
              <a:t>vaginal dilators, </a:t>
            </a:r>
            <a:r>
              <a:rPr sz="1500" spc="35" dirty="0">
                <a:solidFill>
                  <a:srgbClr val="045899"/>
                </a:solidFill>
                <a:latin typeface="Avenir"/>
                <a:cs typeface="Avenir"/>
              </a:rPr>
              <a:t>has  </a:t>
            </a:r>
            <a:r>
              <a:rPr lang="en-US" sz="1500" spc="35" dirty="0">
                <a:solidFill>
                  <a:srgbClr val="045899"/>
                </a:solidFill>
                <a:latin typeface="Avenir"/>
                <a:cs typeface="Avenir"/>
              </a:rPr>
              <a:t>      </a:t>
            </a:r>
            <a:r>
              <a:rPr sz="1500" spc="25" dirty="0">
                <a:solidFill>
                  <a:srgbClr val="045899"/>
                </a:solidFill>
                <a:latin typeface="Avenir"/>
                <a:cs typeface="Avenir"/>
              </a:rPr>
              <a:t>been found </a:t>
            </a:r>
            <a:r>
              <a:rPr sz="1500" spc="30" dirty="0">
                <a:solidFill>
                  <a:srgbClr val="045899"/>
                </a:solidFill>
                <a:latin typeface="Avenir"/>
                <a:cs typeface="Avenir"/>
              </a:rPr>
              <a:t>helpful </a:t>
            </a:r>
            <a:r>
              <a:rPr sz="1500" spc="15" dirty="0">
                <a:solidFill>
                  <a:srgbClr val="045899"/>
                </a:solidFill>
                <a:latin typeface="Avenir"/>
                <a:cs typeface="Avenir"/>
              </a:rPr>
              <a:t>in </a:t>
            </a:r>
            <a:r>
              <a:rPr sz="1500" spc="25" dirty="0">
                <a:solidFill>
                  <a:srgbClr val="045899"/>
                </a:solidFill>
                <a:latin typeface="Avenir"/>
                <a:cs typeface="Avenir"/>
              </a:rPr>
              <a:t>women </a:t>
            </a:r>
            <a:r>
              <a:rPr sz="1500" spc="20" dirty="0">
                <a:solidFill>
                  <a:srgbClr val="045899"/>
                </a:solidFill>
                <a:latin typeface="Avenir"/>
                <a:cs typeface="Avenir"/>
              </a:rPr>
              <a:t>who</a:t>
            </a:r>
            <a:r>
              <a:rPr sz="1500" spc="275" dirty="0">
                <a:solidFill>
                  <a:srgbClr val="045899"/>
                </a:solidFill>
                <a:latin typeface="Avenir"/>
                <a:cs typeface="Avenir"/>
              </a:rPr>
              <a:t> </a:t>
            </a:r>
            <a:r>
              <a:rPr sz="1500" spc="35" dirty="0">
                <a:solidFill>
                  <a:srgbClr val="045899"/>
                </a:solidFill>
                <a:latin typeface="Avenir"/>
                <a:cs typeface="Avenir"/>
              </a:rPr>
              <a:t>also</a:t>
            </a:r>
            <a:r>
              <a:rPr lang="en-US" sz="1500" spc="35" dirty="0">
                <a:solidFill>
                  <a:srgbClr val="045899"/>
                </a:solidFill>
                <a:latin typeface="Avenir"/>
                <a:cs typeface="Avenir"/>
              </a:rPr>
              <a:t> </a:t>
            </a:r>
            <a:r>
              <a:rPr sz="1500" spc="30" dirty="0">
                <a:solidFill>
                  <a:srgbClr val="045899"/>
                </a:solidFill>
                <a:latin typeface="Avenir"/>
                <a:cs typeface="Avenir"/>
              </a:rPr>
              <a:t>exhibit </a:t>
            </a:r>
            <a:r>
              <a:rPr sz="1500" spc="25" dirty="0">
                <a:solidFill>
                  <a:srgbClr val="045899"/>
                </a:solidFill>
                <a:latin typeface="Avenir"/>
                <a:cs typeface="Avenir"/>
              </a:rPr>
              <a:t>pelvic floor muscle </a:t>
            </a:r>
            <a:r>
              <a:rPr sz="1500" spc="35" dirty="0">
                <a:solidFill>
                  <a:srgbClr val="045899"/>
                </a:solidFill>
                <a:latin typeface="Avenir"/>
                <a:cs typeface="Avenir"/>
              </a:rPr>
              <a:t>abnormalities,</a:t>
            </a:r>
            <a:r>
              <a:rPr lang="en-US" sz="1500" spc="35" dirty="0">
                <a:solidFill>
                  <a:srgbClr val="045899"/>
                </a:solidFill>
                <a:latin typeface="Avenir"/>
                <a:cs typeface="Avenir"/>
              </a:rPr>
              <a:t>             </a:t>
            </a:r>
            <a:r>
              <a:rPr sz="1500" spc="25" dirty="0">
                <a:solidFill>
                  <a:srgbClr val="045899"/>
                </a:solidFill>
                <a:latin typeface="Avenir"/>
                <a:cs typeface="Avenir"/>
              </a:rPr>
              <a:t>eg, spasm, </a:t>
            </a:r>
            <a:r>
              <a:rPr sz="1500" spc="30" dirty="0">
                <a:solidFill>
                  <a:srgbClr val="045899"/>
                </a:solidFill>
                <a:latin typeface="Avenir"/>
                <a:cs typeface="Avenir"/>
              </a:rPr>
              <a:t>weakness, instability </a:t>
            </a:r>
            <a:r>
              <a:rPr sz="1500" spc="20" dirty="0">
                <a:solidFill>
                  <a:srgbClr val="045899"/>
                </a:solidFill>
                <a:latin typeface="Avenir"/>
                <a:cs typeface="Avenir"/>
              </a:rPr>
              <a:t>(1,</a:t>
            </a:r>
            <a:r>
              <a:rPr lang="en-US" sz="1500" spc="240" dirty="0">
                <a:solidFill>
                  <a:srgbClr val="045899"/>
                </a:solidFill>
                <a:latin typeface="Avenir"/>
                <a:cs typeface="Avenir"/>
              </a:rPr>
              <a:t> </a:t>
            </a:r>
            <a:r>
              <a:rPr sz="1500" spc="35" dirty="0">
                <a:solidFill>
                  <a:srgbClr val="045899"/>
                </a:solidFill>
                <a:latin typeface="Avenir"/>
                <a:cs typeface="Avenir"/>
              </a:rPr>
              <a:t>20-</a:t>
            </a:r>
            <a:r>
              <a:rPr sz="1500" spc="20" dirty="0">
                <a:solidFill>
                  <a:srgbClr val="045899"/>
                </a:solidFill>
                <a:latin typeface="Avenir"/>
                <a:cs typeface="Avenir"/>
              </a:rPr>
              <a:t>23, 31, 34, </a:t>
            </a:r>
            <a:r>
              <a:rPr sz="1500" spc="25" dirty="0">
                <a:solidFill>
                  <a:srgbClr val="045899"/>
                </a:solidFill>
                <a:latin typeface="Avenir"/>
                <a:cs typeface="Avenir"/>
              </a:rPr>
              <a:t>36-46, </a:t>
            </a:r>
            <a:r>
              <a:rPr sz="1500" spc="20" dirty="0">
                <a:solidFill>
                  <a:srgbClr val="045899"/>
                </a:solidFill>
                <a:latin typeface="Avenir"/>
                <a:cs typeface="Avenir"/>
              </a:rPr>
              <a:t>94,</a:t>
            </a:r>
            <a:r>
              <a:rPr sz="1500" spc="250" dirty="0">
                <a:solidFill>
                  <a:srgbClr val="045899"/>
                </a:solidFill>
                <a:latin typeface="Avenir"/>
                <a:cs typeface="Avenir"/>
              </a:rPr>
              <a:t> </a:t>
            </a:r>
            <a:r>
              <a:rPr sz="1500" spc="35" dirty="0">
                <a:solidFill>
                  <a:srgbClr val="045899"/>
                </a:solidFill>
                <a:latin typeface="Avenir"/>
                <a:cs typeface="Avenir"/>
              </a:rPr>
              <a:t>112).</a:t>
            </a:r>
            <a:endParaRPr sz="1500" dirty="0">
              <a:latin typeface="Avenir"/>
              <a:cs typeface="Avenir"/>
            </a:endParaRPr>
          </a:p>
          <a:p>
            <a:pPr>
              <a:lnSpc>
                <a:spcPct val="100000"/>
              </a:lnSpc>
            </a:pPr>
            <a:endParaRPr sz="1500" dirty="0">
              <a:latin typeface="Times New Roman"/>
              <a:cs typeface="Times New Roman"/>
            </a:endParaRPr>
          </a:p>
          <a:p>
            <a:pPr>
              <a:lnSpc>
                <a:spcPct val="100000"/>
              </a:lnSpc>
              <a:spcBef>
                <a:spcPts val="20"/>
              </a:spcBef>
            </a:pPr>
            <a:endParaRPr sz="1350" dirty="0">
              <a:latin typeface="Times New Roman"/>
              <a:cs typeface="Times New Roman"/>
            </a:endParaRPr>
          </a:p>
          <a:p>
            <a:pPr marL="12700" marR="160655">
              <a:lnSpc>
                <a:spcPct val="133300"/>
              </a:lnSpc>
            </a:pPr>
            <a:r>
              <a:rPr sz="1500" spc="20" dirty="0">
                <a:solidFill>
                  <a:srgbClr val="045899"/>
                </a:solidFill>
                <a:latin typeface="Avenir"/>
                <a:cs typeface="Avenir"/>
              </a:rPr>
              <a:t>The </a:t>
            </a:r>
            <a:r>
              <a:rPr sz="1500" spc="25" dirty="0">
                <a:solidFill>
                  <a:srgbClr val="045899"/>
                </a:solidFill>
                <a:latin typeface="Avenir"/>
                <a:cs typeface="Avenir"/>
              </a:rPr>
              <a:t>efficacy </a:t>
            </a:r>
            <a:r>
              <a:rPr sz="1500" spc="15" dirty="0">
                <a:solidFill>
                  <a:srgbClr val="045899"/>
                </a:solidFill>
                <a:latin typeface="Avenir"/>
                <a:cs typeface="Avenir"/>
              </a:rPr>
              <a:t>of </a:t>
            </a:r>
            <a:r>
              <a:rPr sz="1500" spc="30" dirty="0">
                <a:solidFill>
                  <a:srgbClr val="045899"/>
                </a:solidFill>
                <a:latin typeface="Avenir"/>
                <a:cs typeface="Avenir"/>
              </a:rPr>
              <a:t>botulinum, </a:t>
            </a:r>
            <a:r>
              <a:rPr sz="1500" spc="-15" dirty="0">
                <a:solidFill>
                  <a:srgbClr val="045899"/>
                </a:solidFill>
                <a:latin typeface="Avenir"/>
                <a:cs typeface="Avenir"/>
              </a:rPr>
              <a:t>Type </a:t>
            </a:r>
            <a:r>
              <a:rPr sz="1500" dirty="0">
                <a:solidFill>
                  <a:srgbClr val="045899"/>
                </a:solidFill>
                <a:latin typeface="Avenir"/>
                <a:cs typeface="Avenir"/>
              </a:rPr>
              <a:t>A </a:t>
            </a:r>
            <a:r>
              <a:rPr sz="1500" spc="5" dirty="0">
                <a:solidFill>
                  <a:srgbClr val="045899"/>
                </a:solidFill>
                <a:latin typeface="Avenir"/>
                <a:cs typeface="Avenir"/>
              </a:rPr>
              <a:t>(BTA)  </a:t>
            </a:r>
            <a:r>
              <a:rPr sz="1500" spc="20" dirty="0">
                <a:solidFill>
                  <a:srgbClr val="045899"/>
                </a:solidFill>
                <a:latin typeface="Avenir"/>
                <a:cs typeface="Avenir"/>
              </a:rPr>
              <a:t>has </a:t>
            </a:r>
            <a:r>
              <a:rPr sz="1500" spc="25" dirty="0">
                <a:solidFill>
                  <a:srgbClr val="045899"/>
                </a:solidFill>
                <a:latin typeface="Avenir"/>
                <a:cs typeface="Avenir"/>
              </a:rPr>
              <a:t>been </a:t>
            </a:r>
            <a:r>
              <a:rPr sz="1500" spc="30" dirty="0">
                <a:solidFill>
                  <a:srgbClr val="045899"/>
                </a:solidFill>
                <a:latin typeface="Avenir"/>
                <a:cs typeface="Avenir"/>
              </a:rPr>
              <a:t>evaluated </a:t>
            </a:r>
            <a:r>
              <a:rPr sz="1500" spc="15" dirty="0">
                <a:solidFill>
                  <a:srgbClr val="045899"/>
                </a:solidFill>
                <a:latin typeface="Avenir"/>
                <a:cs typeface="Avenir"/>
              </a:rPr>
              <a:t>in </a:t>
            </a:r>
            <a:r>
              <a:rPr sz="1500" dirty="0">
                <a:solidFill>
                  <a:srgbClr val="045899"/>
                </a:solidFill>
                <a:latin typeface="Avenir"/>
                <a:cs typeface="Avenir"/>
              </a:rPr>
              <a:t>a </a:t>
            </a:r>
            <a:r>
              <a:rPr sz="1500" spc="35" dirty="0">
                <a:solidFill>
                  <a:srgbClr val="045899"/>
                </a:solidFill>
                <a:latin typeface="Avenir"/>
                <a:cs typeface="Avenir"/>
              </a:rPr>
              <a:t>double-blind  </a:t>
            </a:r>
            <a:r>
              <a:rPr sz="1500" spc="30" dirty="0">
                <a:solidFill>
                  <a:srgbClr val="045899"/>
                </a:solidFill>
                <a:latin typeface="Avenir"/>
                <a:cs typeface="Avenir"/>
              </a:rPr>
              <a:t>placebo </a:t>
            </a:r>
            <a:r>
              <a:rPr sz="1500" spc="25" dirty="0">
                <a:solidFill>
                  <a:srgbClr val="045899"/>
                </a:solidFill>
                <a:latin typeface="Avenir"/>
                <a:cs typeface="Avenir"/>
              </a:rPr>
              <a:t>controlled </a:t>
            </a:r>
            <a:r>
              <a:rPr sz="1500" spc="20" dirty="0">
                <a:solidFill>
                  <a:srgbClr val="045899"/>
                </a:solidFill>
                <a:latin typeface="Avenir"/>
                <a:cs typeface="Avenir"/>
              </a:rPr>
              <a:t>RCT and</a:t>
            </a:r>
            <a:r>
              <a:rPr sz="1500" spc="180" dirty="0">
                <a:solidFill>
                  <a:srgbClr val="045899"/>
                </a:solidFill>
                <a:latin typeface="Avenir"/>
                <a:cs typeface="Avenir"/>
              </a:rPr>
              <a:t> </a:t>
            </a:r>
            <a:r>
              <a:rPr lang="en-US" sz="1500" spc="35" dirty="0">
                <a:solidFill>
                  <a:srgbClr val="045899"/>
                </a:solidFill>
                <a:latin typeface="Avenir"/>
                <a:cs typeface="Avenir"/>
              </a:rPr>
              <a:t>2 </a:t>
            </a:r>
            <a:r>
              <a:rPr lang="en-US" sz="1500" spc="25" dirty="0">
                <a:solidFill>
                  <a:srgbClr val="045899"/>
                </a:solidFill>
                <a:latin typeface="Avenir"/>
                <a:cs typeface="Avenir"/>
              </a:rPr>
              <a:t>case </a:t>
            </a:r>
            <a:r>
              <a:rPr lang="en-US" sz="1500" spc="30" dirty="0">
                <a:solidFill>
                  <a:srgbClr val="045899"/>
                </a:solidFill>
                <a:latin typeface="Avenir"/>
                <a:cs typeface="Avenir"/>
              </a:rPr>
              <a:t>series. Petersen </a:t>
            </a:r>
            <a:r>
              <a:rPr lang="en-US" sz="1500" spc="15" dirty="0">
                <a:solidFill>
                  <a:srgbClr val="045899"/>
                </a:solidFill>
                <a:latin typeface="Avenir"/>
                <a:cs typeface="Avenir"/>
              </a:rPr>
              <a:t>et </a:t>
            </a:r>
            <a:r>
              <a:rPr lang="en-US" sz="1500" spc="20" dirty="0">
                <a:solidFill>
                  <a:srgbClr val="045899"/>
                </a:solidFill>
                <a:latin typeface="Avenir"/>
                <a:cs typeface="Avenir"/>
              </a:rPr>
              <a:t>al. </a:t>
            </a:r>
            <a:r>
              <a:rPr lang="en-US" sz="1500" spc="25" dirty="0">
                <a:solidFill>
                  <a:srgbClr val="045899"/>
                </a:solidFill>
                <a:latin typeface="Avenir"/>
                <a:cs typeface="Avenir"/>
              </a:rPr>
              <a:t>found </a:t>
            </a:r>
            <a:r>
              <a:rPr lang="en-US" sz="1500" spc="35" dirty="0">
                <a:solidFill>
                  <a:srgbClr val="045899"/>
                </a:solidFill>
                <a:latin typeface="Avenir"/>
                <a:cs typeface="Avenir"/>
              </a:rPr>
              <a:t>no  </a:t>
            </a:r>
            <a:r>
              <a:rPr lang="en-US" sz="1500" spc="25" dirty="0">
                <a:solidFill>
                  <a:srgbClr val="045899"/>
                </a:solidFill>
                <a:latin typeface="Avenir"/>
                <a:cs typeface="Avenir"/>
              </a:rPr>
              <a:t>difference </a:t>
            </a:r>
            <a:r>
              <a:rPr lang="en-US" sz="1500" spc="30" dirty="0">
                <a:solidFill>
                  <a:srgbClr val="045899"/>
                </a:solidFill>
                <a:latin typeface="Avenir"/>
                <a:cs typeface="Avenir"/>
              </a:rPr>
              <a:t>between administration </a:t>
            </a:r>
            <a:r>
              <a:rPr lang="en-US" sz="1500" spc="15" dirty="0">
                <a:solidFill>
                  <a:srgbClr val="045899"/>
                </a:solidFill>
                <a:latin typeface="Avenir"/>
                <a:cs typeface="Avenir"/>
              </a:rPr>
              <a:t>of </a:t>
            </a:r>
            <a:r>
              <a:rPr lang="en-US" sz="1500" spc="35" dirty="0">
                <a:solidFill>
                  <a:srgbClr val="045899"/>
                </a:solidFill>
                <a:latin typeface="Avenir"/>
                <a:cs typeface="Avenir"/>
              </a:rPr>
              <a:t>100  </a:t>
            </a:r>
            <a:r>
              <a:rPr lang="en-US" sz="1500" dirty="0">
                <a:solidFill>
                  <a:srgbClr val="045899"/>
                </a:solidFill>
                <a:latin typeface="Avenir"/>
                <a:cs typeface="Avenir"/>
              </a:rPr>
              <a:t>u </a:t>
            </a:r>
            <a:r>
              <a:rPr lang="en-US" sz="1500" spc="-25" dirty="0">
                <a:solidFill>
                  <a:srgbClr val="045899"/>
                </a:solidFill>
                <a:latin typeface="Avenir"/>
                <a:cs typeface="Avenir"/>
              </a:rPr>
              <a:t>BTA </a:t>
            </a:r>
            <a:r>
              <a:rPr lang="en-US" sz="1500" spc="25" dirty="0">
                <a:solidFill>
                  <a:srgbClr val="045899"/>
                </a:solidFill>
                <a:latin typeface="Avenir"/>
                <a:cs typeface="Avenir"/>
              </a:rPr>
              <a:t>versus </a:t>
            </a:r>
            <a:r>
              <a:rPr lang="en-US" sz="1500" spc="30" dirty="0">
                <a:solidFill>
                  <a:srgbClr val="045899"/>
                </a:solidFill>
                <a:latin typeface="Avenir"/>
                <a:cs typeface="Avenir"/>
              </a:rPr>
              <a:t>placebo </a:t>
            </a:r>
            <a:r>
              <a:rPr lang="en-US" sz="1500" spc="15" dirty="0">
                <a:solidFill>
                  <a:srgbClr val="045899"/>
                </a:solidFill>
                <a:latin typeface="Avenir"/>
                <a:cs typeface="Avenir"/>
              </a:rPr>
              <a:t>in </a:t>
            </a:r>
            <a:r>
              <a:rPr lang="en-US" sz="1500" spc="25" dirty="0">
                <a:solidFill>
                  <a:srgbClr val="045899"/>
                </a:solidFill>
                <a:latin typeface="Avenir"/>
                <a:cs typeface="Avenir"/>
              </a:rPr>
              <a:t>level </a:t>
            </a:r>
            <a:r>
              <a:rPr lang="en-US" sz="1500" spc="15" dirty="0">
                <a:solidFill>
                  <a:srgbClr val="045899"/>
                </a:solidFill>
                <a:latin typeface="Avenir"/>
                <a:cs typeface="Avenir"/>
              </a:rPr>
              <a:t>of </a:t>
            </a:r>
            <a:r>
              <a:rPr lang="en-US" sz="1500" spc="35" dirty="0">
                <a:solidFill>
                  <a:srgbClr val="045899"/>
                </a:solidFill>
                <a:latin typeface="Avenir"/>
                <a:cs typeface="Avenir"/>
              </a:rPr>
              <a:t>pain,  </a:t>
            </a:r>
            <a:r>
              <a:rPr lang="en-US" sz="1500" spc="30" dirty="0">
                <a:solidFill>
                  <a:srgbClr val="045899"/>
                </a:solidFill>
                <a:latin typeface="Avenir"/>
                <a:cs typeface="Avenir"/>
              </a:rPr>
              <a:t>quality </a:t>
            </a:r>
            <a:r>
              <a:rPr lang="en-US" sz="1500" spc="15" dirty="0">
                <a:solidFill>
                  <a:srgbClr val="045899"/>
                </a:solidFill>
                <a:latin typeface="Avenir"/>
                <a:cs typeface="Avenir"/>
              </a:rPr>
              <a:t>of </a:t>
            </a:r>
            <a:r>
              <a:rPr lang="en-US" sz="1500" spc="25" dirty="0">
                <a:solidFill>
                  <a:srgbClr val="045899"/>
                </a:solidFill>
                <a:latin typeface="Avenir"/>
                <a:cs typeface="Avenir"/>
              </a:rPr>
              <a:t>life </a:t>
            </a:r>
            <a:r>
              <a:rPr lang="en-US" sz="1500" spc="20" dirty="0">
                <a:solidFill>
                  <a:srgbClr val="045899"/>
                </a:solidFill>
                <a:latin typeface="Avenir"/>
                <a:cs typeface="Avenir"/>
              </a:rPr>
              <a:t>and </a:t>
            </a:r>
            <a:r>
              <a:rPr lang="en-US" sz="1500" spc="25" dirty="0">
                <a:solidFill>
                  <a:srgbClr val="045899"/>
                </a:solidFill>
                <a:latin typeface="Avenir"/>
                <a:cs typeface="Avenir"/>
              </a:rPr>
              <a:t>sexual </a:t>
            </a:r>
            <a:r>
              <a:rPr lang="en-US" sz="1500" spc="30" dirty="0">
                <a:solidFill>
                  <a:srgbClr val="045899"/>
                </a:solidFill>
                <a:latin typeface="Avenir"/>
                <a:cs typeface="Avenir"/>
              </a:rPr>
              <a:t>function </a:t>
            </a:r>
            <a:r>
              <a:rPr lang="en-US" sz="1500" spc="15" dirty="0">
                <a:solidFill>
                  <a:srgbClr val="045899"/>
                </a:solidFill>
                <a:latin typeface="Avenir"/>
                <a:cs typeface="Avenir"/>
              </a:rPr>
              <a:t>in </a:t>
            </a:r>
            <a:r>
              <a:rPr lang="en-US" sz="1500" spc="35" dirty="0">
                <a:solidFill>
                  <a:srgbClr val="045899"/>
                </a:solidFill>
                <a:latin typeface="Avenir"/>
                <a:cs typeface="Avenir"/>
              </a:rPr>
              <a:t>64  </a:t>
            </a:r>
            <a:r>
              <a:rPr lang="en-US" sz="1500" spc="25" dirty="0">
                <a:solidFill>
                  <a:srgbClr val="045899"/>
                </a:solidFill>
                <a:latin typeface="Avenir"/>
                <a:cs typeface="Avenir"/>
              </a:rPr>
              <a:t>women with provoked </a:t>
            </a:r>
            <a:r>
              <a:rPr lang="en-US" sz="1500" spc="35" dirty="0">
                <a:solidFill>
                  <a:srgbClr val="045899"/>
                </a:solidFill>
                <a:latin typeface="Avenir"/>
                <a:cs typeface="Avenir"/>
              </a:rPr>
              <a:t>vestibulodynia  </a:t>
            </a:r>
            <a:r>
              <a:rPr lang="en-US" sz="1500" spc="25" dirty="0">
                <a:solidFill>
                  <a:srgbClr val="045899"/>
                </a:solidFill>
                <a:latin typeface="Avenir"/>
                <a:cs typeface="Avenir"/>
              </a:rPr>
              <a:t>(PVD) (82). </a:t>
            </a:r>
            <a:r>
              <a:rPr lang="en-US" sz="1500" spc="15" dirty="0">
                <a:solidFill>
                  <a:srgbClr val="045899"/>
                </a:solidFill>
                <a:latin typeface="Avenir"/>
                <a:cs typeface="Avenir"/>
              </a:rPr>
              <a:t>In </a:t>
            </a:r>
            <a:r>
              <a:rPr lang="en-US" sz="1500" spc="30" dirty="0">
                <a:solidFill>
                  <a:srgbClr val="045899"/>
                </a:solidFill>
                <a:latin typeface="Avenir"/>
                <a:cs typeface="Avenir"/>
              </a:rPr>
              <a:t>contrast, </a:t>
            </a:r>
            <a:r>
              <a:rPr lang="en-US" sz="1500" dirty="0">
                <a:solidFill>
                  <a:srgbClr val="045899"/>
                </a:solidFill>
                <a:latin typeface="Avenir"/>
                <a:cs typeface="Avenir"/>
              </a:rPr>
              <a:t>a </a:t>
            </a:r>
            <a:r>
              <a:rPr lang="en-US" sz="1500" spc="30" dirty="0">
                <a:solidFill>
                  <a:srgbClr val="045899"/>
                </a:solidFill>
                <a:latin typeface="Avenir"/>
                <a:cs typeface="Avenir"/>
              </a:rPr>
              <a:t>prospective  </a:t>
            </a:r>
            <a:r>
              <a:rPr lang="en-US" sz="1500" spc="25" dirty="0">
                <a:solidFill>
                  <a:srgbClr val="045899"/>
                </a:solidFill>
                <a:latin typeface="Avenir"/>
                <a:cs typeface="Avenir"/>
              </a:rPr>
              <a:t>case series </a:t>
            </a:r>
            <a:r>
              <a:rPr lang="en-US" sz="1500" spc="15" dirty="0">
                <a:solidFill>
                  <a:srgbClr val="045899"/>
                </a:solidFill>
                <a:latin typeface="Avenir"/>
                <a:cs typeface="Avenir"/>
              </a:rPr>
              <a:t>of 20 </a:t>
            </a:r>
            <a:r>
              <a:rPr lang="en-US" sz="1500" spc="25" dirty="0">
                <a:solidFill>
                  <a:srgbClr val="045899"/>
                </a:solidFill>
                <a:latin typeface="Avenir"/>
                <a:cs typeface="Avenir"/>
              </a:rPr>
              <a:t>women with PVD, </a:t>
            </a:r>
            <a:r>
              <a:rPr lang="en-US" sz="1500" spc="35" dirty="0">
                <a:solidFill>
                  <a:srgbClr val="045899"/>
                </a:solidFill>
                <a:latin typeface="Avenir"/>
                <a:cs typeface="Avenir"/>
              </a:rPr>
              <a:t>by </a:t>
            </a:r>
            <a:r>
              <a:rPr lang="en-US" sz="1500" spc="30" dirty="0">
                <a:solidFill>
                  <a:srgbClr val="045899"/>
                </a:solidFill>
                <a:latin typeface="Avenir"/>
                <a:cs typeface="Avenir"/>
              </a:rPr>
              <a:t>Pelletier </a:t>
            </a:r>
            <a:r>
              <a:rPr lang="en-US" sz="1500" spc="15" dirty="0">
                <a:solidFill>
                  <a:srgbClr val="045899"/>
                </a:solidFill>
                <a:latin typeface="Avenir"/>
                <a:cs typeface="Avenir"/>
              </a:rPr>
              <a:t>et </a:t>
            </a:r>
            <a:r>
              <a:rPr lang="en-US" sz="1500" spc="25" dirty="0">
                <a:solidFill>
                  <a:srgbClr val="045899"/>
                </a:solidFill>
                <a:latin typeface="Avenir"/>
                <a:cs typeface="Avenir"/>
              </a:rPr>
              <a:t>al., found that </a:t>
            </a:r>
            <a:r>
              <a:rPr lang="en-US" sz="1500" spc="15" dirty="0">
                <a:solidFill>
                  <a:srgbClr val="045899"/>
                </a:solidFill>
                <a:latin typeface="Avenir"/>
                <a:cs typeface="Avenir"/>
              </a:rPr>
              <a:t>80% o</a:t>
            </a:r>
            <a:r>
              <a:rPr lang="en-US" sz="1500" spc="35" dirty="0">
                <a:solidFill>
                  <a:srgbClr val="045899"/>
                </a:solidFill>
                <a:latin typeface="Avenir"/>
                <a:cs typeface="Avenir"/>
              </a:rPr>
              <a:t>f  </a:t>
            </a:r>
            <a:r>
              <a:rPr lang="en-US" sz="1500" spc="25" dirty="0">
                <a:solidFill>
                  <a:srgbClr val="045899"/>
                </a:solidFill>
                <a:latin typeface="Avenir"/>
                <a:cs typeface="Avenir"/>
              </a:rPr>
              <a:t>women reported </a:t>
            </a:r>
            <a:r>
              <a:rPr lang="en-US" sz="1500" spc="15" dirty="0">
                <a:solidFill>
                  <a:srgbClr val="045899"/>
                </a:solidFill>
                <a:latin typeface="Avenir"/>
                <a:cs typeface="Avenir"/>
              </a:rPr>
              <a:t>an </a:t>
            </a:r>
            <a:r>
              <a:rPr lang="en-US" sz="1500" spc="25" dirty="0">
                <a:solidFill>
                  <a:srgbClr val="045899"/>
                </a:solidFill>
                <a:latin typeface="Avenir"/>
                <a:cs typeface="Avenir"/>
              </a:rPr>
              <a:t>improvement </a:t>
            </a:r>
            <a:r>
              <a:rPr lang="en-US" sz="1500" spc="15" dirty="0">
                <a:solidFill>
                  <a:srgbClr val="045899"/>
                </a:solidFill>
                <a:latin typeface="Avenir"/>
                <a:cs typeface="Avenir"/>
              </a:rPr>
              <a:t>in </a:t>
            </a:r>
            <a:r>
              <a:rPr lang="en-US" sz="1500" spc="35" dirty="0">
                <a:solidFill>
                  <a:srgbClr val="045899"/>
                </a:solidFill>
                <a:latin typeface="Avenir"/>
                <a:cs typeface="Avenir"/>
              </a:rPr>
              <a:t>pain </a:t>
            </a:r>
            <a:r>
              <a:rPr lang="en-US" sz="1500" spc="20" dirty="0">
                <a:solidFill>
                  <a:srgbClr val="045899"/>
                </a:solidFill>
                <a:latin typeface="Avenir"/>
                <a:cs typeface="Avenir"/>
              </a:rPr>
              <a:t>and </a:t>
            </a:r>
            <a:r>
              <a:rPr lang="en-US" sz="1500" spc="15" dirty="0">
                <a:solidFill>
                  <a:srgbClr val="045899"/>
                </a:solidFill>
                <a:latin typeface="Avenir"/>
                <a:cs typeface="Avenir"/>
              </a:rPr>
              <a:t>72% </a:t>
            </a:r>
            <a:r>
              <a:rPr lang="en-US" sz="1500" spc="20" dirty="0">
                <a:solidFill>
                  <a:srgbClr val="045899"/>
                </a:solidFill>
                <a:latin typeface="Avenir"/>
                <a:cs typeface="Avenir"/>
              </a:rPr>
              <a:t>were </a:t>
            </a:r>
            <a:r>
              <a:rPr lang="en-US" sz="1500" spc="25" dirty="0">
                <a:solidFill>
                  <a:srgbClr val="045899"/>
                </a:solidFill>
                <a:latin typeface="Avenir"/>
                <a:cs typeface="Avenir"/>
              </a:rPr>
              <a:t>able </a:t>
            </a:r>
            <a:r>
              <a:rPr lang="en-US" sz="1500" spc="15" dirty="0">
                <a:solidFill>
                  <a:srgbClr val="045899"/>
                </a:solidFill>
                <a:latin typeface="Avenir"/>
                <a:cs typeface="Avenir"/>
              </a:rPr>
              <a:t>to </a:t>
            </a:r>
            <a:r>
              <a:rPr lang="en-US" sz="1500" spc="25" dirty="0">
                <a:solidFill>
                  <a:srgbClr val="045899"/>
                </a:solidFill>
                <a:latin typeface="Avenir"/>
                <a:cs typeface="Avenir"/>
              </a:rPr>
              <a:t>have </a:t>
            </a:r>
            <a:r>
              <a:rPr lang="en-US" sz="1500" spc="35" dirty="0">
                <a:solidFill>
                  <a:srgbClr val="045899"/>
                </a:solidFill>
                <a:latin typeface="Avenir"/>
                <a:cs typeface="Avenir"/>
              </a:rPr>
              <a:t>sexual  </a:t>
            </a:r>
            <a:r>
              <a:rPr lang="en-US" sz="1500" spc="25" dirty="0">
                <a:solidFill>
                  <a:srgbClr val="045899"/>
                </a:solidFill>
                <a:latin typeface="Avenir"/>
                <a:cs typeface="Avenir"/>
              </a:rPr>
              <a:t>intercourse </a:t>
            </a:r>
            <a:r>
              <a:rPr lang="en-US" sz="1500" spc="30" dirty="0">
                <a:solidFill>
                  <a:srgbClr val="045899"/>
                </a:solidFill>
                <a:latin typeface="Avenir"/>
                <a:cs typeface="Avenir"/>
              </a:rPr>
              <a:t>following </a:t>
            </a:r>
            <a:r>
              <a:rPr lang="en-US" sz="1500" dirty="0">
                <a:solidFill>
                  <a:srgbClr val="045899"/>
                </a:solidFill>
                <a:latin typeface="Avenir"/>
                <a:cs typeface="Avenir"/>
              </a:rPr>
              <a:t>a </a:t>
            </a:r>
            <a:r>
              <a:rPr lang="en-US" sz="1500" spc="25" dirty="0">
                <a:solidFill>
                  <a:srgbClr val="045899"/>
                </a:solidFill>
                <a:latin typeface="Avenir"/>
                <a:cs typeface="Avenir"/>
              </a:rPr>
              <a:t>dose </a:t>
            </a:r>
            <a:r>
              <a:rPr lang="en-US" sz="1500" spc="15" dirty="0">
                <a:solidFill>
                  <a:srgbClr val="045899"/>
                </a:solidFill>
                <a:latin typeface="Avenir"/>
                <a:cs typeface="Avenir"/>
              </a:rPr>
              <a:t>of </a:t>
            </a:r>
            <a:r>
              <a:rPr lang="en-US" sz="1500" spc="20" dirty="0">
                <a:solidFill>
                  <a:srgbClr val="045899"/>
                </a:solidFill>
                <a:latin typeface="Avenir"/>
                <a:cs typeface="Avenir"/>
              </a:rPr>
              <a:t>100 </a:t>
            </a:r>
            <a:r>
              <a:rPr lang="en-US" sz="1500" dirty="0">
                <a:solidFill>
                  <a:srgbClr val="045899"/>
                </a:solidFill>
                <a:latin typeface="Avenir"/>
                <a:cs typeface="Avenir"/>
              </a:rPr>
              <a:t>u </a:t>
            </a:r>
            <a:r>
              <a:rPr lang="en-US" sz="1500" spc="35" dirty="0">
                <a:solidFill>
                  <a:srgbClr val="045899"/>
                </a:solidFill>
                <a:latin typeface="Avenir"/>
                <a:cs typeface="Avenir"/>
              </a:rPr>
              <a:t>of  </a:t>
            </a:r>
            <a:r>
              <a:rPr lang="en-US" sz="1500" spc="-10" dirty="0">
                <a:solidFill>
                  <a:srgbClr val="045899"/>
                </a:solidFill>
                <a:latin typeface="Avenir"/>
                <a:cs typeface="Avenir"/>
              </a:rPr>
              <a:t>BTA. </a:t>
            </a:r>
            <a:r>
              <a:rPr lang="en-US" sz="1500" spc="30" dirty="0">
                <a:solidFill>
                  <a:srgbClr val="045899"/>
                </a:solidFill>
                <a:latin typeface="Avenir"/>
                <a:cs typeface="Avenir"/>
              </a:rPr>
              <a:t>Quality </a:t>
            </a:r>
            <a:r>
              <a:rPr lang="en-US" sz="1500" spc="15" dirty="0">
                <a:solidFill>
                  <a:srgbClr val="045899"/>
                </a:solidFill>
                <a:latin typeface="Avenir"/>
                <a:cs typeface="Avenir"/>
              </a:rPr>
              <a:t>of </a:t>
            </a:r>
            <a:r>
              <a:rPr lang="en-US" sz="1500" spc="25" dirty="0">
                <a:solidFill>
                  <a:srgbClr val="045899"/>
                </a:solidFill>
                <a:latin typeface="Avenir"/>
                <a:cs typeface="Avenir"/>
              </a:rPr>
              <a:t>life </a:t>
            </a:r>
            <a:r>
              <a:rPr lang="en-US" sz="1500" spc="20" dirty="0">
                <a:solidFill>
                  <a:srgbClr val="045899"/>
                </a:solidFill>
                <a:latin typeface="Avenir"/>
                <a:cs typeface="Avenir"/>
              </a:rPr>
              <a:t>and </a:t>
            </a:r>
            <a:r>
              <a:rPr lang="en-US" sz="1500" spc="25" dirty="0">
                <a:solidFill>
                  <a:srgbClr val="045899"/>
                </a:solidFill>
                <a:latin typeface="Avenir"/>
                <a:cs typeface="Avenir"/>
              </a:rPr>
              <a:t>sexual</a:t>
            </a:r>
            <a:r>
              <a:rPr lang="en-US" sz="1500" spc="315" dirty="0">
                <a:solidFill>
                  <a:srgbClr val="045899"/>
                </a:solidFill>
                <a:latin typeface="Avenir"/>
                <a:cs typeface="Avenir"/>
              </a:rPr>
              <a:t> </a:t>
            </a:r>
            <a:r>
              <a:rPr lang="en-US" sz="1500" spc="35" dirty="0">
                <a:solidFill>
                  <a:srgbClr val="045899"/>
                </a:solidFill>
                <a:latin typeface="Avenir"/>
                <a:cs typeface="Avenir"/>
              </a:rPr>
              <a:t>function </a:t>
            </a:r>
            <a:r>
              <a:rPr lang="en-US" sz="1500" spc="25" dirty="0">
                <a:solidFill>
                  <a:srgbClr val="045899"/>
                </a:solidFill>
                <a:latin typeface="Avenir"/>
                <a:cs typeface="Avenir"/>
              </a:rPr>
              <a:t>also improved (126). </a:t>
            </a:r>
            <a:endParaRPr lang="en-US" sz="1500" dirty="0">
              <a:latin typeface="Avenir"/>
              <a:cs typeface="Avenir"/>
            </a:endParaRPr>
          </a:p>
          <a:p>
            <a:pPr marL="12700" marR="160655">
              <a:lnSpc>
                <a:spcPct val="133300"/>
              </a:lnSpc>
            </a:pPr>
            <a:endParaRPr sz="1500" dirty="0">
              <a:latin typeface="Avenir"/>
              <a:cs typeface="Avenir"/>
            </a:endParaRPr>
          </a:p>
        </p:txBody>
      </p:sp>
      <p:sp>
        <p:nvSpPr>
          <p:cNvPr id="5" name="object 5"/>
          <p:cNvSpPr txBox="1"/>
          <p:nvPr/>
        </p:nvSpPr>
        <p:spPr>
          <a:xfrm>
            <a:off x="1596644" y="7428842"/>
            <a:ext cx="2765425" cy="128240"/>
          </a:xfrm>
          <a:prstGeom prst="rect">
            <a:avLst/>
          </a:prstGeom>
        </p:spPr>
        <p:txBody>
          <a:bodyPr vert="horz" wrap="square" lIns="0" tIns="0" rIns="0" bIns="0" rtlCol="0">
            <a:spAutoFit/>
          </a:bodyPr>
          <a:lstStyle/>
          <a:p>
            <a:pPr marL="12700">
              <a:lnSpc>
                <a:spcPts val="1030"/>
              </a:lnSpc>
            </a:pPr>
            <a:r>
              <a:rPr sz="1000" spc="15" dirty="0">
                <a:solidFill>
                  <a:srgbClr val="045899"/>
                </a:solidFill>
                <a:latin typeface="Avenir"/>
                <a:cs typeface="Avenir"/>
              </a:rPr>
              <a:t>See </a:t>
            </a:r>
            <a:r>
              <a:rPr sz="1000" spc="5" dirty="0">
                <a:solidFill>
                  <a:srgbClr val="045899"/>
                </a:solidFill>
                <a:latin typeface="Avenir"/>
                <a:cs typeface="Avenir"/>
              </a:rPr>
              <a:t>Treatment </a:t>
            </a:r>
            <a:r>
              <a:rPr sz="1000" spc="20" dirty="0">
                <a:solidFill>
                  <a:srgbClr val="045899"/>
                </a:solidFill>
                <a:latin typeface="Avenir"/>
                <a:cs typeface="Avenir"/>
              </a:rPr>
              <a:t>References 1-135</a:t>
            </a:r>
            <a:r>
              <a:rPr sz="1000" spc="25" dirty="0">
                <a:solidFill>
                  <a:srgbClr val="045899"/>
                </a:solidFill>
                <a:latin typeface="Avenir"/>
                <a:cs typeface="Avenir"/>
              </a:rPr>
              <a:t>.</a:t>
            </a:r>
            <a:endParaRPr sz="1000" dirty="0">
              <a:latin typeface="Avenir"/>
              <a:cs typeface="Avenir"/>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68</a:t>
            </a:fld>
            <a:endParaRPr dirty="0"/>
          </a:p>
        </p:txBody>
      </p:sp>
      <p:sp>
        <p:nvSpPr>
          <p:cNvPr id="7" name="object 7"/>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lang="en-US" sz="1000" spc="20" dirty="0">
                <a:solidFill>
                  <a:srgbClr val="42888E"/>
                </a:solidFill>
                <a:latin typeface="Avenir"/>
                <a:cs typeface="Arial"/>
              </a:rPr>
              <a:t>I</a:t>
            </a:r>
            <a:r>
              <a:rPr sz="1000" spc="20" dirty="0">
                <a:solidFill>
                  <a:srgbClr val="42888E"/>
                </a:solidFill>
                <a:latin typeface="Avenir"/>
                <a:cs typeface="Arial"/>
              </a:rPr>
              <a:t>ndividualized Multidisciplinary</a:t>
            </a:r>
            <a:r>
              <a:rPr sz="1000" spc="155" dirty="0">
                <a:solidFill>
                  <a:srgbClr val="42888E"/>
                </a:solidFill>
                <a:latin typeface="Avenir"/>
                <a:cs typeface="Arial"/>
              </a:rPr>
              <a:t> </a:t>
            </a:r>
            <a:r>
              <a:rPr sz="1000" spc="20" dirty="0">
                <a:solidFill>
                  <a:srgbClr val="42888E"/>
                </a:solidFill>
                <a:latin typeface="Avenir"/>
                <a:cs typeface="Arial"/>
              </a:rPr>
              <a:t>Treatment</a:t>
            </a:r>
            <a:endParaRPr sz="1000" dirty="0">
              <a:latin typeface="Avenir"/>
              <a:cs typeface="Arial"/>
            </a:endParaRPr>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50" dirty="0"/>
              <a:t>INDIVIDUALIZED </a:t>
            </a:r>
            <a:r>
              <a:rPr spc="30" dirty="0"/>
              <a:t>MULTIDISCIPLINARY</a:t>
            </a:r>
            <a:r>
              <a:rPr spc="180" dirty="0"/>
              <a:t> </a:t>
            </a:r>
            <a:r>
              <a:rPr spc="30" dirty="0"/>
              <a:t>TREATMENT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50" dirty="0"/>
              <a:t>INDIVIDUALIZED </a:t>
            </a:r>
            <a:r>
              <a:rPr spc="30" dirty="0"/>
              <a:t>MULTIDISCIPLINARY</a:t>
            </a:r>
            <a:r>
              <a:rPr spc="180" dirty="0"/>
              <a:t> </a:t>
            </a:r>
            <a:r>
              <a:rPr spc="30" dirty="0"/>
              <a:t>TREATMENT</a:t>
            </a:r>
          </a:p>
        </p:txBody>
      </p:sp>
      <p:sp>
        <p:nvSpPr>
          <p:cNvPr id="6" name="object 6"/>
          <p:cNvSpPr txBox="1"/>
          <p:nvPr/>
        </p:nvSpPr>
        <p:spPr>
          <a:xfrm>
            <a:off x="1596644" y="7395083"/>
            <a:ext cx="2765425" cy="128240"/>
          </a:xfrm>
          <a:prstGeom prst="rect">
            <a:avLst/>
          </a:prstGeom>
        </p:spPr>
        <p:txBody>
          <a:bodyPr vert="horz" wrap="square" lIns="0" tIns="0" rIns="0" bIns="0" rtlCol="0">
            <a:spAutoFit/>
          </a:bodyPr>
          <a:lstStyle/>
          <a:p>
            <a:pPr marL="12700">
              <a:lnSpc>
                <a:spcPts val="1030"/>
              </a:lnSpc>
            </a:pPr>
            <a:r>
              <a:rPr sz="1000" spc="15" dirty="0">
                <a:solidFill>
                  <a:srgbClr val="045899"/>
                </a:solidFill>
                <a:latin typeface="Avenir"/>
                <a:cs typeface="Avenir"/>
              </a:rPr>
              <a:t>See </a:t>
            </a:r>
            <a:r>
              <a:rPr sz="1000" spc="5" dirty="0">
                <a:solidFill>
                  <a:srgbClr val="045899"/>
                </a:solidFill>
                <a:latin typeface="Avenir"/>
                <a:cs typeface="Avenir"/>
              </a:rPr>
              <a:t>Treatment </a:t>
            </a:r>
            <a:r>
              <a:rPr sz="1000" spc="20" dirty="0">
                <a:solidFill>
                  <a:srgbClr val="045899"/>
                </a:solidFill>
                <a:latin typeface="Avenir"/>
                <a:cs typeface="Avenir"/>
              </a:rPr>
              <a:t>References 1-135</a:t>
            </a:r>
            <a:r>
              <a:rPr sz="1000" spc="25" dirty="0">
                <a:solidFill>
                  <a:srgbClr val="045899"/>
                </a:solidFill>
                <a:latin typeface="Avenir"/>
                <a:cs typeface="Avenir"/>
              </a:rPr>
              <a:t>.</a:t>
            </a:r>
            <a:endParaRPr sz="1000" dirty="0">
              <a:latin typeface="Avenir"/>
              <a:cs typeface="Avenir"/>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69</a:t>
            </a:fld>
            <a:endParaRPr dirty="0"/>
          </a:p>
        </p:txBody>
      </p:sp>
      <p:sp>
        <p:nvSpPr>
          <p:cNvPr id="8" name="object 8"/>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Individualized Multidisciplinary</a:t>
            </a:r>
            <a:r>
              <a:rPr sz="1000" spc="155" dirty="0">
                <a:solidFill>
                  <a:srgbClr val="42888E"/>
                </a:solidFill>
                <a:latin typeface="Avenir"/>
                <a:cs typeface="Arial"/>
              </a:rPr>
              <a:t> </a:t>
            </a:r>
            <a:r>
              <a:rPr sz="1000" spc="20" dirty="0">
                <a:solidFill>
                  <a:srgbClr val="42888E"/>
                </a:solidFill>
                <a:latin typeface="Avenir"/>
                <a:cs typeface="Arial"/>
              </a:rPr>
              <a:t>Treatment</a:t>
            </a:r>
            <a:endParaRPr sz="1000" dirty="0">
              <a:latin typeface="Avenir"/>
              <a:cs typeface="Arial"/>
            </a:endParaRPr>
          </a:p>
        </p:txBody>
      </p:sp>
      <p:sp>
        <p:nvSpPr>
          <p:cNvPr id="5" name="object 5"/>
          <p:cNvSpPr txBox="1"/>
          <p:nvPr/>
        </p:nvSpPr>
        <p:spPr>
          <a:xfrm>
            <a:off x="1584451" y="2103628"/>
            <a:ext cx="7863331" cy="2354747"/>
          </a:xfrm>
          <a:prstGeom prst="rect">
            <a:avLst/>
          </a:prstGeom>
        </p:spPr>
        <p:txBody>
          <a:bodyPr vert="horz" wrap="square" lIns="0" tIns="0" rIns="0" bIns="0" rtlCol="0">
            <a:spAutoFit/>
          </a:bodyPr>
          <a:lstStyle/>
          <a:p>
            <a:pPr marL="12700" algn="just">
              <a:lnSpc>
                <a:spcPct val="100000"/>
              </a:lnSpc>
            </a:pPr>
            <a:r>
              <a:rPr sz="1600" b="1" spc="30" dirty="0">
                <a:solidFill>
                  <a:srgbClr val="045899"/>
                </a:solidFill>
                <a:latin typeface="Avenir Black"/>
                <a:cs typeface="Avenir Black"/>
              </a:rPr>
              <a:t>Pelvic Floor Muscle</a:t>
            </a:r>
            <a:r>
              <a:rPr sz="1600" b="1" spc="125" dirty="0">
                <a:solidFill>
                  <a:srgbClr val="045899"/>
                </a:solidFill>
                <a:latin typeface="Avenir Black"/>
                <a:cs typeface="Avenir Black"/>
              </a:rPr>
              <a:t> </a:t>
            </a:r>
            <a:r>
              <a:rPr sz="1600" b="1" spc="40" dirty="0">
                <a:solidFill>
                  <a:srgbClr val="045899"/>
                </a:solidFill>
                <a:latin typeface="Avenir Black"/>
                <a:cs typeface="Avenir Black"/>
              </a:rPr>
              <a:t>Therapy</a:t>
            </a:r>
            <a:r>
              <a:rPr lang="en-US" sz="1600" b="1" spc="40" dirty="0">
                <a:solidFill>
                  <a:srgbClr val="045899"/>
                </a:solidFill>
                <a:latin typeface="Avenir Black"/>
                <a:cs typeface="Avenir Black"/>
              </a:rPr>
              <a:t> (cont.)</a:t>
            </a:r>
            <a:endParaRPr sz="1600" dirty="0">
              <a:latin typeface="Avenir Black"/>
              <a:cs typeface="Avenir Black"/>
            </a:endParaRPr>
          </a:p>
          <a:p>
            <a:pPr marL="24765" marR="464820" algn="just">
              <a:lnSpc>
                <a:spcPct val="133300"/>
              </a:lnSpc>
              <a:spcBef>
                <a:spcPts val="1185"/>
              </a:spcBef>
            </a:pPr>
            <a:r>
              <a:rPr sz="1500" spc="20" dirty="0">
                <a:solidFill>
                  <a:srgbClr val="045899"/>
                </a:solidFill>
                <a:latin typeface="Avenir"/>
                <a:cs typeface="Avenir"/>
              </a:rPr>
              <a:t>Similarly, </a:t>
            </a:r>
            <a:r>
              <a:rPr sz="1500" spc="35" dirty="0">
                <a:solidFill>
                  <a:srgbClr val="045899"/>
                </a:solidFill>
                <a:latin typeface="Avenir"/>
                <a:cs typeface="Avenir"/>
              </a:rPr>
              <a:t>lower  </a:t>
            </a:r>
            <a:r>
              <a:rPr sz="1500" spc="25" dirty="0">
                <a:solidFill>
                  <a:srgbClr val="045899"/>
                </a:solidFill>
                <a:latin typeface="Avenir"/>
                <a:cs typeface="Avenir"/>
              </a:rPr>
              <a:t>doses </a:t>
            </a:r>
            <a:r>
              <a:rPr sz="1500" spc="15" dirty="0">
                <a:solidFill>
                  <a:srgbClr val="045899"/>
                </a:solidFill>
                <a:latin typeface="Avenir"/>
                <a:cs typeface="Avenir"/>
              </a:rPr>
              <a:t>of </a:t>
            </a:r>
            <a:r>
              <a:rPr sz="1500" spc="25" dirty="0">
                <a:solidFill>
                  <a:srgbClr val="045899"/>
                </a:solidFill>
                <a:latin typeface="Avenir"/>
                <a:cs typeface="Avenir"/>
              </a:rPr>
              <a:t>Botox (35-50 </a:t>
            </a:r>
            <a:r>
              <a:rPr sz="1500" spc="15" dirty="0">
                <a:solidFill>
                  <a:srgbClr val="045899"/>
                </a:solidFill>
                <a:latin typeface="Avenir"/>
                <a:cs typeface="Avenir"/>
              </a:rPr>
              <a:t>u) </a:t>
            </a:r>
            <a:r>
              <a:rPr sz="1500" spc="20" dirty="0">
                <a:solidFill>
                  <a:srgbClr val="045899"/>
                </a:solidFill>
                <a:latin typeface="Avenir"/>
                <a:cs typeface="Avenir"/>
              </a:rPr>
              <a:t>were </a:t>
            </a:r>
            <a:r>
              <a:rPr sz="1500" spc="35" dirty="0">
                <a:solidFill>
                  <a:srgbClr val="045899"/>
                </a:solidFill>
                <a:latin typeface="Avenir"/>
                <a:cs typeface="Avenir"/>
              </a:rPr>
              <a:t>found  </a:t>
            </a:r>
            <a:r>
              <a:rPr sz="1500" spc="15" dirty="0">
                <a:solidFill>
                  <a:srgbClr val="045899"/>
                </a:solidFill>
                <a:latin typeface="Avenir"/>
                <a:cs typeface="Avenir"/>
              </a:rPr>
              <a:t>to </a:t>
            </a:r>
            <a:r>
              <a:rPr sz="1500" spc="30" dirty="0">
                <a:solidFill>
                  <a:srgbClr val="045899"/>
                </a:solidFill>
                <a:latin typeface="Avenir"/>
                <a:cs typeface="Avenir"/>
              </a:rPr>
              <a:t>significantly </a:t>
            </a:r>
            <a:r>
              <a:rPr sz="1500" spc="25" dirty="0">
                <a:solidFill>
                  <a:srgbClr val="045899"/>
                </a:solidFill>
                <a:latin typeface="Avenir"/>
                <a:cs typeface="Avenir"/>
              </a:rPr>
              <a:t>reduce pain </a:t>
            </a:r>
            <a:r>
              <a:rPr sz="1500" spc="20" dirty="0">
                <a:solidFill>
                  <a:srgbClr val="045899"/>
                </a:solidFill>
                <a:latin typeface="Avenir"/>
                <a:cs typeface="Avenir"/>
              </a:rPr>
              <a:t>and</a:t>
            </a:r>
            <a:r>
              <a:rPr sz="1500" spc="225" dirty="0">
                <a:solidFill>
                  <a:srgbClr val="045899"/>
                </a:solidFill>
                <a:latin typeface="Avenir"/>
                <a:cs typeface="Avenir"/>
              </a:rPr>
              <a:t> </a:t>
            </a:r>
            <a:r>
              <a:rPr sz="1500" spc="35" dirty="0">
                <a:solidFill>
                  <a:srgbClr val="045899"/>
                </a:solidFill>
                <a:latin typeface="Avenir"/>
                <a:cs typeface="Avenir"/>
              </a:rPr>
              <a:t>oral</a:t>
            </a:r>
            <a:r>
              <a:rPr lang="en-US" sz="1500" dirty="0">
                <a:latin typeface="Avenir"/>
                <a:cs typeface="Avenir"/>
              </a:rPr>
              <a:t> </a:t>
            </a:r>
            <a:r>
              <a:rPr sz="1500" spc="30" dirty="0">
                <a:solidFill>
                  <a:srgbClr val="045899"/>
                </a:solidFill>
                <a:latin typeface="Avenir"/>
                <a:cs typeface="Avenir"/>
              </a:rPr>
              <a:t>medication </a:t>
            </a:r>
            <a:r>
              <a:rPr sz="1500" spc="25" dirty="0">
                <a:solidFill>
                  <a:srgbClr val="045899"/>
                </a:solidFill>
                <a:latin typeface="Avenir"/>
                <a:cs typeface="Avenir"/>
              </a:rPr>
              <a:t>use, </a:t>
            </a:r>
            <a:r>
              <a:rPr sz="1500" spc="20" dirty="0">
                <a:solidFill>
                  <a:srgbClr val="045899"/>
                </a:solidFill>
                <a:latin typeface="Avenir"/>
                <a:cs typeface="Avenir"/>
              </a:rPr>
              <a:t>and </a:t>
            </a:r>
            <a:r>
              <a:rPr sz="1500" spc="25" dirty="0">
                <a:solidFill>
                  <a:srgbClr val="045899"/>
                </a:solidFill>
                <a:latin typeface="Avenir"/>
                <a:cs typeface="Avenir"/>
              </a:rPr>
              <a:t>improve </a:t>
            </a:r>
            <a:r>
              <a:rPr sz="1500" spc="30" dirty="0">
                <a:solidFill>
                  <a:srgbClr val="045899"/>
                </a:solidFill>
                <a:latin typeface="Avenir"/>
                <a:cs typeface="Avenir"/>
              </a:rPr>
              <a:t>quality </a:t>
            </a:r>
            <a:r>
              <a:rPr sz="1500" spc="35" dirty="0">
                <a:solidFill>
                  <a:srgbClr val="045899"/>
                </a:solidFill>
                <a:latin typeface="Avenir"/>
                <a:cs typeface="Avenir"/>
              </a:rPr>
              <a:t>of  </a:t>
            </a:r>
            <a:r>
              <a:rPr sz="1500" spc="25" dirty="0">
                <a:solidFill>
                  <a:srgbClr val="045899"/>
                </a:solidFill>
                <a:latin typeface="Avenir"/>
                <a:cs typeface="Avenir"/>
              </a:rPr>
              <a:t>life, </a:t>
            </a:r>
            <a:r>
              <a:rPr sz="1500" spc="15" dirty="0">
                <a:solidFill>
                  <a:srgbClr val="045899"/>
                </a:solidFill>
                <a:latin typeface="Avenir"/>
                <a:cs typeface="Avenir"/>
              </a:rPr>
              <a:t>in </a:t>
            </a:r>
            <a:r>
              <a:rPr sz="1500" dirty="0">
                <a:solidFill>
                  <a:srgbClr val="045899"/>
                </a:solidFill>
                <a:latin typeface="Avenir"/>
                <a:cs typeface="Avenir"/>
              </a:rPr>
              <a:t>a </a:t>
            </a:r>
            <a:r>
              <a:rPr sz="1500" spc="25" dirty="0">
                <a:solidFill>
                  <a:srgbClr val="045899"/>
                </a:solidFill>
                <a:latin typeface="Avenir"/>
                <a:cs typeface="Avenir"/>
              </a:rPr>
              <a:t>retrospective study </a:t>
            </a:r>
            <a:r>
              <a:rPr sz="1500" spc="15" dirty="0">
                <a:solidFill>
                  <a:srgbClr val="045899"/>
                </a:solidFill>
                <a:latin typeface="Avenir"/>
                <a:cs typeface="Avenir"/>
              </a:rPr>
              <a:t>of 19 </a:t>
            </a:r>
            <a:r>
              <a:rPr sz="1500" spc="35" dirty="0">
                <a:solidFill>
                  <a:srgbClr val="045899"/>
                </a:solidFill>
                <a:latin typeface="Avenir"/>
                <a:cs typeface="Avenir"/>
              </a:rPr>
              <a:t>women  </a:t>
            </a:r>
            <a:r>
              <a:rPr sz="1500" spc="25" dirty="0">
                <a:solidFill>
                  <a:srgbClr val="045899"/>
                </a:solidFill>
                <a:latin typeface="Avenir"/>
                <a:cs typeface="Avenir"/>
              </a:rPr>
              <a:t>with PVD. Botox </a:t>
            </a:r>
            <a:r>
              <a:rPr sz="1500" spc="15" dirty="0">
                <a:solidFill>
                  <a:srgbClr val="045899"/>
                </a:solidFill>
                <a:latin typeface="Avenir"/>
                <a:cs typeface="Avenir"/>
              </a:rPr>
              <a:t>is </a:t>
            </a:r>
            <a:r>
              <a:rPr sz="1500" spc="20" dirty="0">
                <a:solidFill>
                  <a:srgbClr val="045899"/>
                </a:solidFill>
                <a:latin typeface="Avenir"/>
                <a:cs typeface="Avenir"/>
              </a:rPr>
              <a:t>not</a:t>
            </a:r>
            <a:r>
              <a:rPr sz="1500" spc="250" dirty="0">
                <a:solidFill>
                  <a:srgbClr val="045899"/>
                </a:solidFill>
                <a:latin typeface="Avenir"/>
                <a:cs typeface="Avenir"/>
              </a:rPr>
              <a:t> </a:t>
            </a:r>
            <a:r>
              <a:rPr sz="1500" spc="30" dirty="0">
                <a:solidFill>
                  <a:srgbClr val="045899"/>
                </a:solidFill>
                <a:latin typeface="Avenir"/>
                <a:cs typeface="Avenir"/>
              </a:rPr>
              <a:t>recommended</a:t>
            </a:r>
            <a:r>
              <a:rPr lang="en-US" sz="1500" dirty="0">
                <a:latin typeface="Avenir"/>
                <a:cs typeface="Avenir"/>
              </a:rPr>
              <a:t> </a:t>
            </a:r>
            <a:r>
              <a:rPr sz="1500" spc="15" dirty="0">
                <a:solidFill>
                  <a:srgbClr val="045899"/>
                </a:solidFill>
                <a:latin typeface="Avenir"/>
                <a:cs typeface="Avenir"/>
              </a:rPr>
              <a:t>as </a:t>
            </a:r>
            <a:r>
              <a:rPr sz="1500" dirty="0">
                <a:solidFill>
                  <a:srgbClr val="045899"/>
                </a:solidFill>
                <a:latin typeface="Avenir"/>
                <a:cs typeface="Avenir"/>
              </a:rPr>
              <a:t>a </a:t>
            </a:r>
            <a:r>
              <a:rPr sz="1500" spc="30" dirty="0">
                <a:solidFill>
                  <a:srgbClr val="045899"/>
                </a:solidFill>
                <a:latin typeface="Avenir"/>
                <a:cs typeface="Avenir"/>
              </a:rPr>
              <a:t>first-line </a:t>
            </a:r>
            <a:r>
              <a:rPr sz="1500" spc="25" dirty="0">
                <a:solidFill>
                  <a:srgbClr val="045899"/>
                </a:solidFill>
                <a:latin typeface="Avenir"/>
                <a:cs typeface="Avenir"/>
              </a:rPr>
              <a:t>treatment </a:t>
            </a:r>
            <a:r>
              <a:rPr sz="1500" spc="20" dirty="0">
                <a:solidFill>
                  <a:srgbClr val="045899"/>
                </a:solidFill>
                <a:latin typeface="Avenir"/>
                <a:cs typeface="Avenir"/>
              </a:rPr>
              <a:t>for </a:t>
            </a:r>
            <a:r>
              <a:rPr sz="1500" spc="25" dirty="0">
                <a:solidFill>
                  <a:srgbClr val="045899"/>
                </a:solidFill>
                <a:latin typeface="Avenir"/>
                <a:cs typeface="Avenir"/>
              </a:rPr>
              <a:t>PVD. </a:t>
            </a:r>
            <a:r>
              <a:rPr sz="1500" spc="15" dirty="0">
                <a:solidFill>
                  <a:srgbClr val="045899"/>
                </a:solidFill>
                <a:latin typeface="Avenir"/>
                <a:cs typeface="Avenir"/>
              </a:rPr>
              <a:t>It </a:t>
            </a:r>
            <a:r>
              <a:rPr sz="1500" spc="35" dirty="0">
                <a:solidFill>
                  <a:srgbClr val="045899"/>
                </a:solidFill>
                <a:latin typeface="Avenir"/>
                <a:cs typeface="Avenir"/>
              </a:rPr>
              <a:t>may  </a:t>
            </a:r>
            <a:r>
              <a:rPr sz="1500" spc="15" dirty="0">
                <a:solidFill>
                  <a:srgbClr val="045899"/>
                </a:solidFill>
                <a:latin typeface="Avenir"/>
                <a:cs typeface="Avenir"/>
              </a:rPr>
              <a:t>be </a:t>
            </a:r>
            <a:r>
              <a:rPr sz="1500" spc="30" dirty="0">
                <a:solidFill>
                  <a:srgbClr val="045899"/>
                </a:solidFill>
                <a:latin typeface="Avenir"/>
                <a:cs typeface="Avenir"/>
              </a:rPr>
              <a:t>useful, </a:t>
            </a:r>
            <a:r>
              <a:rPr sz="1500" spc="10" dirty="0">
                <a:solidFill>
                  <a:srgbClr val="045899"/>
                </a:solidFill>
                <a:latin typeface="Avenir"/>
                <a:cs typeface="Avenir"/>
              </a:rPr>
              <a:t>however, </a:t>
            </a:r>
            <a:r>
              <a:rPr sz="1500" spc="15" dirty="0">
                <a:solidFill>
                  <a:srgbClr val="045899"/>
                </a:solidFill>
                <a:latin typeface="Avenir"/>
                <a:cs typeface="Avenir"/>
              </a:rPr>
              <a:t>in </a:t>
            </a:r>
            <a:r>
              <a:rPr sz="1500" spc="30" dirty="0">
                <a:solidFill>
                  <a:srgbClr val="045899"/>
                </a:solidFill>
                <a:latin typeface="Avenir"/>
                <a:cs typeface="Avenir"/>
              </a:rPr>
              <a:t>combination </a:t>
            </a:r>
            <a:r>
              <a:rPr sz="1500" spc="35" dirty="0">
                <a:solidFill>
                  <a:srgbClr val="045899"/>
                </a:solidFill>
                <a:latin typeface="Avenir"/>
                <a:cs typeface="Avenir"/>
              </a:rPr>
              <a:t>with  </a:t>
            </a:r>
            <a:r>
              <a:rPr sz="1500" spc="25" dirty="0">
                <a:solidFill>
                  <a:srgbClr val="045899"/>
                </a:solidFill>
                <a:latin typeface="Avenir"/>
                <a:cs typeface="Avenir"/>
              </a:rPr>
              <a:t>pelvic floor </a:t>
            </a:r>
            <a:r>
              <a:rPr sz="1500" spc="30" dirty="0">
                <a:solidFill>
                  <a:srgbClr val="045899"/>
                </a:solidFill>
                <a:latin typeface="Avenir"/>
                <a:cs typeface="Avenir"/>
              </a:rPr>
              <a:t>physical therapy</a:t>
            </a:r>
            <a:r>
              <a:rPr sz="1500" spc="160" dirty="0">
                <a:solidFill>
                  <a:srgbClr val="045899"/>
                </a:solidFill>
                <a:latin typeface="Avenir"/>
                <a:cs typeface="Avenir"/>
              </a:rPr>
              <a:t> </a:t>
            </a:r>
            <a:r>
              <a:rPr sz="1500" spc="35" dirty="0">
                <a:solidFill>
                  <a:srgbClr val="045899"/>
                </a:solidFill>
                <a:latin typeface="Avenir"/>
                <a:cs typeface="Avenir"/>
              </a:rPr>
              <a:t>(127).</a:t>
            </a:r>
            <a:endParaRPr sz="1500" dirty="0">
              <a:latin typeface="Avenir"/>
              <a:cs typeface="Avenir"/>
            </a:endParaRPr>
          </a:p>
          <a:p>
            <a:pPr marL="24765" marR="809625">
              <a:lnSpc>
                <a:spcPct val="133300"/>
              </a:lnSpc>
            </a:pPr>
            <a:endParaRPr lang="en-US" sz="2050" dirty="0">
              <a:latin typeface="Times New Roman"/>
              <a:cs typeface="Times New Roman"/>
            </a:endParaRPr>
          </a:p>
          <a:p>
            <a:pPr marL="24765" marR="809625">
              <a:lnSpc>
                <a:spcPct val="133300"/>
              </a:lnSpc>
            </a:pPr>
            <a:r>
              <a:rPr sz="1500" spc="20" dirty="0">
                <a:solidFill>
                  <a:srgbClr val="045899"/>
                </a:solidFill>
                <a:latin typeface="Avenir"/>
                <a:cs typeface="Avenir"/>
              </a:rPr>
              <a:t>For </a:t>
            </a:r>
            <a:r>
              <a:rPr sz="1500" dirty="0">
                <a:solidFill>
                  <a:srgbClr val="045899"/>
                </a:solidFill>
                <a:latin typeface="Avenir"/>
                <a:cs typeface="Avenir"/>
              </a:rPr>
              <a:t>a </a:t>
            </a:r>
            <a:r>
              <a:rPr sz="1500" spc="30" dirty="0">
                <a:solidFill>
                  <a:srgbClr val="045899"/>
                </a:solidFill>
                <a:latin typeface="Avenir"/>
                <a:cs typeface="Avenir"/>
              </a:rPr>
              <a:t>comprehensive </a:t>
            </a:r>
            <a:r>
              <a:rPr sz="1500" spc="15" dirty="0">
                <a:solidFill>
                  <a:srgbClr val="045899"/>
                </a:solidFill>
                <a:latin typeface="Avenir"/>
                <a:cs typeface="Avenir"/>
              </a:rPr>
              <a:t>review, </a:t>
            </a:r>
            <a:r>
              <a:rPr sz="1500" spc="35" dirty="0">
                <a:solidFill>
                  <a:srgbClr val="045899"/>
                </a:solidFill>
                <a:latin typeface="Avenir"/>
                <a:cs typeface="Avenir"/>
              </a:rPr>
              <a:t>see  </a:t>
            </a:r>
            <a:r>
              <a:rPr sz="1500" spc="25" dirty="0">
                <a:solidFill>
                  <a:srgbClr val="045899"/>
                </a:solidFill>
                <a:latin typeface="Avenir"/>
                <a:cs typeface="Avenir"/>
              </a:rPr>
              <a:t>References </a:t>
            </a:r>
            <a:r>
              <a:rPr sz="1500" spc="20" dirty="0">
                <a:solidFill>
                  <a:srgbClr val="045899"/>
                </a:solidFill>
                <a:latin typeface="Avenir"/>
                <a:cs typeface="Avenir"/>
              </a:rPr>
              <a:t>47,</a:t>
            </a:r>
            <a:r>
              <a:rPr sz="1500" spc="70" dirty="0">
                <a:solidFill>
                  <a:srgbClr val="045899"/>
                </a:solidFill>
                <a:latin typeface="Avenir"/>
                <a:cs typeface="Avenir"/>
              </a:rPr>
              <a:t> </a:t>
            </a:r>
            <a:r>
              <a:rPr sz="1500" spc="35" dirty="0">
                <a:solidFill>
                  <a:srgbClr val="045899"/>
                </a:solidFill>
                <a:latin typeface="Avenir"/>
                <a:cs typeface="Avenir"/>
              </a:rPr>
              <a:t>112.</a:t>
            </a:r>
            <a:endParaRPr sz="1500" dirty="0">
              <a:latin typeface="Avenir"/>
              <a:cs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717535"/>
            <a:ext cx="10058400" cy="54864"/>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prstGeom prst="rect">
            <a:avLst/>
          </a:prstGeom>
        </p:spPr>
        <p:txBody>
          <a:bodyPr vert="horz" wrap="square" lIns="0" tIns="232663" rIns="0" bIns="0" rtlCol="0">
            <a:spAutoFit/>
          </a:bodyPr>
          <a:lstStyle/>
          <a:p>
            <a:pPr marL="12700">
              <a:lnSpc>
                <a:spcPct val="100000"/>
              </a:lnSpc>
            </a:pPr>
            <a:r>
              <a:rPr spc="-5" dirty="0"/>
              <a:t>EARLY </a:t>
            </a:r>
            <a:r>
              <a:rPr spc="50" dirty="0"/>
              <a:t>DESCRIPTIONS </a:t>
            </a:r>
            <a:r>
              <a:rPr spc="25" dirty="0"/>
              <a:t>OF</a:t>
            </a:r>
            <a:r>
              <a:rPr spc="235" dirty="0"/>
              <a:t> </a:t>
            </a:r>
            <a:r>
              <a:rPr spc="30" dirty="0"/>
              <a:t>VULVODYNIA</a:t>
            </a:r>
          </a:p>
        </p:txBody>
      </p:sp>
      <p:sp>
        <p:nvSpPr>
          <p:cNvPr id="4" name="object 4"/>
          <p:cNvSpPr/>
          <p:nvPr/>
        </p:nvSpPr>
        <p:spPr>
          <a:xfrm>
            <a:off x="0" y="7717535"/>
            <a:ext cx="10058400" cy="54864"/>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0" y="1904745"/>
            <a:ext cx="10058400" cy="12700"/>
          </a:xfrm>
          <a:custGeom>
            <a:avLst/>
            <a:gdLst/>
            <a:ahLst/>
            <a:cxnLst/>
            <a:rect l="l" t="t" r="r" b="b"/>
            <a:pathLst>
              <a:path w="10058400" h="12700">
                <a:moveTo>
                  <a:pt x="0" y="12700"/>
                </a:moveTo>
                <a:lnTo>
                  <a:pt x="10058400" y="12700"/>
                </a:lnTo>
                <a:lnTo>
                  <a:pt x="10058400" y="0"/>
                </a:lnTo>
                <a:lnTo>
                  <a:pt x="0" y="0"/>
                </a:lnTo>
                <a:lnTo>
                  <a:pt x="0" y="12700"/>
                </a:lnTo>
                <a:close/>
              </a:path>
            </a:pathLst>
          </a:custGeom>
          <a:solidFill>
            <a:srgbClr val="045899"/>
          </a:solidFill>
        </p:spPr>
        <p:txBody>
          <a:bodyPr wrap="square" lIns="0" tIns="0" rIns="0" bIns="0" rtlCol="0"/>
          <a:lstStyle/>
          <a:p>
            <a:endParaRPr dirty="0"/>
          </a:p>
        </p:txBody>
      </p:sp>
      <p:sp>
        <p:nvSpPr>
          <p:cNvPr id="6" name="object 6"/>
          <p:cNvSpPr txBox="1"/>
          <p:nvPr/>
        </p:nvSpPr>
        <p:spPr>
          <a:xfrm>
            <a:off x="8048243" y="2020823"/>
            <a:ext cx="495934" cy="254635"/>
          </a:xfrm>
          <a:prstGeom prst="rect">
            <a:avLst/>
          </a:prstGeom>
        </p:spPr>
        <p:txBody>
          <a:bodyPr vert="horz" wrap="square" lIns="0" tIns="0" rIns="0" bIns="0" rtlCol="0">
            <a:spAutoFit/>
          </a:bodyPr>
          <a:lstStyle/>
          <a:p>
            <a:pPr marL="12700">
              <a:lnSpc>
                <a:spcPct val="100000"/>
              </a:lnSpc>
            </a:pPr>
            <a:r>
              <a:rPr sz="1500" b="1" spc="35" dirty="0">
                <a:solidFill>
                  <a:srgbClr val="42888E"/>
                </a:solidFill>
                <a:latin typeface="Avenir Black"/>
                <a:cs typeface="Avenir Black"/>
              </a:rPr>
              <a:t>1975</a:t>
            </a:r>
            <a:endParaRPr sz="1500" dirty="0">
              <a:latin typeface="Avenir Black"/>
              <a:cs typeface="Avenir Black"/>
            </a:endParaRPr>
          </a:p>
        </p:txBody>
      </p:sp>
      <p:sp>
        <p:nvSpPr>
          <p:cNvPr id="7" name="object 7"/>
          <p:cNvSpPr/>
          <p:nvPr/>
        </p:nvSpPr>
        <p:spPr>
          <a:xfrm>
            <a:off x="640080" y="1857720"/>
            <a:ext cx="109855" cy="109855"/>
          </a:xfrm>
          <a:custGeom>
            <a:avLst/>
            <a:gdLst/>
            <a:ahLst/>
            <a:cxnLst/>
            <a:rect l="l" t="t" r="r" b="b"/>
            <a:pathLst>
              <a:path w="109854" h="109855">
                <a:moveTo>
                  <a:pt x="54864" y="0"/>
                </a:moveTo>
                <a:lnTo>
                  <a:pt x="33507" y="4311"/>
                </a:lnTo>
                <a:lnTo>
                  <a:pt x="16068" y="16068"/>
                </a:lnTo>
                <a:lnTo>
                  <a:pt x="4311" y="33507"/>
                </a:lnTo>
                <a:lnTo>
                  <a:pt x="0" y="54863"/>
                </a:lnTo>
                <a:lnTo>
                  <a:pt x="4311" y="76220"/>
                </a:lnTo>
                <a:lnTo>
                  <a:pt x="16068" y="93659"/>
                </a:lnTo>
                <a:lnTo>
                  <a:pt x="33507" y="105416"/>
                </a:lnTo>
                <a:lnTo>
                  <a:pt x="54864" y="109727"/>
                </a:lnTo>
                <a:lnTo>
                  <a:pt x="76220" y="105416"/>
                </a:lnTo>
                <a:lnTo>
                  <a:pt x="93659" y="93659"/>
                </a:lnTo>
                <a:lnTo>
                  <a:pt x="105416" y="76220"/>
                </a:lnTo>
                <a:lnTo>
                  <a:pt x="109728" y="54863"/>
                </a:lnTo>
                <a:lnTo>
                  <a:pt x="105416" y="33507"/>
                </a:lnTo>
                <a:lnTo>
                  <a:pt x="93659" y="16068"/>
                </a:lnTo>
                <a:lnTo>
                  <a:pt x="76220" y="4311"/>
                </a:lnTo>
                <a:lnTo>
                  <a:pt x="54864" y="0"/>
                </a:lnTo>
                <a:close/>
              </a:path>
            </a:pathLst>
          </a:custGeom>
          <a:solidFill>
            <a:srgbClr val="42888E"/>
          </a:solidFill>
        </p:spPr>
        <p:txBody>
          <a:bodyPr wrap="square" lIns="0" tIns="0" rIns="0" bIns="0" rtlCol="0"/>
          <a:lstStyle/>
          <a:p>
            <a:endParaRPr dirty="0"/>
          </a:p>
        </p:txBody>
      </p:sp>
      <p:sp>
        <p:nvSpPr>
          <p:cNvPr id="8" name="object 8"/>
          <p:cNvSpPr/>
          <p:nvPr/>
        </p:nvSpPr>
        <p:spPr>
          <a:xfrm>
            <a:off x="8226074" y="1856229"/>
            <a:ext cx="109855" cy="109855"/>
          </a:xfrm>
          <a:custGeom>
            <a:avLst/>
            <a:gdLst/>
            <a:ahLst/>
            <a:cxnLst/>
            <a:rect l="l" t="t" r="r" b="b"/>
            <a:pathLst>
              <a:path w="109854" h="109855">
                <a:moveTo>
                  <a:pt x="54864" y="0"/>
                </a:moveTo>
                <a:lnTo>
                  <a:pt x="33507" y="4311"/>
                </a:lnTo>
                <a:lnTo>
                  <a:pt x="16068" y="16068"/>
                </a:lnTo>
                <a:lnTo>
                  <a:pt x="4311" y="33507"/>
                </a:lnTo>
                <a:lnTo>
                  <a:pt x="0" y="54863"/>
                </a:lnTo>
                <a:lnTo>
                  <a:pt x="4311" y="76220"/>
                </a:lnTo>
                <a:lnTo>
                  <a:pt x="16068" y="93659"/>
                </a:lnTo>
                <a:lnTo>
                  <a:pt x="33507" y="105416"/>
                </a:lnTo>
                <a:lnTo>
                  <a:pt x="54864" y="109727"/>
                </a:lnTo>
                <a:lnTo>
                  <a:pt x="76220" y="105416"/>
                </a:lnTo>
                <a:lnTo>
                  <a:pt x="93659" y="93659"/>
                </a:lnTo>
                <a:lnTo>
                  <a:pt x="105416" y="76220"/>
                </a:lnTo>
                <a:lnTo>
                  <a:pt x="109728" y="54863"/>
                </a:lnTo>
                <a:lnTo>
                  <a:pt x="105416" y="33507"/>
                </a:lnTo>
                <a:lnTo>
                  <a:pt x="93659" y="16068"/>
                </a:lnTo>
                <a:lnTo>
                  <a:pt x="76220" y="4311"/>
                </a:lnTo>
                <a:lnTo>
                  <a:pt x="54864" y="0"/>
                </a:lnTo>
                <a:close/>
              </a:path>
            </a:pathLst>
          </a:custGeom>
          <a:solidFill>
            <a:srgbClr val="42888E"/>
          </a:solidFill>
        </p:spPr>
        <p:txBody>
          <a:bodyPr wrap="square" lIns="0" tIns="0" rIns="0" bIns="0" rtlCol="0"/>
          <a:lstStyle/>
          <a:p>
            <a:endParaRPr dirty="0"/>
          </a:p>
        </p:txBody>
      </p:sp>
      <p:sp>
        <p:nvSpPr>
          <p:cNvPr id="9" name="object 9"/>
          <p:cNvSpPr/>
          <p:nvPr/>
        </p:nvSpPr>
        <p:spPr>
          <a:xfrm>
            <a:off x="4267200" y="1905507"/>
            <a:ext cx="0" cy="1244600"/>
          </a:xfrm>
          <a:custGeom>
            <a:avLst/>
            <a:gdLst/>
            <a:ahLst/>
            <a:cxnLst/>
            <a:rect l="l" t="t" r="r" b="b"/>
            <a:pathLst>
              <a:path h="1244600">
                <a:moveTo>
                  <a:pt x="0" y="0"/>
                </a:moveTo>
                <a:lnTo>
                  <a:pt x="0" y="1244092"/>
                </a:lnTo>
              </a:path>
            </a:pathLst>
          </a:custGeom>
          <a:ln w="25400">
            <a:solidFill>
              <a:srgbClr val="045899"/>
            </a:solidFill>
          </a:ln>
        </p:spPr>
        <p:txBody>
          <a:bodyPr wrap="square" lIns="0" tIns="0" rIns="0" bIns="0" rtlCol="0"/>
          <a:lstStyle/>
          <a:p>
            <a:endParaRPr dirty="0"/>
          </a:p>
        </p:txBody>
      </p:sp>
      <p:sp>
        <p:nvSpPr>
          <p:cNvPr id="10" name="object 10"/>
          <p:cNvSpPr/>
          <p:nvPr/>
        </p:nvSpPr>
        <p:spPr>
          <a:xfrm>
            <a:off x="4219575" y="3098800"/>
            <a:ext cx="101600" cy="101600"/>
          </a:xfrm>
          <a:custGeom>
            <a:avLst/>
            <a:gdLst/>
            <a:ahLst/>
            <a:cxnLst/>
            <a:rect l="l" t="t" r="r" b="b"/>
            <a:pathLst>
              <a:path w="101600" h="101600">
                <a:moveTo>
                  <a:pt x="50800" y="0"/>
                </a:moveTo>
                <a:lnTo>
                  <a:pt x="31027" y="3992"/>
                </a:lnTo>
                <a:lnTo>
                  <a:pt x="14879" y="14879"/>
                </a:lnTo>
                <a:lnTo>
                  <a:pt x="3992" y="31027"/>
                </a:lnTo>
                <a:lnTo>
                  <a:pt x="0" y="50800"/>
                </a:lnTo>
                <a:lnTo>
                  <a:pt x="3992" y="70572"/>
                </a:lnTo>
                <a:lnTo>
                  <a:pt x="14879" y="86720"/>
                </a:lnTo>
                <a:lnTo>
                  <a:pt x="31027" y="97607"/>
                </a:lnTo>
                <a:lnTo>
                  <a:pt x="50800" y="101600"/>
                </a:lnTo>
                <a:lnTo>
                  <a:pt x="70572" y="97607"/>
                </a:lnTo>
                <a:lnTo>
                  <a:pt x="86720" y="86720"/>
                </a:lnTo>
                <a:lnTo>
                  <a:pt x="97607" y="70572"/>
                </a:lnTo>
                <a:lnTo>
                  <a:pt x="101600" y="50800"/>
                </a:lnTo>
                <a:lnTo>
                  <a:pt x="97607" y="31027"/>
                </a:lnTo>
                <a:lnTo>
                  <a:pt x="86720" y="14879"/>
                </a:lnTo>
                <a:lnTo>
                  <a:pt x="70572" y="3992"/>
                </a:lnTo>
                <a:lnTo>
                  <a:pt x="50800" y="0"/>
                </a:lnTo>
                <a:close/>
              </a:path>
            </a:pathLst>
          </a:custGeom>
          <a:solidFill>
            <a:srgbClr val="045899"/>
          </a:solidFill>
        </p:spPr>
        <p:txBody>
          <a:bodyPr wrap="square" lIns="0" tIns="0" rIns="0" bIns="0" rtlCol="0"/>
          <a:lstStyle/>
          <a:p>
            <a:endParaRPr dirty="0"/>
          </a:p>
        </p:txBody>
      </p:sp>
      <p:sp>
        <p:nvSpPr>
          <p:cNvPr id="11" name="object 11"/>
          <p:cNvSpPr txBox="1"/>
          <p:nvPr/>
        </p:nvSpPr>
        <p:spPr>
          <a:xfrm>
            <a:off x="449549" y="2020823"/>
            <a:ext cx="1062990" cy="254635"/>
          </a:xfrm>
          <a:prstGeom prst="rect">
            <a:avLst/>
          </a:prstGeom>
        </p:spPr>
        <p:txBody>
          <a:bodyPr vert="horz" wrap="square" lIns="0" tIns="0" rIns="0" bIns="0" rtlCol="0">
            <a:spAutoFit/>
          </a:bodyPr>
          <a:lstStyle/>
          <a:p>
            <a:pPr marL="12700">
              <a:lnSpc>
                <a:spcPct val="100000"/>
              </a:lnSpc>
            </a:pPr>
            <a:r>
              <a:rPr sz="1500" b="1" spc="25" dirty="0">
                <a:solidFill>
                  <a:srgbClr val="42888E"/>
                </a:solidFill>
                <a:latin typeface="Avenir Black"/>
                <a:cs typeface="Avenir Black"/>
              </a:rPr>
              <a:t>1880</a:t>
            </a:r>
            <a:r>
              <a:rPr sz="1500" b="1" spc="254" dirty="0">
                <a:solidFill>
                  <a:srgbClr val="42888E"/>
                </a:solidFill>
                <a:latin typeface="Avenir Black"/>
                <a:cs typeface="Avenir Black"/>
              </a:rPr>
              <a:t> </a:t>
            </a:r>
            <a:r>
              <a:rPr sz="1500" b="1" spc="35" dirty="0">
                <a:solidFill>
                  <a:srgbClr val="42888E"/>
                </a:solidFill>
                <a:latin typeface="Avenir Black"/>
                <a:cs typeface="Avenir Black"/>
              </a:rPr>
              <a:t>1888</a:t>
            </a:r>
            <a:endParaRPr sz="1500" dirty="0">
              <a:latin typeface="Avenir Black"/>
              <a:cs typeface="Avenir Black"/>
            </a:endParaRPr>
          </a:p>
        </p:txBody>
      </p:sp>
      <p:sp>
        <p:nvSpPr>
          <p:cNvPr id="12" name="object 12"/>
          <p:cNvSpPr/>
          <p:nvPr/>
        </p:nvSpPr>
        <p:spPr>
          <a:xfrm>
            <a:off x="1207008" y="1857720"/>
            <a:ext cx="109855" cy="109855"/>
          </a:xfrm>
          <a:custGeom>
            <a:avLst/>
            <a:gdLst/>
            <a:ahLst/>
            <a:cxnLst/>
            <a:rect l="l" t="t" r="r" b="b"/>
            <a:pathLst>
              <a:path w="109855" h="109855">
                <a:moveTo>
                  <a:pt x="54864" y="0"/>
                </a:moveTo>
                <a:lnTo>
                  <a:pt x="33507" y="4311"/>
                </a:lnTo>
                <a:lnTo>
                  <a:pt x="16068" y="16068"/>
                </a:lnTo>
                <a:lnTo>
                  <a:pt x="4311" y="33507"/>
                </a:lnTo>
                <a:lnTo>
                  <a:pt x="0" y="54863"/>
                </a:lnTo>
                <a:lnTo>
                  <a:pt x="4311" y="76220"/>
                </a:lnTo>
                <a:lnTo>
                  <a:pt x="16068" y="93659"/>
                </a:lnTo>
                <a:lnTo>
                  <a:pt x="33507" y="105416"/>
                </a:lnTo>
                <a:lnTo>
                  <a:pt x="54864" y="109727"/>
                </a:lnTo>
                <a:lnTo>
                  <a:pt x="76220" y="105416"/>
                </a:lnTo>
                <a:lnTo>
                  <a:pt x="93659" y="93659"/>
                </a:lnTo>
                <a:lnTo>
                  <a:pt x="105416" y="76220"/>
                </a:lnTo>
                <a:lnTo>
                  <a:pt x="109728" y="54863"/>
                </a:lnTo>
                <a:lnTo>
                  <a:pt x="105416" y="33507"/>
                </a:lnTo>
                <a:lnTo>
                  <a:pt x="93659" y="16068"/>
                </a:lnTo>
                <a:lnTo>
                  <a:pt x="76220" y="4311"/>
                </a:lnTo>
                <a:lnTo>
                  <a:pt x="54864" y="0"/>
                </a:lnTo>
                <a:close/>
              </a:path>
            </a:pathLst>
          </a:custGeom>
          <a:solidFill>
            <a:srgbClr val="42888E"/>
          </a:solidFill>
        </p:spPr>
        <p:txBody>
          <a:bodyPr wrap="square" lIns="0" tIns="0" rIns="0" bIns="0" rtlCol="0"/>
          <a:lstStyle/>
          <a:p>
            <a:endParaRPr dirty="0"/>
          </a:p>
        </p:txBody>
      </p:sp>
      <p:sp>
        <p:nvSpPr>
          <p:cNvPr id="13" name="object 13"/>
          <p:cNvSpPr/>
          <p:nvPr/>
        </p:nvSpPr>
        <p:spPr>
          <a:xfrm>
            <a:off x="8037068" y="1899921"/>
            <a:ext cx="0" cy="1244600"/>
          </a:xfrm>
          <a:custGeom>
            <a:avLst/>
            <a:gdLst/>
            <a:ahLst/>
            <a:cxnLst/>
            <a:rect l="l" t="t" r="r" b="b"/>
            <a:pathLst>
              <a:path h="1244600">
                <a:moveTo>
                  <a:pt x="0" y="0"/>
                </a:moveTo>
                <a:lnTo>
                  <a:pt x="0" y="1244092"/>
                </a:lnTo>
              </a:path>
            </a:pathLst>
          </a:custGeom>
          <a:ln w="25400">
            <a:solidFill>
              <a:srgbClr val="045899"/>
            </a:solidFill>
          </a:ln>
        </p:spPr>
        <p:txBody>
          <a:bodyPr wrap="square" lIns="0" tIns="0" rIns="0" bIns="0" rtlCol="0"/>
          <a:lstStyle/>
          <a:p>
            <a:endParaRPr dirty="0"/>
          </a:p>
        </p:txBody>
      </p:sp>
      <p:sp>
        <p:nvSpPr>
          <p:cNvPr id="14" name="object 14"/>
          <p:cNvSpPr/>
          <p:nvPr/>
        </p:nvSpPr>
        <p:spPr>
          <a:xfrm>
            <a:off x="7986268" y="3093213"/>
            <a:ext cx="101600" cy="101600"/>
          </a:xfrm>
          <a:custGeom>
            <a:avLst/>
            <a:gdLst/>
            <a:ahLst/>
            <a:cxnLst/>
            <a:rect l="l" t="t" r="r" b="b"/>
            <a:pathLst>
              <a:path w="101600" h="101600">
                <a:moveTo>
                  <a:pt x="50800" y="0"/>
                </a:moveTo>
                <a:lnTo>
                  <a:pt x="31027" y="3992"/>
                </a:lnTo>
                <a:lnTo>
                  <a:pt x="14879" y="14879"/>
                </a:lnTo>
                <a:lnTo>
                  <a:pt x="3992" y="31027"/>
                </a:lnTo>
                <a:lnTo>
                  <a:pt x="0" y="50800"/>
                </a:lnTo>
                <a:lnTo>
                  <a:pt x="3992" y="70572"/>
                </a:lnTo>
                <a:lnTo>
                  <a:pt x="14879" y="86720"/>
                </a:lnTo>
                <a:lnTo>
                  <a:pt x="31027" y="97607"/>
                </a:lnTo>
                <a:lnTo>
                  <a:pt x="50800" y="101600"/>
                </a:lnTo>
                <a:lnTo>
                  <a:pt x="70572" y="97607"/>
                </a:lnTo>
                <a:lnTo>
                  <a:pt x="86720" y="86720"/>
                </a:lnTo>
                <a:lnTo>
                  <a:pt x="97607" y="70572"/>
                </a:lnTo>
                <a:lnTo>
                  <a:pt x="101600" y="50800"/>
                </a:lnTo>
                <a:lnTo>
                  <a:pt x="97607" y="31027"/>
                </a:lnTo>
                <a:lnTo>
                  <a:pt x="86720" y="14879"/>
                </a:lnTo>
                <a:lnTo>
                  <a:pt x="70572" y="3992"/>
                </a:lnTo>
                <a:lnTo>
                  <a:pt x="50800" y="0"/>
                </a:lnTo>
                <a:close/>
              </a:path>
            </a:pathLst>
          </a:custGeom>
          <a:solidFill>
            <a:srgbClr val="045899"/>
          </a:solidFill>
        </p:spPr>
        <p:txBody>
          <a:bodyPr wrap="square" lIns="0" tIns="0" rIns="0" bIns="0" rtlCol="0"/>
          <a:lstStyle/>
          <a:p>
            <a:endParaRPr dirty="0"/>
          </a:p>
        </p:txBody>
      </p:sp>
      <p:sp>
        <p:nvSpPr>
          <p:cNvPr id="15" name="object 15"/>
          <p:cNvSpPr/>
          <p:nvPr/>
        </p:nvSpPr>
        <p:spPr>
          <a:xfrm>
            <a:off x="4267200" y="1909763"/>
            <a:ext cx="3770756" cy="54864"/>
          </a:xfrm>
          <a:custGeom>
            <a:avLst/>
            <a:gdLst/>
            <a:ahLst/>
            <a:cxnLst/>
            <a:rect l="l" t="t" r="r" b="b"/>
            <a:pathLst>
              <a:path w="3392804">
                <a:moveTo>
                  <a:pt x="0" y="0"/>
                </a:moveTo>
                <a:lnTo>
                  <a:pt x="3392424" y="0"/>
                </a:lnTo>
              </a:path>
            </a:pathLst>
          </a:custGeom>
          <a:ln w="25400">
            <a:solidFill>
              <a:srgbClr val="045899"/>
            </a:solidFill>
          </a:ln>
        </p:spPr>
        <p:txBody>
          <a:bodyPr wrap="square" lIns="0" tIns="0" rIns="0" bIns="0" rtlCol="0"/>
          <a:lstStyle/>
          <a:p>
            <a:endParaRPr dirty="0"/>
          </a:p>
        </p:txBody>
      </p:sp>
      <p:sp>
        <p:nvSpPr>
          <p:cNvPr id="16" name="object 16"/>
          <p:cNvSpPr txBox="1"/>
          <p:nvPr/>
        </p:nvSpPr>
        <p:spPr>
          <a:xfrm>
            <a:off x="4248150" y="3264408"/>
            <a:ext cx="5810250" cy="1263166"/>
          </a:xfrm>
          <a:prstGeom prst="rect">
            <a:avLst/>
          </a:prstGeom>
          <a:solidFill>
            <a:srgbClr val="42888E"/>
          </a:solidFill>
        </p:spPr>
        <p:txBody>
          <a:bodyPr vert="horz" wrap="square" lIns="0" tIns="133350" rIns="0" bIns="0" rtlCol="0">
            <a:spAutoFit/>
          </a:bodyPr>
          <a:lstStyle/>
          <a:p>
            <a:pPr marL="1168400" indent="-996950">
              <a:lnSpc>
                <a:spcPct val="100000"/>
              </a:lnSpc>
              <a:spcBef>
                <a:spcPts val="1050"/>
              </a:spcBef>
            </a:pPr>
            <a:r>
              <a:rPr b="1" spc="45" dirty="0">
                <a:solidFill>
                  <a:srgbClr val="FFFFFF"/>
                </a:solidFill>
                <a:latin typeface="Avenir Black"/>
                <a:cs typeface="Avenir Black"/>
              </a:rPr>
              <a:t>1929-1974</a:t>
            </a:r>
            <a:endParaRPr dirty="0">
              <a:latin typeface="Avenir Black"/>
              <a:cs typeface="Avenir Black"/>
            </a:endParaRPr>
          </a:p>
          <a:p>
            <a:pPr marL="169545" marR="153035">
              <a:lnSpc>
                <a:spcPct val="125000"/>
              </a:lnSpc>
              <a:spcBef>
                <a:spcPts val="360"/>
              </a:spcBef>
            </a:pPr>
            <a:r>
              <a:rPr sz="2000" dirty="0">
                <a:solidFill>
                  <a:srgbClr val="FFFFFF"/>
                </a:solidFill>
                <a:latin typeface="Avenir"/>
                <a:cs typeface="Avenir"/>
              </a:rPr>
              <a:t>No mention of the</a:t>
            </a:r>
            <a:r>
              <a:rPr sz="2000" spc="-100" dirty="0">
                <a:solidFill>
                  <a:srgbClr val="FFFFFF"/>
                </a:solidFill>
                <a:latin typeface="Avenir"/>
                <a:cs typeface="Avenir"/>
              </a:rPr>
              <a:t> </a:t>
            </a:r>
            <a:r>
              <a:rPr sz="2000" dirty="0">
                <a:solidFill>
                  <a:srgbClr val="FFFFFF"/>
                </a:solidFill>
                <a:latin typeface="Avenir"/>
                <a:cs typeface="Avenir"/>
              </a:rPr>
              <a:t>condition in medical texts for </a:t>
            </a:r>
            <a:r>
              <a:rPr lang="en-US" sz="2000" dirty="0">
                <a:solidFill>
                  <a:srgbClr val="FFFFFF"/>
                </a:solidFill>
                <a:latin typeface="Avenir"/>
                <a:cs typeface="Avenir"/>
              </a:rPr>
              <a:t>  </a:t>
            </a:r>
            <a:r>
              <a:rPr lang="en-US" sz="2000" spc="-10" dirty="0">
                <a:solidFill>
                  <a:srgbClr val="FFFFFF"/>
                </a:solidFill>
                <a:latin typeface="Avenir"/>
                <a:cs typeface="Avenir"/>
              </a:rPr>
              <a:t>5 </a:t>
            </a:r>
            <a:r>
              <a:rPr sz="2000" dirty="0">
                <a:solidFill>
                  <a:srgbClr val="FFFFFF"/>
                </a:solidFill>
                <a:latin typeface="Avenir"/>
                <a:cs typeface="Avenir"/>
              </a:rPr>
              <a:t>decades.</a:t>
            </a:r>
            <a:endParaRPr sz="2000" dirty="0">
              <a:latin typeface="Avenir"/>
              <a:cs typeface="Avenir"/>
            </a:endParaRPr>
          </a:p>
        </p:txBody>
      </p:sp>
      <p:sp>
        <p:nvSpPr>
          <p:cNvPr id="17" name="object 17"/>
          <p:cNvSpPr txBox="1">
            <a:spLocks noGrp="1"/>
          </p:cNvSpPr>
          <p:nvPr>
            <p:ph type="sldNum" sz="quarter" idx="7"/>
          </p:nvPr>
        </p:nvSpPr>
        <p:spPr>
          <a:xfrm>
            <a:off x="9447783" y="7368699"/>
            <a:ext cx="227965" cy="166712"/>
          </a:xfrm>
          <a:prstGeom prst="rect">
            <a:avLst/>
          </a:prstGeom>
        </p:spPr>
        <p:txBody>
          <a:bodyPr vert="horz" wrap="square" lIns="0" tIns="0" rIns="0" bIns="0" rtlCol="0">
            <a:spAutoFit/>
          </a:bodyPr>
          <a:lstStyle/>
          <a:p>
            <a:pPr marL="25400">
              <a:lnSpc>
                <a:spcPts val="1310"/>
              </a:lnSpc>
            </a:pPr>
            <a:fld id="{81D60167-4931-47E6-BA6A-407CBD079E47}" type="slidenum">
              <a:rPr sz="1000" i="0" dirty="0">
                <a:latin typeface="Avenir"/>
              </a:rPr>
              <a:pPr marL="25400">
                <a:lnSpc>
                  <a:spcPts val="1310"/>
                </a:lnSpc>
              </a:pPr>
              <a:t>7</a:t>
            </a:fld>
            <a:endParaRPr sz="1000" i="0" dirty="0">
              <a:latin typeface="Avenir"/>
            </a:endParaRPr>
          </a:p>
        </p:txBody>
      </p:sp>
      <p:sp>
        <p:nvSpPr>
          <p:cNvPr id="18" name="object 18"/>
          <p:cNvSpPr txBox="1"/>
          <p:nvPr/>
        </p:nvSpPr>
        <p:spPr>
          <a:xfrm>
            <a:off x="7247635" y="7373300"/>
            <a:ext cx="21437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Historical</a:t>
            </a:r>
            <a:r>
              <a:rPr sz="1000" spc="70" dirty="0">
                <a:solidFill>
                  <a:srgbClr val="42888E"/>
                </a:solidFill>
                <a:latin typeface="Avenir"/>
                <a:cs typeface="Arial"/>
              </a:rPr>
              <a:t> </a:t>
            </a:r>
            <a:r>
              <a:rPr sz="1000" spc="25" dirty="0">
                <a:solidFill>
                  <a:srgbClr val="42888E"/>
                </a:solidFill>
                <a:latin typeface="Avenir"/>
                <a:cs typeface="Arial"/>
              </a:rPr>
              <a:t>Perspective</a:t>
            </a:r>
            <a:endParaRPr sz="1000" dirty="0">
              <a:latin typeface="Avenir"/>
              <a:cs typeface="Arial"/>
            </a:endParaRPr>
          </a:p>
        </p:txBody>
      </p:sp>
      <p:sp>
        <p:nvSpPr>
          <p:cNvPr id="19" name="object 12"/>
          <p:cNvSpPr/>
          <p:nvPr/>
        </p:nvSpPr>
        <p:spPr>
          <a:xfrm>
            <a:off x="3995420" y="1852295"/>
            <a:ext cx="109855" cy="109855"/>
          </a:xfrm>
          <a:custGeom>
            <a:avLst/>
            <a:gdLst/>
            <a:ahLst/>
            <a:cxnLst/>
            <a:rect l="l" t="t" r="r" b="b"/>
            <a:pathLst>
              <a:path w="109855" h="109855">
                <a:moveTo>
                  <a:pt x="54864" y="0"/>
                </a:moveTo>
                <a:lnTo>
                  <a:pt x="33507" y="4311"/>
                </a:lnTo>
                <a:lnTo>
                  <a:pt x="16068" y="16068"/>
                </a:lnTo>
                <a:lnTo>
                  <a:pt x="4311" y="33507"/>
                </a:lnTo>
                <a:lnTo>
                  <a:pt x="0" y="54863"/>
                </a:lnTo>
                <a:lnTo>
                  <a:pt x="4311" y="76220"/>
                </a:lnTo>
                <a:lnTo>
                  <a:pt x="16068" y="93659"/>
                </a:lnTo>
                <a:lnTo>
                  <a:pt x="33507" y="105416"/>
                </a:lnTo>
                <a:lnTo>
                  <a:pt x="54864" y="109727"/>
                </a:lnTo>
                <a:lnTo>
                  <a:pt x="76220" y="105416"/>
                </a:lnTo>
                <a:lnTo>
                  <a:pt x="93659" y="93659"/>
                </a:lnTo>
                <a:lnTo>
                  <a:pt x="105416" y="76220"/>
                </a:lnTo>
                <a:lnTo>
                  <a:pt x="109728" y="54863"/>
                </a:lnTo>
                <a:lnTo>
                  <a:pt x="105416" y="33507"/>
                </a:lnTo>
                <a:lnTo>
                  <a:pt x="93659" y="16068"/>
                </a:lnTo>
                <a:lnTo>
                  <a:pt x="76220" y="4311"/>
                </a:lnTo>
                <a:lnTo>
                  <a:pt x="54864" y="0"/>
                </a:lnTo>
                <a:close/>
              </a:path>
            </a:pathLst>
          </a:custGeom>
          <a:solidFill>
            <a:srgbClr val="42888E"/>
          </a:solidFill>
        </p:spPr>
        <p:txBody>
          <a:bodyPr wrap="square" lIns="0" tIns="0" rIns="0" bIns="0" rtlCol="0"/>
          <a:lstStyle/>
          <a:p>
            <a:endParaRPr dirty="0"/>
          </a:p>
        </p:txBody>
      </p:sp>
      <p:sp>
        <p:nvSpPr>
          <p:cNvPr id="20" name="object 6"/>
          <p:cNvSpPr txBox="1"/>
          <p:nvPr/>
        </p:nvSpPr>
        <p:spPr>
          <a:xfrm>
            <a:off x="3800475" y="1981200"/>
            <a:ext cx="495934" cy="230832"/>
          </a:xfrm>
          <a:prstGeom prst="rect">
            <a:avLst/>
          </a:prstGeom>
        </p:spPr>
        <p:txBody>
          <a:bodyPr vert="horz" wrap="square" lIns="0" tIns="0" rIns="0" bIns="0" rtlCol="0">
            <a:spAutoFit/>
          </a:bodyPr>
          <a:lstStyle/>
          <a:p>
            <a:pPr marL="12700">
              <a:lnSpc>
                <a:spcPct val="100000"/>
              </a:lnSpc>
            </a:pPr>
            <a:r>
              <a:rPr sz="1500" b="1" spc="35" dirty="0">
                <a:solidFill>
                  <a:srgbClr val="42888E"/>
                </a:solidFill>
                <a:latin typeface="Avenir Black"/>
                <a:cs typeface="Avenir Black"/>
              </a:rPr>
              <a:t>19</a:t>
            </a:r>
            <a:r>
              <a:rPr lang="en-US" sz="1500" b="1" spc="35" dirty="0">
                <a:solidFill>
                  <a:srgbClr val="42888E"/>
                </a:solidFill>
                <a:latin typeface="Avenir Black"/>
                <a:cs typeface="Avenir Black"/>
              </a:rPr>
              <a:t>28</a:t>
            </a:r>
            <a:endParaRPr sz="1500" dirty="0">
              <a:latin typeface="Avenir Black"/>
              <a:cs typeface="Avenir Black"/>
            </a:endParaRPr>
          </a:p>
        </p:txBody>
      </p:sp>
      <p:sp>
        <p:nvSpPr>
          <p:cNvPr id="21" name="object 12"/>
          <p:cNvSpPr/>
          <p:nvPr/>
        </p:nvSpPr>
        <p:spPr>
          <a:xfrm>
            <a:off x="4233545" y="1852295"/>
            <a:ext cx="109855" cy="109855"/>
          </a:xfrm>
          <a:custGeom>
            <a:avLst/>
            <a:gdLst/>
            <a:ahLst/>
            <a:cxnLst/>
            <a:rect l="l" t="t" r="r" b="b"/>
            <a:pathLst>
              <a:path w="109855" h="109855">
                <a:moveTo>
                  <a:pt x="54864" y="0"/>
                </a:moveTo>
                <a:lnTo>
                  <a:pt x="33507" y="4311"/>
                </a:lnTo>
                <a:lnTo>
                  <a:pt x="16068" y="16068"/>
                </a:lnTo>
                <a:lnTo>
                  <a:pt x="4311" y="33507"/>
                </a:lnTo>
                <a:lnTo>
                  <a:pt x="0" y="54863"/>
                </a:lnTo>
                <a:lnTo>
                  <a:pt x="4311" y="76220"/>
                </a:lnTo>
                <a:lnTo>
                  <a:pt x="16068" y="93659"/>
                </a:lnTo>
                <a:lnTo>
                  <a:pt x="33507" y="105416"/>
                </a:lnTo>
                <a:lnTo>
                  <a:pt x="54864" y="109727"/>
                </a:lnTo>
                <a:lnTo>
                  <a:pt x="76220" y="105416"/>
                </a:lnTo>
                <a:lnTo>
                  <a:pt x="93659" y="93659"/>
                </a:lnTo>
                <a:lnTo>
                  <a:pt x="105416" y="76220"/>
                </a:lnTo>
                <a:lnTo>
                  <a:pt x="109728" y="54863"/>
                </a:lnTo>
                <a:lnTo>
                  <a:pt x="105416" y="33507"/>
                </a:lnTo>
                <a:lnTo>
                  <a:pt x="93659" y="16068"/>
                </a:lnTo>
                <a:lnTo>
                  <a:pt x="76220" y="4311"/>
                </a:lnTo>
                <a:lnTo>
                  <a:pt x="54864" y="0"/>
                </a:lnTo>
                <a:close/>
              </a:path>
            </a:pathLst>
          </a:custGeom>
          <a:solidFill>
            <a:srgbClr val="42888E"/>
          </a:solidFill>
        </p:spPr>
        <p:txBody>
          <a:bodyPr wrap="square" lIns="0" tIns="0" rIns="0" bIns="0" rtlCol="0"/>
          <a:lstStyle/>
          <a:p>
            <a:endParaRPr dirty="0"/>
          </a:p>
        </p:txBody>
      </p:sp>
      <p:sp>
        <p:nvSpPr>
          <p:cNvPr id="22" name="object 12"/>
          <p:cNvSpPr/>
          <p:nvPr/>
        </p:nvSpPr>
        <p:spPr>
          <a:xfrm>
            <a:off x="7981950" y="1857375"/>
            <a:ext cx="109855" cy="109855"/>
          </a:xfrm>
          <a:custGeom>
            <a:avLst/>
            <a:gdLst/>
            <a:ahLst/>
            <a:cxnLst/>
            <a:rect l="l" t="t" r="r" b="b"/>
            <a:pathLst>
              <a:path w="109855" h="109855">
                <a:moveTo>
                  <a:pt x="54864" y="0"/>
                </a:moveTo>
                <a:lnTo>
                  <a:pt x="33507" y="4311"/>
                </a:lnTo>
                <a:lnTo>
                  <a:pt x="16068" y="16068"/>
                </a:lnTo>
                <a:lnTo>
                  <a:pt x="4311" y="33507"/>
                </a:lnTo>
                <a:lnTo>
                  <a:pt x="0" y="54863"/>
                </a:lnTo>
                <a:lnTo>
                  <a:pt x="4311" y="76220"/>
                </a:lnTo>
                <a:lnTo>
                  <a:pt x="16068" y="93659"/>
                </a:lnTo>
                <a:lnTo>
                  <a:pt x="33507" y="105416"/>
                </a:lnTo>
                <a:lnTo>
                  <a:pt x="54864" y="109727"/>
                </a:lnTo>
                <a:lnTo>
                  <a:pt x="76220" y="105416"/>
                </a:lnTo>
                <a:lnTo>
                  <a:pt x="93659" y="93659"/>
                </a:lnTo>
                <a:lnTo>
                  <a:pt x="105416" y="76220"/>
                </a:lnTo>
                <a:lnTo>
                  <a:pt x="109728" y="54863"/>
                </a:lnTo>
                <a:lnTo>
                  <a:pt x="105416" y="33507"/>
                </a:lnTo>
                <a:lnTo>
                  <a:pt x="93659" y="16068"/>
                </a:lnTo>
                <a:lnTo>
                  <a:pt x="76220" y="4311"/>
                </a:lnTo>
                <a:lnTo>
                  <a:pt x="54864" y="0"/>
                </a:lnTo>
                <a:close/>
              </a:path>
            </a:pathLst>
          </a:custGeom>
          <a:solidFill>
            <a:srgbClr val="42888E"/>
          </a:solidFill>
        </p:spPr>
        <p:txBody>
          <a:bodyPr wrap="square" lIns="0" tIns="0" rIns="0" bIns="0" rtlCol="0"/>
          <a:lstStyle/>
          <a:p>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6644" y="2098547"/>
            <a:ext cx="3580129" cy="3640227"/>
          </a:xfrm>
          <a:prstGeom prst="rect">
            <a:avLst/>
          </a:prstGeom>
        </p:spPr>
        <p:txBody>
          <a:bodyPr vert="horz" wrap="square" lIns="0" tIns="0" rIns="0" bIns="0" rtlCol="0">
            <a:spAutoFit/>
          </a:bodyPr>
          <a:lstStyle/>
          <a:p>
            <a:pPr marL="12700">
              <a:lnSpc>
                <a:spcPct val="100000"/>
              </a:lnSpc>
            </a:pPr>
            <a:r>
              <a:rPr sz="1600" b="1" spc="40" dirty="0">
                <a:solidFill>
                  <a:srgbClr val="045899"/>
                </a:solidFill>
                <a:latin typeface="Avenir Black"/>
                <a:cs typeface="Avenir Black"/>
              </a:rPr>
              <a:t>Psychotherapy</a:t>
            </a:r>
            <a:endParaRPr sz="1600" dirty="0">
              <a:latin typeface="Avenir Black"/>
              <a:cs typeface="Avenir Black"/>
            </a:endParaRPr>
          </a:p>
          <a:p>
            <a:pPr>
              <a:lnSpc>
                <a:spcPct val="100000"/>
              </a:lnSpc>
              <a:spcBef>
                <a:spcPts val="20"/>
              </a:spcBef>
            </a:pPr>
            <a:endParaRPr sz="2050" dirty="0">
              <a:latin typeface="Times New Roman"/>
              <a:cs typeface="Times New Roman"/>
            </a:endParaRPr>
          </a:p>
          <a:p>
            <a:pPr marL="177800" marR="5080" indent="-165100">
              <a:lnSpc>
                <a:spcPct val="133300"/>
              </a:lnSpc>
              <a:buChar char="•"/>
              <a:tabLst>
                <a:tab pos="170815" algn="l"/>
              </a:tabLst>
            </a:pPr>
            <a:r>
              <a:rPr sz="1500" spc="30" dirty="0">
                <a:solidFill>
                  <a:srgbClr val="045899"/>
                </a:solidFill>
                <a:latin typeface="Avenir"/>
                <a:cs typeface="Avenir"/>
              </a:rPr>
              <a:t>Adjunct cognitive-behavioral </a:t>
            </a:r>
            <a:r>
              <a:rPr sz="1500" spc="15" dirty="0">
                <a:solidFill>
                  <a:srgbClr val="045899"/>
                </a:solidFill>
                <a:latin typeface="Avenir"/>
                <a:cs typeface="Avenir"/>
              </a:rPr>
              <a:t>therapy,  </a:t>
            </a:r>
            <a:r>
              <a:rPr sz="1500" spc="30" dirty="0">
                <a:solidFill>
                  <a:srgbClr val="045899"/>
                </a:solidFill>
                <a:latin typeface="Avenir"/>
                <a:cs typeface="Avenir"/>
              </a:rPr>
              <a:t>psychotherapy (individual </a:t>
            </a:r>
            <a:r>
              <a:rPr sz="1500" spc="15" dirty="0">
                <a:solidFill>
                  <a:srgbClr val="045899"/>
                </a:solidFill>
                <a:latin typeface="Avenir"/>
                <a:cs typeface="Avenir"/>
              </a:rPr>
              <a:t>or </a:t>
            </a:r>
            <a:r>
              <a:rPr sz="1500" spc="35" dirty="0">
                <a:solidFill>
                  <a:srgbClr val="045899"/>
                </a:solidFill>
                <a:latin typeface="Avenir"/>
                <a:cs typeface="Avenir"/>
              </a:rPr>
              <a:t>couples)  </a:t>
            </a:r>
            <a:r>
              <a:rPr sz="1500" spc="25" dirty="0">
                <a:solidFill>
                  <a:srgbClr val="045899"/>
                </a:solidFill>
                <a:latin typeface="Avenir"/>
                <a:cs typeface="Avenir"/>
              </a:rPr>
              <a:t>and/or </a:t>
            </a:r>
            <a:r>
              <a:rPr sz="1500" spc="20" dirty="0">
                <a:solidFill>
                  <a:srgbClr val="045899"/>
                </a:solidFill>
                <a:latin typeface="Avenir"/>
                <a:cs typeface="Avenir"/>
              </a:rPr>
              <a:t>sex </a:t>
            </a:r>
            <a:r>
              <a:rPr sz="1500" spc="30" dirty="0">
                <a:solidFill>
                  <a:srgbClr val="045899"/>
                </a:solidFill>
                <a:latin typeface="Avenir"/>
                <a:cs typeface="Avenir"/>
              </a:rPr>
              <a:t>therapy focused </a:t>
            </a:r>
            <a:r>
              <a:rPr sz="1500" spc="15" dirty="0">
                <a:solidFill>
                  <a:srgbClr val="045899"/>
                </a:solidFill>
                <a:latin typeface="Avenir"/>
                <a:cs typeface="Avenir"/>
              </a:rPr>
              <a:t>on </a:t>
            </a:r>
            <a:r>
              <a:rPr sz="1500" spc="35" dirty="0">
                <a:solidFill>
                  <a:srgbClr val="045899"/>
                </a:solidFill>
                <a:latin typeface="Avenir"/>
                <a:cs typeface="Avenir"/>
              </a:rPr>
              <a:t>pain  </a:t>
            </a:r>
            <a:r>
              <a:rPr sz="1500" spc="25" dirty="0">
                <a:solidFill>
                  <a:srgbClr val="045899"/>
                </a:solidFill>
                <a:latin typeface="Avenir"/>
                <a:cs typeface="Avenir"/>
              </a:rPr>
              <a:t>reduction, sexual </a:t>
            </a:r>
            <a:r>
              <a:rPr sz="1500" spc="30" dirty="0">
                <a:solidFill>
                  <a:srgbClr val="045899"/>
                </a:solidFill>
                <a:latin typeface="Avenir"/>
                <a:cs typeface="Avenir"/>
              </a:rPr>
              <a:t>rehabilitation </a:t>
            </a:r>
            <a:r>
              <a:rPr sz="1500" spc="35" dirty="0">
                <a:solidFill>
                  <a:srgbClr val="045899"/>
                </a:solidFill>
                <a:latin typeface="Avenir"/>
                <a:cs typeface="Avenir"/>
              </a:rPr>
              <a:t>and/</a:t>
            </a:r>
            <a:r>
              <a:rPr sz="1500" spc="15" dirty="0">
                <a:solidFill>
                  <a:srgbClr val="045899"/>
                </a:solidFill>
                <a:latin typeface="Avenir"/>
                <a:cs typeface="Avenir"/>
              </a:rPr>
              <a:t>or </a:t>
            </a:r>
            <a:r>
              <a:rPr sz="1500" spc="30" dirty="0">
                <a:solidFill>
                  <a:srgbClr val="045899"/>
                </a:solidFill>
                <a:latin typeface="Avenir"/>
                <a:cs typeface="Avenir"/>
              </a:rPr>
              <a:t>relationship enhancement </a:t>
            </a:r>
            <a:r>
              <a:rPr sz="1500" spc="20" dirty="0">
                <a:solidFill>
                  <a:srgbClr val="045899"/>
                </a:solidFill>
                <a:latin typeface="Avenir"/>
                <a:cs typeface="Avenir"/>
              </a:rPr>
              <a:t>may </a:t>
            </a:r>
            <a:r>
              <a:rPr sz="1500" spc="35" dirty="0">
                <a:solidFill>
                  <a:srgbClr val="045899"/>
                </a:solidFill>
                <a:latin typeface="Avenir"/>
                <a:cs typeface="Avenir"/>
              </a:rPr>
              <a:t>be  </a:t>
            </a:r>
            <a:r>
              <a:rPr sz="1500" spc="30" dirty="0">
                <a:solidFill>
                  <a:srgbClr val="045899"/>
                </a:solidFill>
                <a:latin typeface="Avenir"/>
                <a:cs typeface="Avenir"/>
              </a:rPr>
              <a:t>helpful </a:t>
            </a:r>
            <a:r>
              <a:rPr sz="1500" spc="25" dirty="0">
                <a:solidFill>
                  <a:srgbClr val="045899"/>
                </a:solidFill>
                <a:latin typeface="Avenir"/>
                <a:cs typeface="Avenir"/>
              </a:rPr>
              <a:t>(26, </a:t>
            </a:r>
            <a:r>
              <a:rPr sz="1500" spc="20" dirty="0">
                <a:solidFill>
                  <a:srgbClr val="045899"/>
                </a:solidFill>
                <a:latin typeface="Avenir"/>
                <a:cs typeface="Avenir"/>
              </a:rPr>
              <a:t>37, 42, 66, 95,</a:t>
            </a:r>
            <a:r>
              <a:rPr sz="1500" spc="275" dirty="0">
                <a:solidFill>
                  <a:srgbClr val="045899"/>
                </a:solidFill>
                <a:latin typeface="Avenir"/>
                <a:cs typeface="Avenir"/>
              </a:rPr>
              <a:t> </a:t>
            </a:r>
            <a:r>
              <a:rPr sz="1500" spc="35" dirty="0">
                <a:solidFill>
                  <a:srgbClr val="045899"/>
                </a:solidFill>
                <a:latin typeface="Avenir"/>
                <a:cs typeface="Avenir"/>
              </a:rPr>
              <a:t>113)</a:t>
            </a:r>
            <a:endParaRPr sz="1500" dirty="0">
              <a:latin typeface="Avenir"/>
              <a:cs typeface="Avenir"/>
            </a:endParaRPr>
          </a:p>
          <a:p>
            <a:pPr>
              <a:lnSpc>
                <a:spcPct val="100000"/>
              </a:lnSpc>
              <a:spcBef>
                <a:spcPts val="40"/>
              </a:spcBef>
              <a:buClr>
                <a:srgbClr val="045899"/>
              </a:buClr>
              <a:buFont typeface="Avenir"/>
              <a:buChar char="•"/>
            </a:pPr>
            <a:endParaRPr sz="2050" dirty="0">
              <a:latin typeface="Times New Roman"/>
              <a:cs typeface="Times New Roman"/>
            </a:endParaRPr>
          </a:p>
          <a:p>
            <a:pPr marL="177800" marR="513080" indent="-165100" algn="just">
              <a:lnSpc>
                <a:spcPct val="133300"/>
              </a:lnSpc>
              <a:buChar char="•"/>
              <a:tabLst>
                <a:tab pos="170815" algn="l"/>
              </a:tabLst>
            </a:pPr>
            <a:r>
              <a:rPr sz="1500" spc="30" dirty="0">
                <a:solidFill>
                  <a:srgbClr val="045899"/>
                </a:solidFill>
                <a:latin typeface="Avenir"/>
                <a:cs typeface="Avenir"/>
              </a:rPr>
              <a:t>Eliminating </a:t>
            </a:r>
            <a:r>
              <a:rPr sz="1500" spc="25" dirty="0">
                <a:solidFill>
                  <a:srgbClr val="045899"/>
                </a:solidFill>
                <a:latin typeface="Avenir"/>
                <a:cs typeface="Avenir"/>
              </a:rPr>
              <a:t>stress </a:t>
            </a:r>
            <a:r>
              <a:rPr sz="1500" spc="20" dirty="0">
                <a:solidFill>
                  <a:srgbClr val="045899"/>
                </a:solidFill>
                <a:latin typeface="Avenir"/>
                <a:cs typeface="Avenir"/>
              </a:rPr>
              <a:t>may </a:t>
            </a:r>
            <a:r>
              <a:rPr sz="1500" spc="25" dirty="0">
                <a:solidFill>
                  <a:srgbClr val="045899"/>
                </a:solidFill>
                <a:latin typeface="Avenir"/>
                <a:cs typeface="Avenir"/>
              </a:rPr>
              <a:t>also </a:t>
            </a:r>
            <a:r>
              <a:rPr sz="1500" spc="15" dirty="0">
                <a:solidFill>
                  <a:srgbClr val="045899"/>
                </a:solidFill>
                <a:latin typeface="Avenir"/>
                <a:cs typeface="Avenir"/>
              </a:rPr>
              <a:t>be </a:t>
            </a:r>
            <a:r>
              <a:rPr sz="1500" dirty="0">
                <a:solidFill>
                  <a:srgbClr val="045899"/>
                </a:solidFill>
                <a:latin typeface="Avenir"/>
                <a:cs typeface="Avenir"/>
              </a:rPr>
              <a:t>a  </a:t>
            </a:r>
            <a:r>
              <a:rPr sz="1500" spc="30" dirty="0">
                <a:solidFill>
                  <a:srgbClr val="045899"/>
                </a:solidFill>
                <a:latin typeface="Avenir"/>
                <a:cs typeface="Avenir"/>
              </a:rPr>
              <a:t>contributing </a:t>
            </a:r>
            <a:r>
              <a:rPr sz="1500" spc="25" dirty="0">
                <a:solidFill>
                  <a:srgbClr val="045899"/>
                </a:solidFill>
                <a:latin typeface="Avenir"/>
                <a:cs typeface="Avenir"/>
              </a:rPr>
              <a:t>factor </a:t>
            </a:r>
            <a:r>
              <a:rPr sz="1500" spc="15" dirty="0">
                <a:solidFill>
                  <a:srgbClr val="045899"/>
                </a:solidFill>
                <a:latin typeface="Avenir"/>
                <a:cs typeface="Avenir"/>
              </a:rPr>
              <a:t>in </a:t>
            </a:r>
            <a:r>
              <a:rPr sz="1500" spc="35" dirty="0">
                <a:solidFill>
                  <a:srgbClr val="045899"/>
                </a:solidFill>
                <a:latin typeface="Avenir"/>
                <a:cs typeface="Avenir"/>
              </a:rPr>
              <a:t>symptom  </a:t>
            </a:r>
            <a:r>
              <a:rPr sz="1500" spc="25" dirty="0">
                <a:solidFill>
                  <a:srgbClr val="045899"/>
                </a:solidFill>
                <a:latin typeface="Avenir"/>
                <a:cs typeface="Avenir"/>
              </a:rPr>
              <a:t>improvement</a:t>
            </a:r>
            <a:r>
              <a:rPr sz="1500" spc="20" dirty="0">
                <a:solidFill>
                  <a:srgbClr val="045899"/>
                </a:solidFill>
                <a:latin typeface="Avenir"/>
                <a:cs typeface="Avenir"/>
              </a:rPr>
              <a:t> </a:t>
            </a:r>
            <a:r>
              <a:rPr sz="1500" spc="35" dirty="0">
                <a:solidFill>
                  <a:srgbClr val="045899"/>
                </a:solidFill>
                <a:latin typeface="Avenir"/>
                <a:cs typeface="Avenir"/>
              </a:rPr>
              <a:t>(44)</a:t>
            </a:r>
            <a:endParaRPr sz="1500" dirty="0">
              <a:latin typeface="Avenir"/>
              <a:cs typeface="Avenir"/>
            </a:endParaRPr>
          </a:p>
        </p:txBody>
      </p:sp>
      <p:sp>
        <p:nvSpPr>
          <p:cNvPr id="5" name="object 5"/>
          <p:cNvSpPr txBox="1"/>
          <p:nvPr/>
        </p:nvSpPr>
        <p:spPr>
          <a:xfrm>
            <a:off x="1596644" y="7386000"/>
            <a:ext cx="2765425" cy="128240"/>
          </a:xfrm>
          <a:prstGeom prst="rect">
            <a:avLst/>
          </a:prstGeom>
        </p:spPr>
        <p:txBody>
          <a:bodyPr vert="horz" wrap="square" lIns="0" tIns="0" rIns="0" bIns="0" rtlCol="0">
            <a:spAutoFit/>
          </a:bodyPr>
          <a:lstStyle/>
          <a:p>
            <a:pPr marL="12700">
              <a:lnSpc>
                <a:spcPts val="1030"/>
              </a:lnSpc>
            </a:pPr>
            <a:r>
              <a:rPr sz="1000" spc="15" dirty="0">
                <a:solidFill>
                  <a:srgbClr val="045899"/>
                </a:solidFill>
                <a:latin typeface="Avenir"/>
                <a:cs typeface="Avenir"/>
              </a:rPr>
              <a:t>See </a:t>
            </a:r>
            <a:r>
              <a:rPr sz="1000" spc="5" dirty="0">
                <a:solidFill>
                  <a:srgbClr val="045899"/>
                </a:solidFill>
                <a:latin typeface="Avenir"/>
                <a:cs typeface="Avenir"/>
              </a:rPr>
              <a:t>Treatment </a:t>
            </a:r>
            <a:r>
              <a:rPr sz="1000" spc="20" dirty="0">
                <a:solidFill>
                  <a:srgbClr val="045899"/>
                </a:solidFill>
                <a:latin typeface="Avenir"/>
                <a:cs typeface="Avenir"/>
              </a:rPr>
              <a:t>References 1-135</a:t>
            </a:r>
            <a:r>
              <a:rPr sz="1000" spc="25" dirty="0">
                <a:solidFill>
                  <a:srgbClr val="045899"/>
                </a:solidFill>
                <a:latin typeface="Avenir"/>
                <a:cs typeface="Avenir"/>
              </a:rPr>
              <a:t>.</a:t>
            </a:r>
            <a:endParaRPr sz="1000" dirty="0">
              <a:latin typeface="Avenir"/>
              <a:cs typeface="Avenir"/>
            </a:endParaRPr>
          </a:p>
        </p:txBody>
      </p:sp>
      <p:sp>
        <p:nvSpPr>
          <p:cNvPr id="6" name="object 6"/>
          <p:cNvSpPr txBox="1"/>
          <p:nvPr/>
        </p:nvSpPr>
        <p:spPr>
          <a:xfrm>
            <a:off x="9460483" y="7368699"/>
            <a:ext cx="202565" cy="154209"/>
          </a:xfrm>
          <a:prstGeom prst="rect">
            <a:avLst/>
          </a:prstGeom>
        </p:spPr>
        <p:txBody>
          <a:bodyPr vert="horz" wrap="square" lIns="0" tIns="0" rIns="0" bIns="0" rtlCol="0">
            <a:spAutoFit/>
          </a:bodyPr>
          <a:lstStyle/>
          <a:p>
            <a:pPr marL="12700">
              <a:lnSpc>
                <a:spcPts val="1310"/>
              </a:lnSpc>
            </a:pPr>
            <a:r>
              <a:rPr sz="1000" spc="25" dirty="0">
                <a:solidFill>
                  <a:srgbClr val="42888E"/>
                </a:solidFill>
                <a:latin typeface="Avenir"/>
                <a:cs typeface="Arial"/>
              </a:rPr>
              <a:t>70</a:t>
            </a:r>
            <a:endParaRPr sz="1000" dirty="0">
              <a:latin typeface="Avenir"/>
              <a:cs typeface="Arial"/>
            </a:endParaRPr>
          </a:p>
        </p:txBody>
      </p:sp>
      <p:sp>
        <p:nvSpPr>
          <p:cNvPr id="7" name="object 7"/>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Individualized Multidisciplinary</a:t>
            </a:r>
            <a:r>
              <a:rPr sz="1000" spc="155" dirty="0">
                <a:solidFill>
                  <a:srgbClr val="42888E"/>
                </a:solidFill>
                <a:latin typeface="Avenir"/>
                <a:cs typeface="Arial"/>
              </a:rPr>
              <a:t> </a:t>
            </a:r>
            <a:r>
              <a:rPr sz="1000" spc="20" dirty="0">
                <a:solidFill>
                  <a:srgbClr val="42888E"/>
                </a:solidFill>
                <a:latin typeface="Avenir"/>
                <a:cs typeface="Arial"/>
              </a:rPr>
              <a:t>Treatment</a:t>
            </a:r>
            <a:endParaRPr sz="1000" dirty="0">
              <a:latin typeface="Avenir"/>
              <a:cs typeface="Arial"/>
            </a:endParaRPr>
          </a:p>
        </p:txBody>
      </p:sp>
      <p:sp>
        <p:nvSpPr>
          <p:cNvPr id="3" name="object 3"/>
          <p:cNvSpPr txBox="1"/>
          <p:nvPr/>
        </p:nvSpPr>
        <p:spPr>
          <a:xfrm>
            <a:off x="5697346" y="2098547"/>
            <a:ext cx="3752850" cy="1486535"/>
          </a:xfrm>
          <a:prstGeom prst="rect">
            <a:avLst/>
          </a:prstGeom>
        </p:spPr>
        <p:txBody>
          <a:bodyPr vert="horz" wrap="square" lIns="0" tIns="0" rIns="0" bIns="0" rtlCol="0">
            <a:spAutoFit/>
          </a:bodyPr>
          <a:lstStyle/>
          <a:p>
            <a:pPr marL="12700">
              <a:lnSpc>
                <a:spcPct val="100000"/>
              </a:lnSpc>
            </a:pPr>
            <a:r>
              <a:rPr sz="1600" b="1" spc="35" dirty="0">
                <a:solidFill>
                  <a:srgbClr val="045899"/>
                </a:solidFill>
                <a:latin typeface="Avenir Black"/>
                <a:cs typeface="Avenir Black"/>
              </a:rPr>
              <a:t>Neurostimulation</a:t>
            </a:r>
            <a:endParaRPr sz="1600" dirty="0">
              <a:latin typeface="Avenir Black"/>
              <a:cs typeface="Avenir Black"/>
            </a:endParaRPr>
          </a:p>
          <a:p>
            <a:pPr>
              <a:lnSpc>
                <a:spcPct val="100000"/>
              </a:lnSpc>
              <a:spcBef>
                <a:spcPts val="20"/>
              </a:spcBef>
            </a:pPr>
            <a:endParaRPr sz="2050" dirty="0">
              <a:latin typeface="Times New Roman"/>
              <a:cs typeface="Times New Roman"/>
            </a:endParaRPr>
          </a:p>
          <a:p>
            <a:pPr marL="215900" marR="5080" indent="-177800">
              <a:lnSpc>
                <a:spcPct val="133300"/>
              </a:lnSpc>
              <a:buChar char="•"/>
              <a:tabLst>
                <a:tab pos="196215" algn="l"/>
              </a:tabLst>
            </a:pPr>
            <a:r>
              <a:rPr sz="1500" spc="25" dirty="0">
                <a:solidFill>
                  <a:srgbClr val="045899"/>
                </a:solidFill>
                <a:latin typeface="Avenir"/>
                <a:cs typeface="Avenir"/>
              </a:rPr>
              <a:t>Case reports </a:t>
            </a:r>
            <a:r>
              <a:rPr sz="1500" spc="15" dirty="0">
                <a:solidFill>
                  <a:srgbClr val="045899"/>
                </a:solidFill>
                <a:latin typeface="Avenir"/>
                <a:cs typeface="Avenir"/>
              </a:rPr>
              <a:t>of </a:t>
            </a:r>
            <a:r>
              <a:rPr sz="1500" spc="30" dirty="0">
                <a:solidFill>
                  <a:srgbClr val="045899"/>
                </a:solidFill>
                <a:latin typeface="Avenir"/>
                <a:cs typeface="Avenir"/>
              </a:rPr>
              <a:t>recalcitrant </a:t>
            </a:r>
            <a:r>
              <a:rPr sz="1500" spc="35" dirty="0">
                <a:solidFill>
                  <a:srgbClr val="045899"/>
                </a:solidFill>
                <a:latin typeface="Avenir"/>
                <a:cs typeface="Avenir"/>
              </a:rPr>
              <a:t>patients  </a:t>
            </a:r>
            <a:r>
              <a:rPr sz="1500" spc="25" dirty="0">
                <a:solidFill>
                  <a:srgbClr val="045899"/>
                </a:solidFill>
                <a:latin typeface="Avenir"/>
                <a:cs typeface="Avenir"/>
              </a:rPr>
              <a:t>show </a:t>
            </a:r>
            <a:r>
              <a:rPr sz="1500" spc="30" dirty="0">
                <a:solidFill>
                  <a:srgbClr val="045899"/>
                </a:solidFill>
                <a:latin typeface="Avenir"/>
                <a:cs typeface="Avenir"/>
              </a:rPr>
              <a:t>benefit </a:t>
            </a:r>
            <a:r>
              <a:rPr sz="1500" spc="15" dirty="0">
                <a:solidFill>
                  <a:srgbClr val="045899"/>
                </a:solidFill>
                <a:latin typeface="Avenir"/>
                <a:cs typeface="Avenir"/>
              </a:rPr>
              <a:t>of </a:t>
            </a:r>
            <a:r>
              <a:rPr sz="1500" spc="25" dirty="0">
                <a:solidFill>
                  <a:srgbClr val="045899"/>
                </a:solidFill>
                <a:latin typeface="Avenir"/>
                <a:cs typeface="Avenir"/>
              </a:rPr>
              <a:t>spinal </a:t>
            </a:r>
            <a:r>
              <a:rPr sz="1500" spc="20" dirty="0">
                <a:solidFill>
                  <a:srgbClr val="045899"/>
                </a:solidFill>
                <a:latin typeface="Avenir"/>
                <a:cs typeface="Avenir"/>
              </a:rPr>
              <a:t>cord </a:t>
            </a:r>
            <a:r>
              <a:rPr sz="1500" spc="35" dirty="0">
                <a:solidFill>
                  <a:srgbClr val="045899"/>
                </a:solidFill>
                <a:latin typeface="Avenir"/>
                <a:cs typeface="Avenir"/>
              </a:rPr>
              <a:t>stimulation  (16-18)</a:t>
            </a:r>
            <a:endParaRPr sz="1500" dirty="0">
              <a:latin typeface="Avenir"/>
              <a:cs typeface="Avenir"/>
            </a:endParaRPr>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50" dirty="0"/>
              <a:t>INDIVIDUALIZED </a:t>
            </a:r>
            <a:r>
              <a:rPr spc="30" dirty="0"/>
              <a:t>MULTIDISCIPLINARY</a:t>
            </a:r>
            <a:r>
              <a:rPr spc="180" dirty="0"/>
              <a:t> </a:t>
            </a:r>
            <a:r>
              <a:rPr spc="30" dirty="0"/>
              <a:t>TREATMENT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5400" y="2140099"/>
            <a:ext cx="4114800" cy="3115468"/>
          </a:xfrm>
          <a:prstGeom prst="rect">
            <a:avLst/>
          </a:prstGeom>
        </p:spPr>
        <p:txBody>
          <a:bodyPr vert="horz" wrap="square" lIns="0" tIns="0" rIns="0" bIns="0" rtlCol="0">
            <a:spAutoFit/>
          </a:bodyPr>
          <a:lstStyle/>
          <a:p>
            <a:pPr marL="12700">
              <a:lnSpc>
                <a:spcPct val="100000"/>
              </a:lnSpc>
            </a:pPr>
            <a:r>
              <a:rPr sz="1600" b="1" spc="35" dirty="0">
                <a:solidFill>
                  <a:srgbClr val="045899"/>
                </a:solidFill>
                <a:latin typeface="Avenir Black"/>
                <a:cs typeface="Avenir Black"/>
              </a:rPr>
              <a:t>Surgery</a:t>
            </a:r>
            <a:endParaRPr sz="1600" dirty="0">
              <a:latin typeface="Avenir Black"/>
              <a:cs typeface="Avenir Black"/>
            </a:endParaRPr>
          </a:p>
          <a:p>
            <a:pPr>
              <a:lnSpc>
                <a:spcPct val="100000"/>
              </a:lnSpc>
              <a:spcBef>
                <a:spcPts val="20"/>
              </a:spcBef>
            </a:pPr>
            <a:endParaRPr lang="en-US" sz="2050" dirty="0">
              <a:latin typeface="Times New Roman"/>
              <a:cs typeface="Times New Roman"/>
            </a:endParaRPr>
          </a:p>
          <a:p>
            <a:pPr>
              <a:lnSpc>
                <a:spcPct val="100000"/>
              </a:lnSpc>
              <a:spcBef>
                <a:spcPts val="20"/>
              </a:spcBef>
            </a:pPr>
            <a:endParaRPr lang="en-US" sz="2050" dirty="0">
              <a:latin typeface="Times New Roman"/>
              <a:cs typeface="Times New Roman"/>
            </a:endParaRPr>
          </a:p>
          <a:p>
            <a:pPr marL="305435" marR="861060" indent="-115570">
              <a:lnSpc>
                <a:spcPct val="133300"/>
              </a:lnSpc>
            </a:pPr>
            <a:endParaRPr lang="en-US" sz="1500" spc="25" dirty="0">
              <a:solidFill>
                <a:srgbClr val="045899"/>
              </a:solidFill>
              <a:latin typeface="Avenir"/>
              <a:cs typeface="Avenir"/>
            </a:endParaRPr>
          </a:p>
          <a:p>
            <a:pPr marL="190500" indent="-177800">
              <a:lnSpc>
                <a:spcPct val="100000"/>
              </a:lnSpc>
              <a:buChar char="•"/>
              <a:tabLst>
                <a:tab pos="170815" algn="l"/>
              </a:tabLst>
            </a:pPr>
            <a:r>
              <a:rPr sz="1500" spc="25" dirty="0">
                <a:solidFill>
                  <a:srgbClr val="045899"/>
                </a:solidFill>
                <a:latin typeface="Avenir"/>
                <a:cs typeface="Avenir"/>
              </a:rPr>
              <a:t>Vestibulectomy with </a:t>
            </a:r>
            <a:r>
              <a:rPr sz="1500" spc="20" dirty="0">
                <a:solidFill>
                  <a:srgbClr val="045899"/>
                </a:solidFill>
                <a:latin typeface="Avenir"/>
                <a:cs typeface="Avenir"/>
              </a:rPr>
              <a:t>Vaginal </a:t>
            </a:r>
            <a:r>
              <a:rPr sz="1500" spc="35" dirty="0">
                <a:solidFill>
                  <a:srgbClr val="045899"/>
                </a:solidFill>
                <a:latin typeface="Avenir"/>
                <a:cs typeface="Avenir"/>
              </a:rPr>
              <a:t>Advancement</a:t>
            </a:r>
            <a:endParaRPr sz="1500" dirty="0">
              <a:latin typeface="Avenir"/>
              <a:cs typeface="Avenir"/>
            </a:endParaRPr>
          </a:p>
          <a:p>
            <a:pPr>
              <a:lnSpc>
                <a:spcPct val="100000"/>
              </a:lnSpc>
              <a:spcBef>
                <a:spcPts val="40"/>
              </a:spcBef>
            </a:pPr>
            <a:endParaRPr sz="2050" dirty="0">
              <a:latin typeface="Times New Roman"/>
              <a:cs typeface="Times New Roman"/>
            </a:endParaRPr>
          </a:p>
          <a:p>
            <a:pPr marL="305435" lvl="1" indent="-115570">
              <a:lnSpc>
                <a:spcPct val="100000"/>
              </a:lnSpc>
              <a:spcBef>
                <a:spcPts val="600"/>
              </a:spcBef>
              <a:buChar char="-"/>
              <a:tabLst>
                <a:tab pos="313690" algn="l"/>
              </a:tabLst>
            </a:pPr>
            <a:r>
              <a:rPr sz="1500" spc="30" dirty="0">
                <a:solidFill>
                  <a:srgbClr val="045899"/>
                </a:solidFill>
                <a:latin typeface="Avenir"/>
                <a:cs typeface="Avenir"/>
              </a:rPr>
              <a:t>Involves </a:t>
            </a:r>
            <a:r>
              <a:rPr sz="1500" spc="20" dirty="0">
                <a:solidFill>
                  <a:srgbClr val="045899"/>
                </a:solidFill>
                <a:latin typeface="Avenir"/>
                <a:cs typeface="Avenir"/>
              </a:rPr>
              <a:t>the </a:t>
            </a:r>
            <a:r>
              <a:rPr sz="1500" spc="25" dirty="0">
                <a:solidFill>
                  <a:srgbClr val="045899"/>
                </a:solidFill>
                <a:latin typeface="Avenir"/>
                <a:cs typeface="Avenir"/>
              </a:rPr>
              <a:t>removal </a:t>
            </a:r>
            <a:r>
              <a:rPr sz="1500" spc="15" dirty="0">
                <a:solidFill>
                  <a:srgbClr val="045899"/>
                </a:solidFill>
                <a:latin typeface="Avenir"/>
                <a:cs typeface="Avenir"/>
              </a:rPr>
              <a:t>of </a:t>
            </a:r>
            <a:r>
              <a:rPr sz="1500" dirty="0">
                <a:solidFill>
                  <a:srgbClr val="045899"/>
                </a:solidFill>
                <a:latin typeface="Avenir"/>
                <a:cs typeface="Avenir"/>
              </a:rPr>
              <a:t>a </a:t>
            </a:r>
            <a:r>
              <a:rPr sz="1500" spc="35" dirty="0">
                <a:solidFill>
                  <a:srgbClr val="045899"/>
                </a:solidFill>
                <a:latin typeface="Avenir"/>
                <a:cs typeface="Avenir"/>
              </a:rPr>
              <a:t>portion </a:t>
            </a:r>
            <a:r>
              <a:rPr sz="1500" spc="20" dirty="0">
                <a:solidFill>
                  <a:srgbClr val="045899"/>
                </a:solidFill>
                <a:latin typeface="Avenir"/>
                <a:cs typeface="Avenir"/>
              </a:rPr>
              <a:t>(or </a:t>
            </a:r>
            <a:r>
              <a:rPr sz="1500" spc="25" dirty="0">
                <a:solidFill>
                  <a:srgbClr val="045899"/>
                </a:solidFill>
                <a:latin typeface="Avenir"/>
                <a:cs typeface="Avenir"/>
              </a:rPr>
              <a:t>all) </a:t>
            </a:r>
            <a:r>
              <a:rPr sz="1500" spc="15" dirty="0">
                <a:solidFill>
                  <a:srgbClr val="045899"/>
                </a:solidFill>
                <a:latin typeface="Avenir"/>
                <a:cs typeface="Avenir"/>
              </a:rPr>
              <a:t>of </a:t>
            </a:r>
            <a:r>
              <a:rPr sz="1500" spc="20" dirty="0">
                <a:solidFill>
                  <a:srgbClr val="045899"/>
                </a:solidFill>
                <a:latin typeface="Avenir"/>
                <a:cs typeface="Avenir"/>
              </a:rPr>
              <a:t>the </a:t>
            </a:r>
            <a:r>
              <a:rPr sz="1500" spc="30" dirty="0">
                <a:solidFill>
                  <a:srgbClr val="045899"/>
                </a:solidFill>
                <a:latin typeface="Avenir"/>
                <a:cs typeface="Avenir"/>
              </a:rPr>
              <a:t>vestibule, </a:t>
            </a:r>
            <a:r>
              <a:rPr sz="1500" spc="25" dirty="0">
                <a:solidFill>
                  <a:srgbClr val="045899"/>
                </a:solidFill>
                <a:latin typeface="Avenir"/>
                <a:cs typeface="Avenir"/>
              </a:rPr>
              <a:t>with </a:t>
            </a:r>
            <a:r>
              <a:rPr sz="1500" spc="35" dirty="0">
                <a:solidFill>
                  <a:srgbClr val="045899"/>
                </a:solidFill>
                <a:latin typeface="Avenir"/>
                <a:cs typeface="Avenir"/>
              </a:rPr>
              <a:t>vaginal</a:t>
            </a:r>
            <a:r>
              <a:rPr lang="en-US" sz="1500" spc="35" dirty="0">
                <a:solidFill>
                  <a:srgbClr val="045899"/>
                </a:solidFill>
                <a:latin typeface="Avenir"/>
                <a:cs typeface="Avenir"/>
              </a:rPr>
              <a:t> </a:t>
            </a:r>
            <a:r>
              <a:rPr sz="1500" spc="35" dirty="0">
                <a:solidFill>
                  <a:srgbClr val="045899"/>
                </a:solidFill>
                <a:latin typeface="Avenir"/>
                <a:cs typeface="Avenir"/>
              </a:rPr>
              <a:t>advancement</a:t>
            </a:r>
            <a:endParaRPr lang="en-US" sz="1500" spc="35" dirty="0">
              <a:solidFill>
                <a:srgbClr val="045899"/>
              </a:solidFill>
              <a:latin typeface="Avenir"/>
              <a:cs typeface="Avenir"/>
            </a:endParaRPr>
          </a:p>
          <a:p>
            <a:pPr marL="305435" lvl="1" indent="-115570">
              <a:lnSpc>
                <a:spcPct val="100000"/>
              </a:lnSpc>
              <a:spcBef>
                <a:spcPts val="600"/>
              </a:spcBef>
              <a:buChar char="-"/>
              <a:tabLst>
                <a:tab pos="313690" algn="l"/>
              </a:tabLst>
            </a:pPr>
            <a:endParaRPr lang="en-US" sz="1500" spc="35" dirty="0">
              <a:solidFill>
                <a:srgbClr val="045899"/>
              </a:solidFill>
              <a:latin typeface="Avenir"/>
              <a:cs typeface="Avenir"/>
            </a:endParaRPr>
          </a:p>
          <a:p>
            <a:pPr marL="305435" lvl="1" indent="-115570">
              <a:lnSpc>
                <a:spcPct val="100000"/>
              </a:lnSpc>
              <a:spcBef>
                <a:spcPts val="600"/>
              </a:spcBef>
              <a:buChar char="-"/>
              <a:tabLst>
                <a:tab pos="313690" algn="l"/>
              </a:tabLst>
            </a:pPr>
            <a:r>
              <a:rPr sz="1500" spc="25" dirty="0">
                <a:solidFill>
                  <a:srgbClr val="045899"/>
                </a:solidFill>
                <a:latin typeface="Avenir"/>
                <a:cs typeface="Avenir"/>
              </a:rPr>
              <a:t>Surgical </a:t>
            </a:r>
            <a:r>
              <a:rPr sz="1500" spc="35" dirty="0">
                <a:solidFill>
                  <a:srgbClr val="045899"/>
                </a:solidFill>
                <a:latin typeface="Avenir"/>
                <a:cs typeface="Avenir"/>
              </a:rPr>
              <a:t>technique/images  </a:t>
            </a:r>
            <a:r>
              <a:rPr sz="1500" spc="25" dirty="0">
                <a:solidFill>
                  <a:srgbClr val="045899"/>
                </a:solidFill>
                <a:latin typeface="Avenir"/>
                <a:cs typeface="Avenir"/>
                <a:hlinkClick r:id="rId3"/>
              </a:rPr>
              <a:t>(www.nva.org/shg3)</a:t>
            </a:r>
            <a:endParaRPr sz="1500" dirty="0">
              <a:latin typeface="Avenir"/>
              <a:cs typeface="Avenir"/>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71</a:t>
            </a:fld>
            <a:endParaRPr dirty="0"/>
          </a:p>
        </p:txBody>
      </p:sp>
      <p:sp>
        <p:nvSpPr>
          <p:cNvPr id="6" name="object 6"/>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Individualized Multidisciplinary</a:t>
            </a:r>
            <a:r>
              <a:rPr sz="1000" spc="155" dirty="0">
                <a:solidFill>
                  <a:srgbClr val="42888E"/>
                </a:solidFill>
                <a:latin typeface="Avenir"/>
                <a:cs typeface="Arial"/>
              </a:rPr>
              <a:t> </a:t>
            </a:r>
            <a:r>
              <a:rPr sz="1000" spc="20" dirty="0">
                <a:solidFill>
                  <a:srgbClr val="42888E"/>
                </a:solidFill>
                <a:latin typeface="Avenir"/>
                <a:cs typeface="Arial"/>
              </a:rPr>
              <a:t>Treatment</a:t>
            </a:r>
            <a:endParaRPr sz="1000" dirty="0">
              <a:latin typeface="Avenir"/>
              <a:cs typeface="Arial"/>
            </a:endParaRPr>
          </a:p>
        </p:txBody>
      </p:sp>
      <p:sp>
        <p:nvSpPr>
          <p:cNvPr id="3" name="object 3"/>
          <p:cNvSpPr txBox="1"/>
          <p:nvPr/>
        </p:nvSpPr>
        <p:spPr>
          <a:xfrm>
            <a:off x="5697346" y="3320848"/>
            <a:ext cx="3485515" cy="2389885"/>
          </a:xfrm>
          <a:prstGeom prst="rect">
            <a:avLst/>
          </a:prstGeom>
        </p:spPr>
        <p:txBody>
          <a:bodyPr vert="horz" wrap="square" lIns="0" tIns="0" rIns="0" bIns="0" rtlCol="0">
            <a:spAutoFit/>
          </a:bodyPr>
          <a:lstStyle/>
          <a:p>
            <a:pPr marL="190500" indent="-177800">
              <a:lnSpc>
                <a:spcPct val="100000"/>
              </a:lnSpc>
              <a:buChar char="•"/>
              <a:tabLst>
                <a:tab pos="170815" algn="l"/>
              </a:tabLst>
            </a:pPr>
            <a:r>
              <a:rPr sz="1500" spc="30" dirty="0">
                <a:solidFill>
                  <a:srgbClr val="045899"/>
                </a:solidFill>
                <a:latin typeface="Avenir"/>
                <a:cs typeface="Avenir"/>
              </a:rPr>
              <a:t>Modified</a:t>
            </a:r>
            <a:r>
              <a:rPr sz="1500" spc="35" dirty="0">
                <a:solidFill>
                  <a:srgbClr val="045899"/>
                </a:solidFill>
                <a:latin typeface="Avenir"/>
                <a:cs typeface="Avenir"/>
              </a:rPr>
              <a:t> </a:t>
            </a:r>
            <a:r>
              <a:rPr sz="1500" spc="25" dirty="0">
                <a:solidFill>
                  <a:srgbClr val="045899"/>
                </a:solidFill>
                <a:latin typeface="Avenir"/>
                <a:cs typeface="Avenir"/>
              </a:rPr>
              <a:t>Vestibulectomy</a:t>
            </a:r>
            <a:endParaRPr sz="1500" dirty="0">
              <a:latin typeface="Avenir"/>
              <a:cs typeface="Avenir"/>
            </a:endParaRPr>
          </a:p>
          <a:p>
            <a:pPr marL="305435" lvl="1" indent="-115570">
              <a:lnSpc>
                <a:spcPct val="100000"/>
              </a:lnSpc>
              <a:spcBef>
                <a:spcPts val="600"/>
              </a:spcBef>
              <a:buChar char="-"/>
              <a:tabLst>
                <a:tab pos="313690" algn="l"/>
              </a:tabLst>
            </a:pPr>
            <a:endParaRPr lang="en-US" sz="1500" spc="25" dirty="0">
              <a:solidFill>
                <a:srgbClr val="045899"/>
              </a:solidFill>
              <a:latin typeface="Avenir"/>
              <a:cs typeface="Avenir"/>
            </a:endParaRPr>
          </a:p>
          <a:p>
            <a:pPr marL="305435" lvl="1" indent="-115570">
              <a:lnSpc>
                <a:spcPct val="100000"/>
              </a:lnSpc>
              <a:spcBef>
                <a:spcPts val="600"/>
              </a:spcBef>
              <a:buChar char="-"/>
              <a:tabLst>
                <a:tab pos="313690" algn="l"/>
              </a:tabLst>
            </a:pPr>
            <a:r>
              <a:rPr sz="1500" spc="25" dirty="0">
                <a:solidFill>
                  <a:srgbClr val="045899"/>
                </a:solidFill>
                <a:latin typeface="Avenir"/>
                <a:cs typeface="Avenir"/>
              </a:rPr>
              <a:t>Only </a:t>
            </a:r>
            <a:r>
              <a:rPr sz="1500" spc="20" dirty="0">
                <a:solidFill>
                  <a:srgbClr val="045899"/>
                </a:solidFill>
                <a:latin typeface="Avenir"/>
                <a:cs typeface="Avenir"/>
              </a:rPr>
              <a:t>the </a:t>
            </a:r>
            <a:r>
              <a:rPr sz="1500" spc="30" dirty="0">
                <a:solidFill>
                  <a:srgbClr val="045899"/>
                </a:solidFill>
                <a:latin typeface="Avenir"/>
                <a:cs typeface="Avenir"/>
              </a:rPr>
              <a:t>superficial painful</a:t>
            </a:r>
            <a:r>
              <a:rPr sz="1500" spc="155" dirty="0">
                <a:solidFill>
                  <a:srgbClr val="045899"/>
                </a:solidFill>
                <a:latin typeface="Avenir"/>
                <a:cs typeface="Avenir"/>
              </a:rPr>
              <a:t> </a:t>
            </a:r>
            <a:r>
              <a:rPr sz="1500" spc="35" dirty="0">
                <a:solidFill>
                  <a:srgbClr val="045899"/>
                </a:solidFill>
                <a:latin typeface="Avenir"/>
                <a:cs typeface="Avenir"/>
              </a:rPr>
              <a:t>tissue</a:t>
            </a:r>
            <a:endParaRPr sz="1500" dirty="0">
              <a:latin typeface="Avenir"/>
              <a:cs typeface="Avenir"/>
            </a:endParaRPr>
          </a:p>
          <a:p>
            <a:pPr marL="363220" marR="5080">
              <a:lnSpc>
                <a:spcPct val="133300"/>
              </a:lnSpc>
            </a:pPr>
            <a:r>
              <a:rPr sz="1500" spc="15" dirty="0">
                <a:solidFill>
                  <a:srgbClr val="045899"/>
                </a:solidFill>
                <a:latin typeface="Avenir"/>
                <a:cs typeface="Avenir"/>
              </a:rPr>
              <a:t>is </a:t>
            </a:r>
            <a:r>
              <a:rPr sz="1500" spc="25" dirty="0">
                <a:solidFill>
                  <a:srgbClr val="045899"/>
                </a:solidFill>
                <a:latin typeface="Avenir"/>
                <a:cs typeface="Avenir"/>
              </a:rPr>
              <a:t>removed </a:t>
            </a:r>
            <a:r>
              <a:rPr sz="1500" spc="20" dirty="0">
                <a:solidFill>
                  <a:srgbClr val="045899"/>
                </a:solidFill>
                <a:latin typeface="Avenir"/>
                <a:cs typeface="Avenir"/>
              </a:rPr>
              <a:t>and there </a:t>
            </a:r>
            <a:r>
              <a:rPr sz="1500" spc="15" dirty="0">
                <a:solidFill>
                  <a:srgbClr val="045899"/>
                </a:solidFill>
                <a:latin typeface="Avenir"/>
                <a:cs typeface="Avenir"/>
              </a:rPr>
              <a:t>is no </a:t>
            </a:r>
            <a:r>
              <a:rPr sz="1500" spc="35" dirty="0">
                <a:solidFill>
                  <a:srgbClr val="045899"/>
                </a:solidFill>
                <a:latin typeface="Avenir"/>
                <a:cs typeface="Avenir"/>
              </a:rPr>
              <a:t>vaginal  advancement.</a:t>
            </a:r>
            <a:endParaRPr sz="1500" dirty="0">
              <a:latin typeface="Avenir"/>
              <a:cs typeface="Avenir"/>
            </a:endParaRPr>
          </a:p>
          <a:p>
            <a:pPr>
              <a:lnSpc>
                <a:spcPct val="100000"/>
              </a:lnSpc>
              <a:spcBef>
                <a:spcPts val="40"/>
              </a:spcBef>
            </a:pPr>
            <a:endParaRPr sz="2050" dirty="0">
              <a:latin typeface="Times New Roman"/>
              <a:cs typeface="Times New Roman"/>
            </a:endParaRPr>
          </a:p>
          <a:p>
            <a:pPr marL="305435" marR="422909" lvl="1" indent="-115570">
              <a:lnSpc>
                <a:spcPct val="133300"/>
              </a:lnSpc>
              <a:buChar char="-"/>
              <a:tabLst>
                <a:tab pos="313690" algn="l"/>
              </a:tabLst>
            </a:pPr>
            <a:r>
              <a:rPr sz="1500" spc="25" dirty="0">
                <a:solidFill>
                  <a:srgbClr val="045899"/>
                </a:solidFill>
                <a:latin typeface="Avenir"/>
                <a:cs typeface="Avenir"/>
              </a:rPr>
              <a:t>Surgical </a:t>
            </a:r>
            <a:r>
              <a:rPr sz="1500" spc="35" dirty="0">
                <a:solidFill>
                  <a:srgbClr val="045899"/>
                </a:solidFill>
                <a:latin typeface="Avenir"/>
                <a:cs typeface="Avenir"/>
              </a:rPr>
              <a:t>technique/images  </a:t>
            </a:r>
            <a:r>
              <a:rPr sz="1500" spc="35" dirty="0">
                <a:solidFill>
                  <a:srgbClr val="045899"/>
                </a:solidFill>
                <a:latin typeface="Avenir"/>
                <a:cs typeface="Avenir"/>
                <a:hlinkClick r:id="rId4"/>
              </a:rPr>
              <a:t>(ww</a:t>
            </a:r>
            <a:r>
              <a:rPr sz="1500" spc="-45" dirty="0">
                <a:solidFill>
                  <a:srgbClr val="045899"/>
                </a:solidFill>
                <a:latin typeface="Avenir"/>
                <a:cs typeface="Avenir"/>
                <a:hlinkClick r:id="rId4"/>
              </a:rPr>
              <a:t>w</a:t>
            </a:r>
            <a:r>
              <a:rPr sz="1500" spc="35" dirty="0">
                <a:solidFill>
                  <a:srgbClr val="045899"/>
                </a:solidFill>
                <a:latin typeface="Avenir"/>
                <a:cs typeface="Avenir"/>
                <a:hlinkClick r:id="rId4"/>
              </a:rPr>
              <a:t>.nva.o</a:t>
            </a:r>
            <a:r>
              <a:rPr sz="1500" spc="10" dirty="0">
                <a:solidFill>
                  <a:srgbClr val="045899"/>
                </a:solidFill>
                <a:latin typeface="Avenir"/>
                <a:cs typeface="Avenir"/>
                <a:hlinkClick r:id="rId4"/>
              </a:rPr>
              <a:t>r</a:t>
            </a:r>
            <a:r>
              <a:rPr sz="1500" spc="35" dirty="0">
                <a:solidFill>
                  <a:srgbClr val="045899"/>
                </a:solidFill>
                <a:latin typeface="Avenir"/>
                <a:cs typeface="Avenir"/>
                <a:hlinkClick r:id="rId4"/>
              </a:rPr>
              <a:t>g/vestibulectomy)</a:t>
            </a:r>
            <a:endParaRPr sz="1500" dirty="0">
              <a:latin typeface="Avenir"/>
              <a:cs typeface="Avenir"/>
            </a:endParaRPr>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50" dirty="0"/>
              <a:t>INDIVIDUALIZED </a:t>
            </a:r>
            <a:r>
              <a:rPr spc="30" dirty="0"/>
              <a:t>MULTIDISCIPLINARY</a:t>
            </a:r>
            <a:r>
              <a:rPr spc="180" dirty="0"/>
              <a:t> </a:t>
            </a:r>
            <a:r>
              <a:rPr spc="30" dirty="0"/>
              <a:t>TREATMENT</a:t>
            </a:r>
          </a:p>
        </p:txBody>
      </p:sp>
      <p:sp>
        <p:nvSpPr>
          <p:cNvPr id="7" name="object 5"/>
          <p:cNvSpPr txBox="1"/>
          <p:nvPr/>
        </p:nvSpPr>
        <p:spPr>
          <a:xfrm>
            <a:off x="1596644" y="7386000"/>
            <a:ext cx="2765425" cy="128240"/>
          </a:xfrm>
          <a:prstGeom prst="rect">
            <a:avLst/>
          </a:prstGeom>
        </p:spPr>
        <p:txBody>
          <a:bodyPr vert="horz" wrap="square" lIns="0" tIns="0" rIns="0" bIns="0" rtlCol="0">
            <a:spAutoFit/>
          </a:bodyPr>
          <a:lstStyle/>
          <a:p>
            <a:pPr marL="12700">
              <a:lnSpc>
                <a:spcPts val="1030"/>
              </a:lnSpc>
            </a:pPr>
            <a:r>
              <a:rPr sz="1000" spc="15" dirty="0">
                <a:solidFill>
                  <a:srgbClr val="045899"/>
                </a:solidFill>
                <a:latin typeface="Avenir"/>
                <a:cs typeface="Avenir"/>
              </a:rPr>
              <a:t>See </a:t>
            </a:r>
            <a:r>
              <a:rPr sz="1000" spc="5" dirty="0">
                <a:solidFill>
                  <a:srgbClr val="045899"/>
                </a:solidFill>
                <a:latin typeface="Avenir"/>
                <a:cs typeface="Avenir"/>
              </a:rPr>
              <a:t>Treatment </a:t>
            </a:r>
            <a:r>
              <a:rPr sz="1000" spc="20" dirty="0">
                <a:solidFill>
                  <a:srgbClr val="045899"/>
                </a:solidFill>
                <a:latin typeface="Avenir"/>
                <a:cs typeface="Avenir"/>
              </a:rPr>
              <a:t>References 1-135</a:t>
            </a:r>
            <a:r>
              <a:rPr sz="1000" spc="25" dirty="0">
                <a:solidFill>
                  <a:srgbClr val="045899"/>
                </a:solidFill>
                <a:latin typeface="Avenir"/>
                <a:cs typeface="Avenir"/>
              </a:rPr>
              <a:t>.</a:t>
            </a:r>
            <a:endParaRPr sz="1000" dirty="0">
              <a:latin typeface="Avenir"/>
              <a:cs typeface="Avenir"/>
            </a:endParaRPr>
          </a:p>
        </p:txBody>
      </p:sp>
      <p:sp>
        <p:nvSpPr>
          <p:cNvPr id="8" name="TextBox 7"/>
          <p:cNvSpPr txBox="1"/>
          <p:nvPr/>
        </p:nvSpPr>
        <p:spPr>
          <a:xfrm>
            <a:off x="1211975" y="2438400"/>
            <a:ext cx="7855825" cy="615553"/>
          </a:xfrm>
          <a:prstGeom prst="rect">
            <a:avLst/>
          </a:prstGeom>
          <a:noFill/>
        </p:spPr>
        <p:txBody>
          <a:bodyPr wrap="square" rtlCol="0">
            <a:spAutoFit/>
          </a:bodyPr>
          <a:lstStyle/>
          <a:p>
            <a:r>
              <a:rPr lang="en-US" sz="1500" spc="-35" dirty="0">
                <a:solidFill>
                  <a:srgbClr val="045899"/>
                </a:solidFill>
                <a:latin typeface="Avenir"/>
                <a:cs typeface="Avenir"/>
              </a:rPr>
              <a:t>Two </a:t>
            </a:r>
            <a:r>
              <a:rPr lang="en-US" sz="1500" spc="25" dirty="0">
                <a:solidFill>
                  <a:srgbClr val="045899"/>
                </a:solidFill>
                <a:latin typeface="Avenir"/>
                <a:cs typeface="Avenir"/>
              </a:rPr>
              <a:t>procedures </a:t>
            </a:r>
            <a:r>
              <a:rPr lang="en-US" sz="1500" i="1" spc="30" dirty="0">
                <a:solidFill>
                  <a:srgbClr val="045899"/>
                </a:solidFill>
                <a:latin typeface="Avenir"/>
                <a:cs typeface="Avenir"/>
              </a:rPr>
              <a:t>exclusively</a:t>
            </a:r>
            <a:r>
              <a:rPr lang="en-US" sz="1500" spc="30" dirty="0">
                <a:solidFill>
                  <a:srgbClr val="045899"/>
                </a:solidFill>
                <a:latin typeface="Avenir"/>
                <a:cs typeface="Avenir"/>
              </a:rPr>
              <a:t> </a:t>
            </a:r>
            <a:r>
              <a:rPr lang="en-US" sz="1500" spc="20" dirty="0">
                <a:solidFill>
                  <a:srgbClr val="045899"/>
                </a:solidFill>
                <a:latin typeface="Avenir"/>
                <a:cs typeface="Avenir"/>
              </a:rPr>
              <a:t>for </a:t>
            </a:r>
            <a:r>
              <a:rPr lang="en-US" sz="1500" spc="35" dirty="0">
                <a:solidFill>
                  <a:srgbClr val="045899"/>
                </a:solidFill>
                <a:latin typeface="Avenir"/>
                <a:cs typeface="Avenir"/>
              </a:rPr>
              <a:t>women </a:t>
            </a:r>
            <a:r>
              <a:rPr lang="en-US" sz="1500" spc="25" dirty="0">
                <a:solidFill>
                  <a:srgbClr val="045899"/>
                </a:solidFill>
                <a:latin typeface="Avenir"/>
                <a:cs typeface="Avenir"/>
              </a:rPr>
              <a:t>with provoked</a:t>
            </a:r>
            <a:r>
              <a:rPr lang="en-US" sz="1500" spc="114" dirty="0">
                <a:solidFill>
                  <a:srgbClr val="045899"/>
                </a:solidFill>
                <a:latin typeface="Avenir"/>
                <a:cs typeface="Avenir"/>
              </a:rPr>
              <a:t> v</a:t>
            </a:r>
            <a:r>
              <a:rPr lang="en-US" sz="1500" spc="25" dirty="0">
                <a:solidFill>
                  <a:srgbClr val="045899"/>
                </a:solidFill>
                <a:latin typeface="Avenir"/>
                <a:cs typeface="Avenir"/>
              </a:rPr>
              <a:t>estibulodynia:</a:t>
            </a:r>
            <a:endParaRPr lang="en-US" sz="1500" dirty="0">
              <a:latin typeface="Avenir"/>
              <a:cs typeface="Avenir"/>
            </a:endParaRP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50" dirty="0"/>
              <a:t>INDIVIDUALIZED </a:t>
            </a:r>
            <a:r>
              <a:rPr spc="30" dirty="0"/>
              <a:t>MULTIDISCIPLINARY</a:t>
            </a:r>
            <a:r>
              <a:rPr spc="180" dirty="0"/>
              <a:t> </a:t>
            </a:r>
            <a:r>
              <a:rPr spc="30" dirty="0"/>
              <a:t>TREATMENT</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72</a:t>
            </a:fld>
            <a:endParaRPr dirty="0"/>
          </a:p>
        </p:txBody>
      </p:sp>
      <p:sp>
        <p:nvSpPr>
          <p:cNvPr id="6" name="object 6"/>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Individualized Multidisciplinary</a:t>
            </a:r>
            <a:r>
              <a:rPr sz="1000" spc="155" dirty="0">
                <a:solidFill>
                  <a:srgbClr val="42888E"/>
                </a:solidFill>
                <a:latin typeface="Avenir"/>
                <a:cs typeface="Arial"/>
              </a:rPr>
              <a:t> </a:t>
            </a:r>
            <a:r>
              <a:rPr sz="1000" spc="20" dirty="0">
                <a:solidFill>
                  <a:srgbClr val="42888E"/>
                </a:solidFill>
                <a:latin typeface="Avenir"/>
                <a:cs typeface="Arial"/>
              </a:rPr>
              <a:t>Treatment</a:t>
            </a:r>
            <a:endParaRPr sz="1000" dirty="0">
              <a:latin typeface="Avenir"/>
              <a:cs typeface="Arial"/>
            </a:endParaRPr>
          </a:p>
        </p:txBody>
      </p:sp>
      <p:sp>
        <p:nvSpPr>
          <p:cNvPr id="3" name="object 3"/>
          <p:cNvSpPr txBox="1"/>
          <p:nvPr/>
        </p:nvSpPr>
        <p:spPr>
          <a:xfrm>
            <a:off x="1596644" y="2017852"/>
            <a:ext cx="3679825" cy="6043514"/>
          </a:xfrm>
          <a:prstGeom prst="rect">
            <a:avLst/>
          </a:prstGeom>
        </p:spPr>
        <p:txBody>
          <a:bodyPr vert="horz" wrap="square" lIns="0" tIns="0" rIns="0" bIns="0" rtlCol="0">
            <a:spAutoFit/>
          </a:bodyPr>
          <a:lstStyle/>
          <a:p>
            <a:pPr marL="12700" marR="227965">
              <a:lnSpc>
                <a:spcPct val="133300"/>
              </a:lnSpc>
              <a:tabLst>
                <a:tab pos="170815" algn="l"/>
              </a:tabLst>
            </a:pPr>
            <a:r>
              <a:rPr lang="en-US" sz="1400" b="1" spc="35" dirty="0">
                <a:solidFill>
                  <a:srgbClr val="045899"/>
                </a:solidFill>
                <a:latin typeface="Avenir Black"/>
                <a:cs typeface="Avenir Black"/>
              </a:rPr>
              <a:t>Surgery (cont.)</a:t>
            </a:r>
            <a:endParaRPr lang="en-US" sz="1400" dirty="0">
              <a:latin typeface="Avenir Black"/>
              <a:cs typeface="Avenir Black"/>
            </a:endParaRPr>
          </a:p>
          <a:p>
            <a:pPr marL="190500" marR="227965" indent="-177800">
              <a:lnSpc>
                <a:spcPct val="133300"/>
              </a:lnSpc>
              <a:buFontTx/>
              <a:buChar char="•"/>
              <a:tabLst>
                <a:tab pos="170815" algn="l"/>
              </a:tabLst>
            </a:pPr>
            <a:r>
              <a:rPr lang="en-US" sz="1500" spc="25" dirty="0">
                <a:solidFill>
                  <a:srgbClr val="045899"/>
                </a:solidFill>
                <a:latin typeface="Avenir"/>
                <a:cs typeface="Avenir"/>
              </a:rPr>
              <a:t>Most </a:t>
            </a:r>
            <a:r>
              <a:rPr lang="en-US" sz="1500" spc="30" dirty="0">
                <a:solidFill>
                  <a:srgbClr val="045899"/>
                </a:solidFill>
                <a:latin typeface="Avenir"/>
                <a:cs typeface="Avenir"/>
              </a:rPr>
              <a:t>published </a:t>
            </a:r>
            <a:r>
              <a:rPr lang="en-US" sz="1500" spc="25" dirty="0">
                <a:solidFill>
                  <a:srgbClr val="045899"/>
                </a:solidFill>
                <a:latin typeface="Avenir"/>
                <a:cs typeface="Avenir"/>
              </a:rPr>
              <a:t>results </a:t>
            </a:r>
            <a:r>
              <a:rPr lang="en-US" sz="1500" spc="15" dirty="0">
                <a:solidFill>
                  <a:srgbClr val="045899"/>
                </a:solidFill>
                <a:latin typeface="Avenir"/>
                <a:cs typeface="Avenir"/>
              </a:rPr>
              <a:t>are </a:t>
            </a:r>
            <a:r>
              <a:rPr lang="en-US" sz="1500" spc="35" dirty="0">
                <a:solidFill>
                  <a:srgbClr val="045899"/>
                </a:solidFill>
                <a:latin typeface="Avenir"/>
                <a:cs typeface="Avenir"/>
              </a:rPr>
              <a:t>based  </a:t>
            </a:r>
            <a:r>
              <a:rPr lang="en-US" sz="1500" spc="15" dirty="0">
                <a:solidFill>
                  <a:srgbClr val="045899"/>
                </a:solidFill>
                <a:latin typeface="Avenir"/>
                <a:cs typeface="Avenir"/>
              </a:rPr>
              <a:t>on </a:t>
            </a:r>
            <a:r>
              <a:rPr lang="en-US" sz="1500" spc="25" dirty="0">
                <a:solidFill>
                  <a:srgbClr val="045899"/>
                </a:solidFill>
                <a:latin typeface="Avenir"/>
                <a:cs typeface="Avenir"/>
              </a:rPr>
              <a:t>Vestibulectomy with </a:t>
            </a:r>
            <a:r>
              <a:rPr lang="en-US" sz="1500" spc="20" dirty="0">
                <a:solidFill>
                  <a:srgbClr val="045899"/>
                </a:solidFill>
                <a:latin typeface="Avenir"/>
                <a:cs typeface="Avenir"/>
              </a:rPr>
              <a:t>Vaginal  </a:t>
            </a:r>
            <a:r>
              <a:rPr lang="en-US" sz="1500" spc="35" dirty="0">
                <a:solidFill>
                  <a:srgbClr val="045899"/>
                </a:solidFill>
                <a:latin typeface="Avenir"/>
                <a:cs typeface="Avenir"/>
              </a:rPr>
              <a:t>Advancement</a:t>
            </a:r>
            <a:r>
              <a:rPr lang="en-US" sz="1500" spc="35" dirty="0">
                <a:solidFill>
                  <a:srgbClr val="035799"/>
                </a:solidFill>
                <a:latin typeface="Avenir"/>
                <a:cs typeface="Avenir"/>
              </a:rPr>
              <a:t>.</a:t>
            </a:r>
            <a:r>
              <a:rPr lang="en-US" sz="1500" dirty="0">
                <a:solidFill>
                  <a:srgbClr val="035799"/>
                </a:solidFill>
                <a:latin typeface="Avenir"/>
              </a:rPr>
              <a:t> In this type of surgery, the vagina is pulled and sutured to the perineal skin, halfway between the vulvar introitus and the anus so that the sensitive mucosa-skin junction will not be in the introitus itself (128).</a:t>
            </a:r>
          </a:p>
          <a:p>
            <a:pPr marL="190500" marR="227965" indent="-177800">
              <a:lnSpc>
                <a:spcPct val="133300"/>
              </a:lnSpc>
              <a:buFontTx/>
              <a:buChar char="•"/>
              <a:tabLst>
                <a:tab pos="170815" algn="l"/>
              </a:tabLst>
            </a:pPr>
            <a:endParaRPr lang="en-US" sz="1500" dirty="0">
              <a:solidFill>
                <a:srgbClr val="035799"/>
              </a:solidFill>
              <a:latin typeface="Avenir"/>
            </a:endParaRPr>
          </a:p>
          <a:p>
            <a:pPr marL="174625" marR="227965" indent="-174625">
              <a:lnSpc>
                <a:spcPct val="133000"/>
              </a:lnSpc>
              <a:buFont typeface="Arial" panose="020B0604020202020204" pitchFamily="34" charset="0"/>
              <a:buChar char="•"/>
            </a:pPr>
            <a:r>
              <a:rPr lang="en-US" sz="1500" spc="30" dirty="0">
                <a:solidFill>
                  <a:srgbClr val="045899"/>
                </a:solidFill>
                <a:latin typeface="Avenir"/>
                <a:cs typeface="Avenir"/>
              </a:rPr>
              <a:t>Overall success </a:t>
            </a:r>
            <a:r>
              <a:rPr lang="en-US" sz="1500" spc="25" dirty="0">
                <a:solidFill>
                  <a:srgbClr val="045899"/>
                </a:solidFill>
                <a:latin typeface="Avenir"/>
                <a:cs typeface="Avenir"/>
              </a:rPr>
              <a:t>rates </a:t>
            </a:r>
            <a:r>
              <a:rPr lang="en-US" sz="1500" spc="20" dirty="0">
                <a:solidFill>
                  <a:srgbClr val="045899"/>
                </a:solidFill>
                <a:latin typeface="Avenir"/>
                <a:cs typeface="Avenir"/>
              </a:rPr>
              <a:t>for </a:t>
            </a:r>
            <a:r>
              <a:rPr lang="en-US" sz="1500" spc="35" dirty="0">
                <a:solidFill>
                  <a:srgbClr val="045899"/>
                </a:solidFill>
                <a:latin typeface="Avenir"/>
                <a:cs typeface="Avenir"/>
              </a:rPr>
              <a:t>both  </a:t>
            </a:r>
            <a:r>
              <a:rPr lang="en-US" sz="1500" spc="25" dirty="0">
                <a:solidFill>
                  <a:srgbClr val="045899"/>
                </a:solidFill>
                <a:latin typeface="Avenir"/>
                <a:cs typeface="Avenir"/>
              </a:rPr>
              <a:t>procedures range </a:t>
            </a:r>
            <a:r>
              <a:rPr lang="en-US" sz="1500" spc="20" dirty="0">
                <a:solidFill>
                  <a:srgbClr val="045899"/>
                </a:solidFill>
                <a:latin typeface="Avenir"/>
                <a:cs typeface="Avenir"/>
              </a:rPr>
              <a:t>from </a:t>
            </a:r>
            <a:r>
              <a:rPr lang="en-US" sz="1500" spc="35" dirty="0">
                <a:solidFill>
                  <a:srgbClr val="045899"/>
                </a:solidFill>
                <a:latin typeface="Avenir"/>
                <a:cs typeface="Avenir"/>
              </a:rPr>
              <a:t>60-96  </a:t>
            </a:r>
            <a:r>
              <a:rPr lang="en-US" sz="1500" spc="25" dirty="0">
                <a:solidFill>
                  <a:srgbClr val="045899"/>
                </a:solidFill>
                <a:latin typeface="Avenir"/>
                <a:cs typeface="Avenir"/>
              </a:rPr>
              <a:t>percent </a:t>
            </a:r>
            <a:r>
              <a:rPr lang="en-US" sz="1500" spc="30" dirty="0">
                <a:solidFill>
                  <a:srgbClr val="045899"/>
                </a:solidFill>
                <a:latin typeface="Avenir"/>
                <a:cs typeface="Avenir"/>
              </a:rPr>
              <a:t>(29, 42, 49-60, </a:t>
            </a:r>
            <a:r>
              <a:rPr lang="en-US" sz="1500" spc="25" dirty="0">
                <a:solidFill>
                  <a:srgbClr val="045899"/>
                </a:solidFill>
                <a:latin typeface="Avenir"/>
                <a:cs typeface="Avenir"/>
              </a:rPr>
              <a:t>114, 115),</a:t>
            </a:r>
            <a:r>
              <a:rPr lang="en-US" sz="1500" spc="175" dirty="0">
                <a:solidFill>
                  <a:srgbClr val="045899"/>
                </a:solidFill>
                <a:latin typeface="Avenir"/>
                <a:cs typeface="Avenir"/>
              </a:rPr>
              <a:t> </a:t>
            </a:r>
            <a:r>
              <a:rPr lang="en-US" sz="1500" spc="35" dirty="0">
                <a:solidFill>
                  <a:srgbClr val="045899"/>
                </a:solidFill>
                <a:latin typeface="Avenir"/>
                <a:cs typeface="Avenir"/>
              </a:rPr>
              <a:t>but</a:t>
            </a:r>
            <a:r>
              <a:rPr lang="en-US" sz="1500" dirty="0">
                <a:latin typeface="Avenir"/>
                <a:cs typeface="Avenir"/>
              </a:rPr>
              <a:t> </a:t>
            </a:r>
            <a:r>
              <a:rPr lang="en-US" sz="1500" spc="25" dirty="0">
                <a:solidFill>
                  <a:srgbClr val="045899"/>
                </a:solidFill>
                <a:latin typeface="Avenir"/>
                <a:cs typeface="Avenir"/>
              </a:rPr>
              <a:t>recurrences </a:t>
            </a:r>
            <a:r>
              <a:rPr lang="en-US" sz="1500" spc="20" dirty="0">
                <a:solidFill>
                  <a:srgbClr val="045899"/>
                </a:solidFill>
                <a:latin typeface="Avenir"/>
                <a:cs typeface="Avenir"/>
              </a:rPr>
              <a:t>may </a:t>
            </a:r>
            <a:r>
              <a:rPr lang="en-US" sz="1500" spc="25" dirty="0">
                <a:solidFill>
                  <a:srgbClr val="045899"/>
                </a:solidFill>
                <a:latin typeface="Avenir"/>
                <a:cs typeface="Avenir"/>
              </a:rPr>
              <a:t>occur </a:t>
            </a:r>
            <a:r>
              <a:rPr lang="en-US" sz="1500" spc="15" dirty="0">
                <a:solidFill>
                  <a:srgbClr val="045899"/>
                </a:solidFill>
                <a:latin typeface="Avenir"/>
                <a:cs typeface="Avenir"/>
              </a:rPr>
              <a:t>in an </a:t>
            </a:r>
            <a:r>
              <a:rPr lang="en-US" sz="1500" spc="35" dirty="0">
                <a:solidFill>
                  <a:srgbClr val="045899"/>
                </a:solidFill>
                <a:latin typeface="Avenir"/>
                <a:cs typeface="Avenir"/>
              </a:rPr>
              <a:t>unknown </a:t>
            </a:r>
            <a:r>
              <a:rPr lang="en-US" sz="1500" spc="25" dirty="0">
                <a:solidFill>
                  <a:srgbClr val="045899"/>
                </a:solidFill>
                <a:latin typeface="Avenir"/>
                <a:cs typeface="Avenir"/>
              </a:rPr>
              <a:t>percentage </a:t>
            </a:r>
            <a:r>
              <a:rPr lang="en-US" sz="1500" spc="15" dirty="0">
                <a:solidFill>
                  <a:srgbClr val="045899"/>
                </a:solidFill>
                <a:latin typeface="Avenir"/>
                <a:cs typeface="Avenir"/>
              </a:rPr>
              <a:t>of </a:t>
            </a:r>
            <a:r>
              <a:rPr lang="en-US" sz="1500" spc="30" dirty="0">
                <a:solidFill>
                  <a:srgbClr val="045899"/>
                </a:solidFill>
                <a:latin typeface="Avenir"/>
                <a:cs typeface="Avenir"/>
              </a:rPr>
              <a:t>patients  </a:t>
            </a:r>
            <a:r>
              <a:rPr lang="en-US" sz="1500" spc="25" dirty="0">
                <a:solidFill>
                  <a:srgbClr val="045899"/>
                </a:solidFill>
                <a:latin typeface="Avenir"/>
                <a:cs typeface="Avenir"/>
              </a:rPr>
              <a:t>over </a:t>
            </a:r>
            <a:r>
              <a:rPr lang="en-US" sz="1500" dirty="0">
                <a:solidFill>
                  <a:srgbClr val="045899"/>
                </a:solidFill>
                <a:latin typeface="Avenir"/>
                <a:cs typeface="Avenir"/>
              </a:rPr>
              <a:t>a </a:t>
            </a:r>
            <a:r>
              <a:rPr lang="en-US" sz="1500" spc="35" dirty="0">
                <a:solidFill>
                  <a:srgbClr val="045899"/>
                </a:solidFill>
                <a:latin typeface="Avenir"/>
                <a:cs typeface="Avenir"/>
              </a:rPr>
              <a:t>variable  </a:t>
            </a:r>
            <a:r>
              <a:rPr lang="en-US" sz="1500" spc="25" dirty="0">
                <a:solidFill>
                  <a:srgbClr val="045899"/>
                </a:solidFill>
                <a:latin typeface="Avenir"/>
                <a:cs typeface="Avenir"/>
              </a:rPr>
              <a:t>period </a:t>
            </a:r>
            <a:r>
              <a:rPr lang="en-US" sz="1500" spc="15" dirty="0">
                <a:solidFill>
                  <a:srgbClr val="045899"/>
                </a:solidFill>
                <a:latin typeface="Avenir"/>
                <a:cs typeface="Avenir"/>
              </a:rPr>
              <a:t>of </a:t>
            </a:r>
            <a:r>
              <a:rPr lang="en-US" sz="1500" spc="25" dirty="0">
                <a:solidFill>
                  <a:srgbClr val="045899"/>
                </a:solidFill>
                <a:latin typeface="Avenir"/>
                <a:cs typeface="Avenir"/>
              </a:rPr>
              <a:t>time</a:t>
            </a:r>
            <a:r>
              <a:rPr lang="en-US" sz="1500" spc="114" dirty="0">
                <a:solidFill>
                  <a:srgbClr val="045899"/>
                </a:solidFill>
                <a:latin typeface="Avenir"/>
                <a:cs typeface="Avenir"/>
              </a:rPr>
              <a:t> </a:t>
            </a:r>
            <a:r>
              <a:rPr lang="en-US" sz="1500" spc="35" dirty="0">
                <a:solidFill>
                  <a:srgbClr val="045899"/>
                </a:solidFill>
                <a:latin typeface="Avenir"/>
                <a:cs typeface="Avenir"/>
              </a:rPr>
              <a:t>(96).</a:t>
            </a:r>
            <a:endParaRPr lang="en-US" sz="1500" dirty="0">
              <a:latin typeface="Avenir"/>
              <a:cs typeface="Avenir"/>
            </a:endParaRPr>
          </a:p>
          <a:p>
            <a:pPr marL="190500" marR="227965" indent="-177800">
              <a:lnSpc>
                <a:spcPct val="133300"/>
              </a:lnSpc>
              <a:buFontTx/>
              <a:buChar char="•"/>
              <a:tabLst>
                <a:tab pos="170815" algn="l"/>
              </a:tabLst>
            </a:pPr>
            <a:endParaRPr lang="en-US" sz="1500" dirty="0">
              <a:solidFill>
                <a:srgbClr val="035799"/>
              </a:solidFill>
              <a:latin typeface="Avenir"/>
            </a:endParaRPr>
          </a:p>
          <a:p>
            <a:pPr marL="190500" marR="227965" indent="-177800">
              <a:lnSpc>
                <a:spcPct val="133300"/>
              </a:lnSpc>
              <a:buFontTx/>
              <a:buChar char="•"/>
              <a:tabLst>
                <a:tab pos="170815" algn="l"/>
              </a:tabLst>
            </a:pPr>
            <a:endParaRPr lang="en-US" sz="1500" dirty="0">
              <a:latin typeface="Avenir"/>
              <a:cs typeface="Avenir"/>
            </a:endParaRPr>
          </a:p>
          <a:p>
            <a:pPr marL="190500" marR="227965" indent="-177800">
              <a:lnSpc>
                <a:spcPct val="133300"/>
              </a:lnSpc>
              <a:buChar char="•"/>
              <a:tabLst>
                <a:tab pos="170815" algn="l"/>
              </a:tabLst>
            </a:pPr>
            <a:endParaRPr lang="en-US" sz="1500" spc="30" dirty="0">
              <a:solidFill>
                <a:srgbClr val="045899"/>
              </a:solidFill>
              <a:latin typeface="Avenir"/>
              <a:cs typeface="Avenir"/>
            </a:endParaRPr>
          </a:p>
          <a:p>
            <a:pPr>
              <a:lnSpc>
                <a:spcPct val="100000"/>
              </a:lnSpc>
            </a:pPr>
            <a:endParaRPr sz="1500" dirty="0">
              <a:latin typeface="Times New Roman"/>
              <a:cs typeface="Times New Roman"/>
            </a:endParaRPr>
          </a:p>
        </p:txBody>
      </p:sp>
      <p:sp>
        <p:nvSpPr>
          <p:cNvPr id="4" name="object 4"/>
          <p:cNvSpPr txBox="1"/>
          <p:nvPr/>
        </p:nvSpPr>
        <p:spPr>
          <a:xfrm>
            <a:off x="5706870" y="2017852"/>
            <a:ext cx="3968877" cy="3300904"/>
          </a:xfrm>
          <a:prstGeom prst="rect">
            <a:avLst/>
          </a:prstGeom>
        </p:spPr>
        <p:txBody>
          <a:bodyPr vert="horz" wrap="square" lIns="0" tIns="0" rIns="0" bIns="0" rtlCol="0">
            <a:spAutoFit/>
          </a:bodyPr>
          <a:lstStyle/>
          <a:p>
            <a:pPr marL="170180" indent="-157480">
              <a:lnSpc>
                <a:spcPct val="100000"/>
              </a:lnSpc>
              <a:spcBef>
                <a:spcPts val="1275"/>
              </a:spcBef>
              <a:buChar char="•"/>
              <a:tabLst>
                <a:tab pos="170815" algn="l"/>
              </a:tabLst>
            </a:pPr>
            <a:r>
              <a:rPr lang="en-US" sz="1500" spc="25" dirty="0">
                <a:solidFill>
                  <a:srgbClr val="045899"/>
                </a:solidFill>
                <a:latin typeface="Avenir"/>
                <a:cs typeface="Avenir"/>
              </a:rPr>
              <a:t>After </a:t>
            </a:r>
            <a:r>
              <a:rPr lang="en-US" sz="1500" spc="10" dirty="0">
                <a:solidFill>
                  <a:srgbClr val="045899"/>
                </a:solidFill>
                <a:latin typeface="Avenir"/>
                <a:cs typeface="Avenir"/>
              </a:rPr>
              <a:t>surgery, </a:t>
            </a:r>
            <a:r>
              <a:rPr lang="en-US" sz="1500" spc="30" dirty="0">
                <a:solidFill>
                  <a:srgbClr val="045899"/>
                </a:solidFill>
                <a:latin typeface="Avenir"/>
                <a:cs typeface="Avenir"/>
              </a:rPr>
              <a:t>physical </a:t>
            </a:r>
            <a:r>
              <a:rPr lang="en-US" sz="1500" spc="20" dirty="0">
                <a:solidFill>
                  <a:srgbClr val="045899"/>
                </a:solidFill>
                <a:latin typeface="Avenir"/>
                <a:cs typeface="Avenir"/>
              </a:rPr>
              <a:t>and</a:t>
            </a:r>
            <a:r>
              <a:rPr lang="en-US" sz="1500" spc="190" dirty="0">
                <a:solidFill>
                  <a:srgbClr val="045899"/>
                </a:solidFill>
                <a:latin typeface="Avenir"/>
                <a:cs typeface="Avenir"/>
              </a:rPr>
              <a:t> </a:t>
            </a:r>
            <a:r>
              <a:rPr lang="en-US" sz="1500" spc="35" dirty="0">
                <a:solidFill>
                  <a:srgbClr val="045899"/>
                </a:solidFill>
                <a:latin typeface="Avenir"/>
                <a:cs typeface="Avenir"/>
              </a:rPr>
              <a:t>dilator</a:t>
            </a:r>
            <a:endParaRPr lang="en-US" sz="1500" dirty="0">
              <a:latin typeface="Avenir"/>
              <a:cs typeface="Avenir"/>
            </a:endParaRPr>
          </a:p>
          <a:p>
            <a:pPr marL="190500" marR="5080">
              <a:lnSpc>
                <a:spcPct val="133300"/>
              </a:lnSpc>
            </a:pPr>
            <a:r>
              <a:rPr lang="en-US" sz="1500" spc="30" dirty="0">
                <a:solidFill>
                  <a:srgbClr val="045899"/>
                </a:solidFill>
                <a:latin typeface="Avenir"/>
                <a:cs typeface="Avenir"/>
              </a:rPr>
              <a:t>therapy </a:t>
            </a:r>
            <a:r>
              <a:rPr lang="en-US" sz="1500" spc="15" dirty="0">
                <a:solidFill>
                  <a:srgbClr val="045899"/>
                </a:solidFill>
                <a:latin typeface="Avenir"/>
                <a:cs typeface="Avenir"/>
              </a:rPr>
              <a:t>are </a:t>
            </a:r>
            <a:r>
              <a:rPr lang="en-US" sz="1500" spc="25" dirty="0">
                <a:solidFill>
                  <a:srgbClr val="045899"/>
                </a:solidFill>
                <a:latin typeface="Avenir"/>
                <a:cs typeface="Avenir"/>
              </a:rPr>
              <a:t>often recommended </a:t>
            </a:r>
            <a:r>
              <a:rPr lang="en-US" sz="1500" spc="35" dirty="0">
                <a:solidFill>
                  <a:srgbClr val="045899"/>
                </a:solidFill>
                <a:latin typeface="Avenir"/>
                <a:cs typeface="Avenir"/>
              </a:rPr>
              <a:t>and  </a:t>
            </a:r>
            <a:r>
              <a:rPr lang="en-US" sz="1500" spc="25" dirty="0">
                <a:solidFill>
                  <a:srgbClr val="045899"/>
                </a:solidFill>
                <a:latin typeface="Avenir"/>
                <a:cs typeface="Avenir"/>
              </a:rPr>
              <a:t>appear </a:t>
            </a:r>
            <a:r>
              <a:rPr lang="en-US" sz="1500" spc="15" dirty="0">
                <a:solidFill>
                  <a:srgbClr val="045899"/>
                </a:solidFill>
                <a:latin typeface="Avenir"/>
                <a:cs typeface="Avenir"/>
              </a:rPr>
              <a:t>to </a:t>
            </a:r>
            <a:r>
              <a:rPr lang="en-US" sz="1500" spc="25" dirty="0">
                <a:solidFill>
                  <a:srgbClr val="045899"/>
                </a:solidFill>
                <a:latin typeface="Avenir"/>
                <a:cs typeface="Avenir"/>
              </a:rPr>
              <a:t>help </a:t>
            </a:r>
            <a:r>
              <a:rPr lang="en-US" sz="1500" spc="30" dirty="0">
                <a:solidFill>
                  <a:srgbClr val="045899"/>
                </a:solidFill>
                <a:latin typeface="Avenir"/>
                <a:cs typeface="Avenir"/>
              </a:rPr>
              <a:t>alleviate </a:t>
            </a:r>
            <a:r>
              <a:rPr lang="en-US" sz="1500" spc="20" dirty="0">
                <a:solidFill>
                  <a:srgbClr val="045899"/>
                </a:solidFill>
                <a:latin typeface="Avenir"/>
                <a:cs typeface="Avenir"/>
              </a:rPr>
              <a:t>any </a:t>
            </a:r>
            <a:r>
              <a:rPr lang="en-US" sz="1500" spc="30" dirty="0">
                <a:solidFill>
                  <a:srgbClr val="045899"/>
                </a:solidFill>
                <a:latin typeface="Avenir"/>
                <a:cs typeface="Avenir"/>
              </a:rPr>
              <a:t>remaining  </a:t>
            </a:r>
            <a:r>
              <a:rPr lang="en-US" sz="1500" spc="25" dirty="0">
                <a:solidFill>
                  <a:srgbClr val="045899"/>
                </a:solidFill>
                <a:latin typeface="Avenir"/>
                <a:cs typeface="Avenir"/>
              </a:rPr>
              <a:t>pelvic floor </a:t>
            </a:r>
            <a:r>
              <a:rPr lang="en-US" sz="1500" spc="30" dirty="0">
                <a:solidFill>
                  <a:srgbClr val="045899"/>
                </a:solidFill>
                <a:latin typeface="Avenir"/>
                <a:cs typeface="Avenir"/>
              </a:rPr>
              <a:t>myalgia </a:t>
            </a:r>
            <a:r>
              <a:rPr lang="en-US" sz="1500" spc="25" dirty="0">
                <a:solidFill>
                  <a:srgbClr val="045899"/>
                </a:solidFill>
                <a:latin typeface="Avenir"/>
                <a:cs typeface="Avenir"/>
              </a:rPr>
              <a:t>(53,</a:t>
            </a:r>
            <a:r>
              <a:rPr lang="en-US" sz="1500" spc="165" dirty="0">
                <a:solidFill>
                  <a:srgbClr val="045899"/>
                </a:solidFill>
                <a:latin typeface="Avenir"/>
                <a:cs typeface="Avenir"/>
              </a:rPr>
              <a:t> </a:t>
            </a:r>
            <a:r>
              <a:rPr lang="en-US" sz="1500" spc="35" dirty="0">
                <a:solidFill>
                  <a:srgbClr val="045899"/>
                </a:solidFill>
                <a:latin typeface="Avenir"/>
                <a:cs typeface="Avenir"/>
              </a:rPr>
              <a:t>59).</a:t>
            </a:r>
            <a:endParaRPr lang="en-US" sz="1500" dirty="0">
              <a:latin typeface="Avenir"/>
              <a:cs typeface="Avenir"/>
            </a:endParaRPr>
          </a:p>
          <a:p>
            <a:pPr marL="190500" marR="199390" indent="-177800">
              <a:lnSpc>
                <a:spcPct val="133300"/>
              </a:lnSpc>
              <a:buChar char="•"/>
              <a:tabLst>
                <a:tab pos="170815" algn="l"/>
              </a:tabLst>
            </a:pPr>
            <a:endParaRPr lang="en-US" sz="1500" spc="25" dirty="0">
              <a:solidFill>
                <a:srgbClr val="045899"/>
              </a:solidFill>
              <a:latin typeface="Avenir"/>
              <a:cs typeface="Avenir"/>
            </a:endParaRPr>
          </a:p>
          <a:p>
            <a:pPr marL="190500" marR="199390" indent="-177800">
              <a:lnSpc>
                <a:spcPct val="133300"/>
              </a:lnSpc>
              <a:buChar char="•"/>
              <a:tabLst>
                <a:tab pos="170815" algn="l"/>
              </a:tabLst>
            </a:pPr>
            <a:r>
              <a:rPr sz="1500" spc="25" dirty="0">
                <a:solidFill>
                  <a:srgbClr val="045899"/>
                </a:solidFill>
                <a:latin typeface="Avenir"/>
                <a:cs typeface="Avenir"/>
              </a:rPr>
              <a:t>Careful </a:t>
            </a:r>
            <a:r>
              <a:rPr sz="1500" spc="30" dirty="0">
                <a:solidFill>
                  <a:srgbClr val="045899"/>
                </a:solidFill>
                <a:latin typeface="Avenir"/>
                <a:cs typeface="Avenir"/>
              </a:rPr>
              <a:t>patient selection </a:t>
            </a:r>
            <a:r>
              <a:rPr sz="1500" spc="15" dirty="0">
                <a:solidFill>
                  <a:srgbClr val="045899"/>
                </a:solidFill>
                <a:latin typeface="Avenir"/>
                <a:cs typeface="Avenir"/>
              </a:rPr>
              <a:t>is </a:t>
            </a:r>
            <a:r>
              <a:rPr sz="1500" spc="35" dirty="0">
                <a:solidFill>
                  <a:srgbClr val="045899"/>
                </a:solidFill>
                <a:latin typeface="Avenir"/>
                <a:cs typeface="Avenir"/>
              </a:rPr>
              <a:t>essential  </a:t>
            </a:r>
            <a:r>
              <a:rPr sz="1500" spc="30" dirty="0">
                <a:solidFill>
                  <a:srgbClr val="045899"/>
                </a:solidFill>
                <a:latin typeface="Avenir"/>
                <a:cs typeface="Avenir"/>
              </a:rPr>
              <a:t>because </a:t>
            </a:r>
            <a:r>
              <a:rPr sz="1500" spc="15" dirty="0">
                <a:solidFill>
                  <a:srgbClr val="045899"/>
                </a:solidFill>
                <a:latin typeface="Avenir"/>
                <a:cs typeface="Avenir"/>
              </a:rPr>
              <a:t>it </a:t>
            </a:r>
            <a:r>
              <a:rPr sz="1500" spc="25" dirty="0">
                <a:solidFill>
                  <a:srgbClr val="045899"/>
                </a:solidFill>
                <a:latin typeface="Avenir"/>
                <a:cs typeface="Avenir"/>
              </a:rPr>
              <a:t>increases </a:t>
            </a:r>
            <a:r>
              <a:rPr sz="1500" spc="20" dirty="0">
                <a:solidFill>
                  <a:srgbClr val="045899"/>
                </a:solidFill>
                <a:latin typeface="Avenir"/>
                <a:cs typeface="Avenir"/>
              </a:rPr>
              <a:t>the </a:t>
            </a:r>
            <a:r>
              <a:rPr sz="1500" spc="35" dirty="0">
                <a:solidFill>
                  <a:srgbClr val="045899"/>
                </a:solidFill>
                <a:latin typeface="Avenir"/>
                <a:cs typeface="Avenir"/>
              </a:rPr>
              <a:t>likelihood  </a:t>
            </a:r>
            <a:r>
              <a:rPr sz="1500" spc="15" dirty="0">
                <a:solidFill>
                  <a:srgbClr val="045899"/>
                </a:solidFill>
                <a:latin typeface="Avenir"/>
                <a:cs typeface="Avenir"/>
              </a:rPr>
              <a:t>of </a:t>
            </a:r>
            <a:r>
              <a:rPr sz="1500" spc="30" dirty="0">
                <a:solidFill>
                  <a:srgbClr val="045899"/>
                </a:solidFill>
                <a:latin typeface="Avenir"/>
                <a:cs typeface="Avenir"/>
              </a:rPr>
              <a:t>success </a:t>
            </a:r>
            <a:r>
              <a:rPr sz="1500" spc="25" dirty="0">
                <a:solidFill>
                  <a:srgbClr val="045899"/>
                </a:solidFill>
                <a:latin typeface="Avenir"/>
                <a:cs typeface="Avenir"/>
              </a:rPr>
              <a:t>with </a:t>
            </a:r>
            <a:r>
              <a:rPr sz="1500" dirty="0">
                <a:solidFill>
                  <a:srgbClr val="045899"/>
                </a:solidFill>
                <a:latin typeface="Avenir"/>
                <a:cs typeface="Avenir"/>
              </a:rPr>
              <a:t>a </a:t>
            </a:r>
            <a:r>
              <a:rPr sz="1500" spc="25" dirty="0">
                <a:solidFill>
                  <a:srgbClr val="045899"/>
                </a:solidFill>
                <a:latin typeface="Avenir"/>
                <a:cs typeface="Avenir"/>
              </a:rPr>
              <a:t>surgical</a:t>
            </a:r>
            <a:r>
              <a:rPr sz="1500" spc="229" dirty="0">
                <a:solidFill>
                  <a:srgbClr val="045899"/>
                </a:solidFill>
                <a:latin typeface="Avenir"/>
                <a:cs typeface="Avenir"/>
              </a:rPr>
              <a:t> </a:t>
            </a:r>
            <a:r>
              <a:rPr sz="1500" spc="30" dirty="0">
                <a:solidFill>
                  <a:srgbClr val="045899"/>
                </a:solidFill>
                <a:latin typeface="Avenir"/>
                <a:cs typeface="Avenir"/>
              </a:rPr>
              <a:t>procedure.</a:t>
            </a:r>
            <a:endParaRPr sz="1500" dirty="0">
              <a:latin typeface="Avenir"/>
              <a:cs typeface="Avenir"/>
            </a:endParaRPr>
          </a:p>
          <a:p>
            <a:pPr marL="190500" marR="5080">
              <a:lnSpc>
                <a:spcPct val="133300"/>
              </a:lnSpc>
            </a:pPr>
            <a:r>
              <a:rPr sz="1500" spc="25" dirty="0">
                <a:solidFill>
                  <a:srgbClr val="045899"/>
                </a:solidFill>
                <a:latin typeface="Avenir"/>
                <a:cs typeface="Avenir"/>
              </a:rPr>
              <a:t>Researchers </a:t>
            </a:r>
            <a:r>
              <a:rPr sz="1500" spc="15" dirty="0">
                <a:solidFill>
                  <a:srgbClr val="045899"/>
                </a:solidFill>
                <a:latin typeface="Avenir"/>
                <a:cs typeface="Avenir"/>
              </a:rPr>
              <a:t>are </a:t>
            </a:r>
            <a:r>
              <a:rPr sz="1500" spc="30" dirty="0">
                <a:solidFill>
                  <a:srgbClr val="045899"/>
                </a:solidFill>
                <a:latin typeface="Avenir"/>
                <a:cs typeface="Avenir"/>
              </a:rPr>
              <a:t>studying factors </a:t>
            </a:r>
            <a:r>
              <a:rPr sz="1500" spc="35" dirty="0">
                <a:solidFill>
                  <a:srgbClr val="045899"/>
                </a:solidFill>
                <a:latin typeface="Avenir"/>
                <a:cs typeface="Avenir"/>
              </a:rPr>
              <a:t>that  </a:t>
            </a:r>
            <a:r>
              <a:rPr sz="1500" spc="20" dirty="0">
                <a:solidFill>
                  <a:srgbClr val="045899"/>
                </a:solidFill>
                <a:latin typeface="Avenir"/>
                <a:cs typeface="Avenir"/>
              </a:rPr>
              <a:t>may </a:t>
            </a:r>
            <a:r>
              <a:rPr sz="1500" spc="25" dirty="0">
                <a:solidFill>
                  <a:srgbClr val="045899"/>
                </a:solidFill>
                <a:latin typeface="Avenir"/>
                <a:cs typeface="Avenir"/>
              </a:rPr>
              <a:t>predict surgical treatment </a:t>
            </a:r>
            <a:r>
              <a:rPr sz="1500" spc="35" dirty="0">
                <a:solidFill>
                  <a:srgbClr val="045899"/>
                </a:solidFill>
                <a:latin typeface="Avenir"/>
                <a:cs typeface="Avenir"/>
              </a:rPr>
              <a:t>success </a:t>
            </a:r>
            <a:r>
              <a:rPr sz="1500" spc="15" dirty="0">
                <a:solidFill>
                  <a:srgbClr val="045899"/>
                </a:solidFill>
                <a:latin typeface="Avenir"/>
                <a:cs typeface="Avenir"/>
              </a:rPr>
              <a:t>or </a:t>
            </a:r>
            <a:r>
              <a:rPr sz="1500" spc="25" dirty="0">
                <a:solidFill>
                  <a:srgbClr val="045899"/>
                </a:solidFill>
                <a:latin typeface="Avenir"/>
                <a:cs typeface="Avenir"/>
              </a:rPr>
              <a:t>failure  (42, </a:t>
            </a:r>
            <a:r>
              <a:rPr sz="1500" spc="20" dirty="0">
                <a:solidFill>
                  <a:srgbClr val="045899"/>
                </a:solidFill>
                <a:latin typeface="Avenir"/>
                <a:cs typeface="Avenir"/>
              </a:rPr>
              <a:t>52, 55, </a:t>
            </a:r>
            <a:r>
              <a:rPr sz="1500" spc="30" dirty="0">
                <a:solidFill>
                  <a:srgbClr val="045899"/>
                </a:solidFill>
                <a:latin typeface="Avenir"/>
                <a:cs typeface="Avenir"/>
              </a:rPr>
              <a:t>59,</a:t>
            </a:r>
            <a:r>
              <a:rPr lang="en-US" sz="1500" spc="30" dirty="0">
                <a:solidFill>
                  <a:srgbClr val="045899"/>
                </a:solidFill>
                <a:latin typeface="Avenir"/>
                <a:cs typeface="Avenir"/>
              </a:rPr>
              <a:t> </a:t>
            </a:r>
            <a:r>
              <a:rPr sz="1500" spc="30" dirty="0">
                <a:solidFill>
                  <a:srgbClr val="045899"/>
                </a:solidFill>
                <a:latin typeface="Avenir"/>
                <a:cs typeface="Avenir"/>
              </a:rPr>
              <a:t>61-64,</a:t>
            </a:r>
            <a:r>
              <a:rPr sz="1500" spc="300" dirty="0">
                <a:solidFill>
                  <a:srgbClr val="045899"/>
                </a:solidFill>
                <a:latin typeface="Avenir"/>
                <a:cs typeface="Avenir"/>
              </a:rPr>
              <a:t> </a:t>
            </a:r>
            <a:r>
              <a:rPr sz="1500" spc="35" dirty="0">
                <a:solidFill>
                  <a:srgbClr val="045899"/>
                </a:solidFill>
                <a:latin typeface="Avenir"/>
                <a:cs typeface="Avenir"/>
              </a:rPr>
              <a:t>96,</a:t>
            </a:r>
            <a:r>
              <a:rPr lang="en-US" sz="1500" spc="35" dirty="0">
                <a:solidFill>
                  <a:srgbClr val="045899"/>
                </a:solidFill>
                <a:latin typeface="Avenir"/>
                <a:cs typeface="Avenir"/>
              </a:rPr>
              <a:t> </a:t>
            </a:r>
            <a:r>
              <a:rPr sz="1500" spc="35" dirty="0">
                <a:solidFill>
                  <a:srgbClr val="045899"/>
                </a:solidFill>
                <a:latin typeface="Avenir"/>
                <a:cs typeface="Avenir"/>
              </a:rPr>
              <a:t>116).</a:t>
            </a:r>
            <a:endParaRPr sz="1500" dirty="0">
              <a:latin typeface="Avenir"/>
              <a:cs typeface="Avenir"/>
            </a:endParaRPr>
          </a:p>
        </p:txBody>
      </p:sp>
      <p:sp>
        <p:nvSpPr>
          <p:cNvPr id="7" name="object 5"/>
          <p:cNvSpPr txBox="1"/>
          <p:nvPr/>
        </p:nvSpPr>
        <p:spPr>
          <a:xfrm>
            <a:off x="1596644" y="7386000"/>
            <a:ext cx="2765425" cy="128240"/>
          </a:xfrm>
          <a:prstGeom prst="rect">
            <a:avLst/>
          </a:prstGeom>
        </p:spPr>
        <p:txBody>
          <a:bodyPr vert="horz" wrap="square" lIns="0" tIns="0" rIns="0" bIns="0" rtlCol="0">
            <a:spAutoFit/>
          </a:bodyPr>
          <a:lstStyle/>
          <a:p>
            <a:pPr marL="12700">
              <a:lnSpc>
                <a:spcPts val="1030"/>
              </a:lnSpc>
            </a:pPr>
            <a:r>
              <a:rPr sz="1000" spc="15" dirty="0">
                <a:solidFill>
                  <a:srgbClr val="045899"/>
                </a:solidFill>
                <a:latin typeface="Avenir"/>
                <a:cs typeface="Avenir"/>
              </a:rPr>
              <a:t>See </a:t>
            </a:r>
            <a:r>
              <a:rPr sz="1000" spc="5" dirty="0">
                <a:solidFill>
                  <a:srgbClr val="045899"/>
                </a:solidFill>
                <a:latin typeface="Avenir"/>
                <a:cs typeface="Avenir"/>
              </a:rPr>
              <a:t>Treatment </a:t>
            </a:r>
            <a:r>
              <a:rPr sz="1000" spc="20" dirty="0">
                <a:solidFill>
                  <a:srgbClr val="045899"/>
                </a:solidFill>
                <a:latin typeface="Avenir"/>
                <a:cs typeface="Avenir"/>
              </a:rPr>
              <a:t>References 1-135</a:t>
            </a:r>
            <a:r>
              <a:rPr sz="1000" spc="25" dirty="0">
                <a:solidFill>
                  <a:srgbClr val="045899"/>
                </a:solidFill>
                <a:latin typeface="Avenir"/>
                <a:cs typeface="Avenir"/>
              </a:rPr>
              <a:t>.</a:t>
            </a:r>
            <a:endParaRPr sz="1000" dirty="0">
              <a:latin typeface="Avenir"/>
              <a:cs typeface="Aveni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2933776"/>
            <a:ext cx="3589654" cy="1245235"/>
          </a:xfrm>
          <a:prstGeom prst="rect">
            <a:avLst/>
          </a:prstGeom>
        </p:spPr>
        <p:txBody>
          <a:bodyPr vert="horz" wrap="square" lIns="0" tIns="0" rIns="0" bIns="0" rtlCol="0">
            <a:spAutoFit/>
          </a:bodyPr>
          <a:lstStyle/>
          <a:p>
            <a:pPr marL="203200" marR="5080" indent="-190500">
              <a:lnSpc>
                <a:spcPct val="133300"/>
              </a:lnSpc>
              <a:buFont typeface="Avenir"/>
              <a:buChar char="•"/>
              <a:tabLst>
                <a:tab pos="170815" algn="l"/>
              </a:tabLst>
            </a:pPr>
            <a:r>
              <a:rPr sz="1500" b="1" spc="5" dirty="0">
                <a:solidFill>
                  <a:srgbClr val="045899"/>
                </a:solidFill>
                <a:latin typeface="Avenir Black"/>
                <a:cs typeface="Avenir Black"/>
              </a:rPr>
              <a:t>Topical </a:t>
            </a:r>
            <a:r>
              <a:rPr sz="1500" b="1" spc="25" dirty="0">
                <a:solidFill>
                  <a:srgbClr val="045899"/>
                </a:solidFill>
                <a:latin typeface="Avenir Black"/>
                <a:cs typeface="Avenir Black"/>
              </a:rPr>
              <a:t>Steroids </a:t>
            </a:r>
            <a:r>
              <a:rPr sz="1500" b="1" dirty="0">
                <a:solidFill>
                  <a:srgbClr val="045899"/>
                </a:solidFill>
                <a:latin typeface="Avenir Black"/>
                <a:cs typeface="Avenir Black"/>
              </a:rPr>
              <a:t>– </a:t>
            </a:r>
            <a:r>
              <a:rPr sz="1500" spc="25" dirty="0">
                <a:solidFill>
                  <a:srgbClr val="045899"/>
                </a:solidFill>
                <a:latin typeface="Avenir"/>
                <a:cs typeface="Avenir"/>
              </a:rPr>
              <a:t>Both </a:t>
            </a:r>
            <a:r>
              <a:rPr sz="1500" spc="30" dirty="0">
                <a:solidFill>
                  <a:srgbClr val="045899"/>
                </a:solidFill>
                <a:latin typeface="Avenir"/>
                <a:cs typeface="Avenir"/>
              </a:rPr>
              <a:t>improvement  </a:t>
            </a:r>
            <a:r>
              <a:rPr sz="1500" spc="20" dirty="0">
                <a:solidFill>
                  <a:srgbClr val="045899"/>
                </a:solidFill>
                <a:latin typeface="Avenir"/>
                <a:cs typeface="Avenir"/>
              </a:rPr>
              <a:t>and </a:t>
            </a:r>
            <a:r>
              <a:rPr sz="1500" spc="30" dirty="0">
                <a:solidFill>
                  <a:srgbClr val="045899"/>
                </a:solidFill>
                <a:latin typeface="Avenir"/>
                <a:cs typeface="Avenir"/>
              </a:rPr>
              <a:t>worsening </a:t>
            </a:r>
            <a:r>
              <a:rPr sz="1500" spc="25" dirty="0">
                <a:solidFill>
                  <a:srgbClr val="045899"/>
                </a:solidFill>
                <a:latin typeface="Avenir"/>
                <a:cs typeface="Avenir"/>
              </a:rPr>
              <a:t>reported (32, </a:t>
            </a:r>
            <a:r>
              <a:rPr sz="1500" spc="35" dirty="0">
                <a:solidFill>
                  <a:srgbClr val="045899"/>
                </a:solidFill>
                <a:latin typeface="Avenir"/>
                <a:cs typeface="Avenir"/>
              </a:rPr>
              <a:t>67).  </a:t>
            </a:r>
            <a:r>
              <a:rPr sz="1500" spc="15" dirty="0">
                <a:solidFill>
                  <a:srgbClr val="045899"/>
                </a:solidFill>
                <a:latin typeface="Avenir"/>
                <a:cs typeface="Avenir"/>
              </a:rPr>
              <a:t>Recently, </a:t>
            </a:r>
            <a:r>
              <a:rPr sz="1500" dirty="0">
                <a:solidFill>
                  <a:srgbClr val="045899"/>
                </a:solidFill>
                <a:latin typeface="Avenir"/>
                <a:cs typeface="Avenir"/>
              </a:rPr>
              <a:t>a </a:t>
            </a:r>
            <a:r>
              <a:rPr sz="1500" spc="25" dirty="0">
                <a:solidFill>
                  <a:srgbClr val="045899"/>
                </a:solidFill>
                <a:latin typeface="Avenir"/>
                <a:cs typeface="Avenir"/>
              </a:rPr>
              <a:t>review </a:t>
            </a:r>
            <a:r>
              <a:rPr sz="1500" spc="30" dirty="0">
                <a:solidFill>
                  <a:srgbClr val="045899"/>
                </a:solidFill>
                <a:latin typeface="Avenir"/>
                <a:cs typeface="Avenir"/>
              </a:rPr>
              <a:t>article </a:t>
            </a:r>
            <a:r>
              <a:rPr sz="1500" spc="35" dirty="0">
                <a:solidFill>
                  <a:srgbClr val="045899"/>
                </a:solidFill>
                <a:latin typeface="Avenir"/>
                <a:cs typeface="Avenir"/>
              </a:rPr>
              <a:t>concluded  </a:t>
            </a:r>
            <a:r>
              <a:rPr sz="1500" spc="25" dirty="0">
                <a:solidFill>
                  <a:srgbClr val="045899"/>
                </a:solidFill>
                <a:latin typeface="Avenir"/>
                <a:cs typeface="Avenir"/>
              </a:rPr>
              <a:t>that steroids </a:t>
            </a:r>
            <a:r>
              <a:rPr sz="1500" spc="15" dirty="0">
                <a:solidFill>
                  <a:srgbClr val="045899"/>
                </a:solidFill>
                <a:latin typeface="Avenir"/>
                <a:cs typeface="Avenir"/>
              </a:rPr>
              <a:t>are </a:t>
            </a:r>
            <a:r>
              <a:rPr sz="1500" spc="20" dirty="0">
                <a:solidFill>
                  <a:srgbClr val="045899"/>
                </a:solidFill>
                <a:latin typeface="Avenir"/>
                <a:cs typeface="Avenir"/>
              </a:rPr>
              <a:t>not </a:t>
            </a:r>
            <a:r>
              <a:rPr sz="1500" spc="25" dirty="0">
                <a:solidFill>
                  <a:srgbClr val="045899"/>
                </a:solidFill>
                <a:latin typeface="Avenir"/>
                <a:cs typeface="Avenir"/>
              </a:rPr>
              <a:t>effective</a:t>
            </a:r>
            <a:r>
              <a:rPr sz="1500" spc="250" dirty="0">
                <a:solidFill>
                  <a:srgbClr val="045899"/>
                </a:solidFill>
                <a:latin typeface="Avenir"/>
                <a:cs typeface="Avenir"/>
              </a:rPr>
              <a:t> </a:t>
            </a:r>
            <a:r>
              <a:rPr sz="1500" spc="35" dirty="0">
                <a:solidFill>
                  <a:srgbClr val="045899"/>
                </a:solidFill>
                <a:latin typeface="Avenir"/>
                <a:cs typeface="Avenir"/>
              </a:rPr>
              <a:t>(127).</a:t>
            </a:r>
            <a:endParaRPr sz="1500" dirty="0">
              <a:latin typeface="Avenir"/>
              <a:cs typeface="Avenir"/>
            </a:endParaRPr>
          </a:p>
        </p:txBody>
      </p:sp>
      <p:sp>
        <p:nvSpPr>
          <p:cNvPr id="10" name="object 10"/>
          <p:cNvSpPr txBox="1"/>
          <p:nvPr/>
        </p:nvSpPr>
        <p:spPr>
          <a:xfrm>
            <a:off x="1580247" y="7395083"/>
            <a:ext cx="2765425" cy="128240"/>
          </a:xfrm>
          <a:prstGeom prst="rect">
            <a:avLst/>
          </a:prstGeom>
        </p:spPr>
        <p:txBody>
          <a:bodyPr vert="horz" wrap="square" lIns="0" tIns="0" rIns="0" bIns="0" rtlCol="0">
            <a:spAutoFit/>
          </a:bodyPr>
          <a:lstStyle/>
          <a:p>
            <a:pPr marL="12700">
              <a:lnSpc>
                <a:spcPts val="1030"/>
              </a:lnSpc>
            </a:pPr>
            <a:r>
              <a:rPr sz="1000" spc="15" dirty="0">
                <a:solidFill>
                  <a:srgbClr val="045899"/>
                </a:solidFill>
                <a:latin typeface="Avenir"/>
                <a:cs typeface="Avenir"/>
              </a:rPr>
              <a:t>See </a:t>
            </a:r>
            <a:r>
              <a:rPr sz="1000" spc="5" dirty="0">
                <a:solidFill>
                  <a:srgbClr val="045899"/>
                </a:solidFill>
                <a:latin typeface="Avenir"/>
                <a:cs typeface="Avenir"/>
              </a:rPr>
              <a:t>Treatment </a:t>
            </a:r>
            <a:r>
              <a:rPr sz="1000" spc="20" dirty="0">
                <a:solidFill>
                  <a:srgbClr val="045899"/>
                </a:solidFill>
                <a:latin typeface="Avenir"/>
                <a:cs typeface="Avenir"/>
              </a:rPr>
              <a:t>References 1-1</a:t>
            </a:r>
            <a:r>
              <a:rPr lang="en-US" sz="1000" spc="20" dirty="0">
                <a:solidFill>
                  <a:srgbClr val="045899"/>
                </a:solidFill>
                <a:latin typeface="Avenir"/>
                <a:cs typeface="Avenir"/>
              </a:rPr>
              <a:t>35</a:t>
            </a:r>
            <a:r>
              <a:rPr sz="1000" spc="25" dirty="0">
                <a:solidFill>
                  <a:srgbClr val="045899"/>
                </a:solidFill>
                <a:latin typeface="Avenir"/>
                <a:cs typeface="Avenir"/>
              </a:rPr>
              <a:t>.</a:t>
            </a:r>
            <a:endParaRPr sz="1000" dirty="0">
              <a:latin typeface="Avenir"/>
              <a:cs typeface="Avenir"/>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73</a:t>
            </a:fld>
            <a:endParaRPr dirty="0"/>
          </a:p>
        </p:txBody>
      </p:sp>
      <p:sp>
        <p:nvSpPr>
          <p:cNvPr id="12" name="object 12"/>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Individualized Multidisciplinary</a:t>
            </a:r>
            <a:r>
              <a:rPr sz="1000" spc="155" dirty="0">
                <a:solidFill>
                  <a:srgbClr val="42888E"/>
                </a:solidFill>
                <a:latin typeface="Avenir"/>
                <a:cs typeface="Arial"/>
              </a:rPr>
              <a:t> </a:t>
            </a:r>
            <a:r>
              <a:rPr sz="1000" spc="20" dirty="0">
                <a:solidFill>
                  <a:srgbClr val="42888E"/>
                </a:solidFill>
                <a:latin typeface="Avenir"/>
                <a:cs typeface="Arial"/>
              </a:rPr>
              <a:t>Treatment</a:t>
            </a:r>
            <a:endParaRPr sz="1000" dirty="0">
              <a:latin typeface="Avenir"/>
              <a:cs typeface="Arial"/>
            </a:endParaRPr>
          </a:p>
        </p:txBody>
      </p:sp>
      <p:sp>
        <p:nvSpPr>
          <p:cNvPr id="5" name="object 5"/>
          <p:cNvSpPr txBox="1"/>
          <p:nvPr/>
        </p:nvSpPr>
        <p:spPr>
          <a:xfrm>
            <a:off x="1596644" y="4457776"/>
            <a:ext cx="4100702" cy="1535036"/>
          </a:xfrm>
          <a:prstGeom prst="rect">
            <a:avLst/>
          </a:prstGeom>
        </p:spPr>
        <p:txBody>
          <a:bodyPr vert="horz" wrap="square" lIns="0" tIns="0" rIns="0" bIns="0" rtlCol="0">
            <a:spAutoFit/>
          </a:bodyPr>
          <a:lstStyle/>
          <a:p>
            <a:pPr marL="203200" marR="5080" indent="-190500">
              <a:lnSpc>
                <a:spcPct val="133300"/>
              </a:lnSpc>
              <a:buFont typeface="Avenir"/>
              <a:buChar char="•"/>
              <a:tabLst>
                <a:tab pos="170815" algn="l"/>
              </a:tabLst>
            </a:pPr>
            <a:r>
              <a:rPr sz="1500" b="1" spc="25" dirty="0">
                <a:solidFill>
                  <a:srgbClr val="045899"/>
                </a:solidFill>
                <a:latin typeface="Avenir Black"/>
                <a:cs typeface="Avenir Black"/>
              </a:rPr>
              <a:t>Neogyn </a:t>
            </a:r>
            <a:r>
              <a:rPr sz="1500" b="1" spc="30" dirty="0">
                <a:solidFill>
                  <a:srgbClr val="045899"/>
                </a:solidFill>
                <a:latin typeface="Avenir Black"/>
                <a:cs typeface="Avenir Black"/>
              </a:rPr>
              <a:t>(cutaneous </a:t>
            </a:r>
            <a:r>
              <a:rPr sz="1500" b="1" spc="25" dirty="0">
                <a:solidFill>
                  <a:srgbClr val="045899"/>
                </a:solidFill>
                <a:latin typeface="Avenir Black"/>
                <a:cs typeface="Avenir Black"/>
              </a:rPr>
              <a:t>lysate skin </a:t>
            </a:r>
            <a:r>
              <a:rPr sz="1500" b="1" spc="30" dirty="0">
                <a:solidFill>
                  <a:srgbClr val="045899"/>
                </a:solidFill>
                <a:latin typeface="Avenir Black"/>
                <a:cs typeface="Avenir Black"/>
              </a:rPr>
              <a:t>cream  containing </a:t>
            </a:r>
            <a:r>
              <a:rPr sz="1500" b="1" spc="25" dirty="0">
                <a:solidFill>
                  <a:srgbClr val="045899"/>
                </a:solidFill>
                <a:latin typeface="Avenir Black"/>
                <a:cs typeface="Avenir Black"/>
              </a:rPr>
              <a:t>human </a:t>
            </a:r>
            <a:r>
              <a:rPr sz="1500" b="1" spc="30" dirty="0">
                <a:solidFill>
                  <a:srgbClr val="045899"/>
                </a:solidFill>
                <a:latin typeface="Avenir Black"/>
                <a:cs typeface="Avenir Black"/>
              </a:rPr>
              <a:t>cytokines)</a:t>
            </a:r>
            <a:r>
              <a:rPr sz="1500" b="1" spc="110" dirty="0">
                <a:solidFill>
                  <a:srgbClr val="045899"/>
                </a:solidFill>
                <a:latin typeface="Avenir Black"/>
                <a:cs typeface="Avenir Black"/>
              </a:rPr>
              <a:t> </a:t>
            </a:r>
            <a:r>
              <a:rPr sz="1500" b="1" dirty="0">
                <a:solidFill>
                  <a:srgbClr val="045899"/>
                </a:solidFill>
                <a:latin typeface="Avenir Black"/>
                <a:cs typeface="Avenir Black"/>
              </a:rPr>
              <a:t>–</a:t>
            </a:r>
            <a:r>
              <a:rPr lang="en-US" sz="1500" dirty="0">
                <a:latin typeface="Avenir Black"/>
                <a:cs typeface="Avenir Black"/>
              </a:rPr>
              <a:t> </a:t>
            </a:r>
            <a:r>
              <a:rPr sz="1500" spc="30" dirty="0">
                <a:solidFill>
                  <a:srgbClr val="045899"/>
                </a:solidFill>
                <a:latin typeface="Avenir"/>
                <a:cs typeface="Avenir"/>
              </a:rPr>
              <a:t>Initial </a:t>
            </a:r>
            <a:r>
              <a:rPr sz="1500" spc="25" dirty="0">
                <a:solidFill>
                  <a:srgbClr val="045899"/>
                </a:solidFill>
                <a:latin typeface="Avenir"/>
                <a:cs typeface="Avenir"/>
              </a:rPr>
              <a:t>study </a:t>
            </a:r>
            <a:r>
              <a:rPr sz="1500" spc="30" dirty="0">
                <a:solidFill>
                  <a:srgbClr val="045899"/>
                </a:solidFill>
                <a:latin typeface="Avenir"/>
                <a:cs typeface="Avenir"/>
              </a:rPr>
              <a:t>demonstrated decreased  inflammation</a:t>
            </a:r>
            <a:r>
              <a:rPr lang="en-US" sz="1500" spc="30" dirty="0">
                <a:solidFill>
                  <a:srgbClr val="045899"/>
                </a:solidFill>
                <a:latin typeface="Avenir"/>
                <a:cs typeface="Avenir"/>
              </a:rPr>
              <a:t> </a:t>
            </a:r>
            <a:r>
              <a:rPr sz="1500" spc="20" dirty="0">
                <a:solidFill>
                  <a:srgbClr val="045899"/>
                </a:solidFill>
                <a:latin typeface="Avenir"/>
                <a:cs typeface="Avenir"/>
              </a:rPr>
              <a:t>and</a:t>
            </a:r>
            <a:r>
              <a:rPr lang="en-US" sz="1500" spc="20" dirty="0">
                <a:solidFill>
                  <a:srgbClr val="045899"/>
                </a:solidFill>
                <a:latin typeface="Avenir"/>
                <a:cs typeface="Avenir"/>
              </a:rPr>
              <a:t> </a:t>
            </a:r>
            <a:r>
              <a:rPr sz="1500" spc="30" dirty="0">
                <a:solidFill>
                  <a:srgbClr val="045899"/>
                </a:solidFill>
                <a:latin typeface="Avenir"/>
                <a:cs typeface="Avenir"/>
              </a:rPr>
              <a:t>intercourse-related  </a:t>
            </a:r>
            <a:br>
              <a:rPr lang="en-US" sz="1500" spc="30" dirty="0">
                <a:solidFill>
                  <a:srgbClr val="045899"/>
                </a:solidFill>
                <a:latin typeface="Avenir"/>
                <a:cs typeface="Avenir"/>
              </a:rPr>
            </a:br>
            <a:r>
              <a:rPr sz="1500" spc="25" dirty="0">
                <a:solidFill>
                  <a:srgbClr val="045899"/>
                </a:solidFill>
                <a:latin typeface="Avenir"/>
                <a:cs typeface="Avenir"/>
              </a:rPr>
              <a:t>pain</a:t>
            </a:r>
            <a:r>
              <a:rPr sz="1500" spc="-25" dirty="0">
                <a:solidFill>
                  <a:srgbClr val="045899"/>
                </a:solidFill>
                <a:latin typeface="Avenir"/>
                <a:cs typeface="Avenir"/>
              </a:rPr>
              <a:t> </a:t>
            </a:r>
            <a:r>
              <a:rPr sz="1500" spc="35" dirty="0">
                <a:solidFill>
                  <a:srgbClr val="045899"/>
                </a:solidFill>
                <a:latin typeface="Avenir"/>
                <a:cs typeface="Avenir"/>
              </a:rPr>
              <a:t>(102).</a:t>
            </a:r>
            <a:endParaRPr sz="1500" dirty="0">
              <a:latin typeface="Avenir"/>
              <a:cs typeface="Avenir"/>
            </a:endParaRPr>
          </a:p>
        </p:txBody>
      </p:sp>
      <p:sp>
        <p:nvSpPr>
          <p:cNvPr id="6" name="object 6"/>
          <p:cNvSpPr txBox="1"/>
          <p:nvPr/>
        </p:nvSpPr>
        <p:spPr>
          <a:xfrm>
            <a:off x="5697346" y="2933776"/>
            <a:ext cx="4208654" cy="1537344"/>
          </a:xfrm>
          <a:prstGeom prst="rect">
            <a:avLst/>
          </a:prstGeom>
        </p:spPr>
        <p:txBody>
          <a:bodyPr vert="horz" wrap="square" lIns="0" tIns="0" rIns="0" bIns="0" rtlCol="0">
            <a:spAutoFit/>
          </a:bodyPr>
          <a:lstStyle/>
          <a:p>
            <a:pPr marL="203200" marR="401955" indent="-190500">
              <a:lnSpc>
                <a:spcPct val="133300"/>
              </a:lnSpc>
              <a:buFont typeface="Avenir"/>
              <a:buChar char="•"/>
              <a:tabLst>
                <a:tab pos="170815" algn="l"/>
              </a:tabLst>
            </a:pPr>
            <a:r>
              <a:rPr sz="1500" b="1" spc="30" dirty="0">
                <a:solidFill>
                  <a:srgbClr val="045899"/>
                </a:solidFill>
                <a:latin typeface="Avenir Black"/>
                <a:cs typeface="Avenir Black"/>
              </a:rPr>
              <a:t>Subcutaneous</a:t>
            </a:r>
            <a:r>
              <a:rPr lang="en-US" sz="1500" b="1" spc="30" dirty="0">
                <a:solidFill>
                  <a:srgbClr val="045899"/>
                </a:solidFill>
                <a:latin typeface="Avenir Black"/>
                <a:cs typeface="Avenir Black"/>
              </a:rPr>
              <a:t> </a:t>
            </a:r>
            <a:r>
              <a:rPr sz="1500" b="1" spc="30" dirty="0">
                <a:solidFill>
                  <a:srgbClr val="045899"/>
                </a:solidFill>
                <a:latin typeface="Avenir Black"/>
                <a:cs typeface="Avenir Black"/>
              </a:rPr>
              <a:t>Steroid/Anesthetic  Injections</a:t>
            </a:r>
            <a:r>
              <a:rPr sz="1500" b="1" spc="-15" dirty="0">
                <a:solidFill>
                  <a:srgbClr val="045899"/>
                </a:solidFill>
                <a:latin typeface="Avenir Black"/>
                <a:cs typeface="Avenir Black"/>
              </a:rPr>
              <a:t> </a:t>
            </a:r>
            <a:r>
              <a:rPr sz="1500" b="1" dirty="0">
                <a:solidFill>
                  <a:srgbClr val="045899"/>
                </a:solidFill>
                <a:latin typeface="Avenir Black"/>
                <a:cs typeface="Avenir Black"/>
              </a:rPr>
              <a:t>–</a:t>
            </a:r>
            <a:r>
              <a:rPr lang="en-US" sz="1500" dirty="0">
                <a:latin typeface="Avenir Black"/>
                <a:cs typeface="Avenir Black"/>
              </a:rPr>
              <a:t> </a:t>
            </a:r>
            <a:r>
              <a:rPr sz="1500" spc="25" dirty="0">
                <a:solidFill>
                  <a:srgbClr val="045899"/>
                </a:solidFill>
                <a:latin typeface="Avenir"/>
                <a:cs typeface="Avenir"/>
              </a:rPr>
              <a:t>Some improvement noted</a:t>
            </a:r>
            <a:r>
              <a:rPr sz="1500" spc="215" dirty="0">
                <a:solidFill>
                  <a:srgbClr val="045899"/>
                </a:solidFill>
                <a:latin typeface="Avenir"/>
                <a:cs typeface="Avenir"/>
              </a:rPr>
              <a:t> </a:t>
            </a:r>
            <a:r>
              <a:rPr sz="1500" spc="35" dirty="0">
                <a:solidFill>
                  <a:srgbClr val="045899"/>
                </a:solidFill>
                <a:latin typeface="Avenir"/>
                <a:cs typeface="Avenir"/>
              </a:rPr>
              <a:t>(71-73)</a:t>
            </a:r>
            <a:r>
              <a:rPr lang="en-US" sz="1500" spc="35" dirty="0">
                <a:solidFill>
                  <a:srgbClr val="045899"/>
                </a:solidFill>
                <a:latin typeface="Avenir"/>
                <a:cs typeface="Avenir"/>
              </a:rPr>
              <a:t>.</a:t>
            </a:r>
            <a:r>
              <a:rPr lang="en-US" sz="1500" dirty="0">
                <a:latin typeface="Avenir"/>
                <a:cs typeface="Avenir"/>
              </a:rPr>
              <a:t> </a:t>
            </a:r>
            <a:r>
              <a:rPr lang="en-US" sz="1500" dirty="0">
                <a:solidFill>
                  <a:srgbClr val="045899"/>
                </a:solidFill>
                <a:latin typeface="Avenir"/>
                <a:cs typeface="Avenir"/>
              </a:rPr>
              <a:t>Case </a:t>
            </a:r>
            <a:r>
              <a:rPr sz="1500" spc="30" dirty="0">
                <a:solidFill>
                  <a:srgbClr val="045899"/>
                </a:solidFill>
                <a:latin typeface="Avenir"/>
                <a:cs typeface="Avenir"/>
              </a:rPr>
              <a:t>report</a:t>
            </a:r>
            <a:r>
              <a:rPr lang="en-US" sz="1500" spc="30" dirty="0">
                <a:solidFill>
                  <a:srgbClr val="045899"/>
                </a:solidFill>
                <a:latin typeface="Avenir"/>
                <a:cs typeface="Avenir"/>
              </a:rPr>
              <a:t> </a:t>
            </a:r>
            <a:r>
              <a:rPr sz="1500" spc="25" dirty="0">
                <a:solidFill>
                  <a:srgbClr val="045899"/>
                </a:solidFill>
                <a:latin typeface="Avenir"/>
                <a:cs typeface="Avenir"/>
              </a:rPr>
              <a:t>noted</a:t>
            </a:r>
            <a:r>
              <a:rPr lang="en-US" sz="1500" spc="25" dirty="0">
                <a:solidFill>
                  <a:srgbClr val="045899"/>
                </a:solidFill>
                <a:latin typeface="Avenir"/>
                <a:cs typeface="Avenir"/>
              </a:rPr>
              <a:t> </a:t>
            </a:r>
            <a:r>
              <a:rPr sz="1500" spc="25" dirty="0">
                <a:solidFill>
                  <a:srgbClr val="045899"/>
                </a:solidFill>
                <a:latin typeface="Avenir"/>
                <a:cs typeface="Avenir"/>
              </a:rPr>
              <a:t>improvement </a:t>
            </a:r>
            <a:r>
              <a:rPr sz="1500" spc="30" dirty="0">
                <a:solidFill>
                  <a:srgbClr val="045899"/>
                </a:solidFill>
                <a:latin typeface="Avenir"/>
                <a:cs typeface="Avenir"/>
              </a:rPr>
              <a:t>following</a:t>
            </a:r>
            <a:r>
              <a:rPr lang="en-US" sz="1500" spc="30" dirty="0">
                <a:solidFill>
                  <a:srgbClr val="045899"/>
                </a:solidFill>
                <a:latin typeface="Avenir"/>
                <a:cs typeface="Avenir"/>
              </a:rPr>
              <a:t> </a:t>
            </a:r>
            <a:r>
              <a:rPr sz="1500" spc="30" dirty="0">
                <a:solidFill>
                  <a:srgbClr val="045899"/>
                </a:solidFill>
                <a:latin typeface="Avenir"/>
                <a:cs typeface="Avenir"/>
              </a:rPr>
              <a:t>remote </a:t>
            </a:r>
            <a:r>
              <a:rPr sz="1500" spc="25" dirty="0">
                <a:solidFill>
                  <a:srgbClr val="045899"/>
                </a:solidFill>
                <a:latin typeface="Avenir"/>
                <a:cs typeface="Avenir"/>
              </a:rPr>
              <a:t>foci</a:t>
            </a:r>
            <a:r>
              <a:rPr lang="en-US" sz="1500" spc="25" dirty="0">
                <a:solidFill>
                  <a:srgbClr val="045899"/>
                </a:solidFill>
                <a:latin typeface="Avenir"/>
                <a:cs typeface="Avenir"/>
              </a:rPr>
              <a:t> </a:t>
            </a:r>
            <a:r>
              <a:rPr sz="1500" spc="30" dirty="0">
                <a:solidFill>
                  <a:srgbClr val="045899"/>
                </a:solidFill>
                <a:latin typeface="Avenir"/>
                <a:cs typeface="Avenir"/>
              </a:rPr>
              <a:t>anesthetic injection</a:t>
            </a:r>
            <a:r>
              <a:rPr sz="1500" spc="95" dirty="0">
                <a:solidFill>
                  <a:srgbClr val="045899"/>
                </a:solidFill>
                <a:latin typeface="Avenir"/>
                <a:cs typeface="Avenir"/>
              </a:rPr>
              <a:t> </a:t>
            </a:r>
            <a:r>
              <a:rPr sz="1500" spc="35" dirty="0">
                <a:solidFill>
                  <a:srgbClr val="045899"/>
                </a:solidFill>
                <a:latin typeface="Avenir"/>
                <a:cs typeface="Avenir"/>
              </a:rPr>
              <a:t>(117)</a:t>
            </a:r>
            <a:r>
              <a:rPr lang="en-US" sz="1500" spc="35" dirty="0">
                <a:solidFill>
                  <a:srgbClr val="045899"/>
                </a:solidFill>
                <a:latin typeface="Avenir"/>
                <a:cs typeface="Avenir"/>
              </a:rPr>
              <a:t>.</a:t>
            </a:r>
            <a:endParaRPr sz="1500" dirty="0">
              <a:latin typeface="Avenir"/>
              <a:cs typeface="Avenir"/>
            </a:endParaRPr>
          </a:p>
        </p:txBody>
      </p:sp>
      <p:sp>
        <p:nvSpPr>
          <p:cNvPr id="7" name="object 7"/>
          <p:cNvSpPr txBox="1"/>
          <p:nvPr/>
        </p:nvSpPr>
        <p:spPr>
          <a:xfrm>
            <a:off x="5697346" y="4859149"/>
            <a:ext cx="3742054" cy="1550035"/>
          </a:xfrm>
          <a:prstGeom prst="rect">
            <a:avLst/>
          </a:prstGeom>
        </p:spPr>
        <p:txBody>
          <a:bodyPr vert="horz" wrap="square" lIns="0" tIns="0" rIns="0" bIns="0" rtlCol="0">
            <a:spAutoFit/>
          </a:bodyPr>
          <a:lstStyle/>
          <a:p>
            <a:pPr marL="203200" marR="5080" indent="-190500">
              <a:lnSpc>
                <a:spcPct val="133300"/>
              </a:lnSpc>
              <a:buFont typeface="Avenir"/>
              <a:buChar char="•"/>
              <a:tabLst>
                <a:tab pos="170815" algn="l"/>
              </a:tabLst>
            </a:pPr>
            <a:r>
              <a:rPr sz="1500" b="1" spc="15" dirty="0">
                <a:solidFill>
                  <a:srgbClr val="045899"/>
                </a:solidFill>
                <a:latin typeface="Avenir Black"/>
                <a:cs typeface="Avenir Black"/>
              </a:rPr>
              <a:t>Vaginal </a:t>
            </a:r>
            <a:r>
              <a:rPr sz="1500" b="1" spc="30" dirty="0">
                <a:solidFill>
                  <a:srgbClr val="045899"/>
                </a:solidFill>
                <a:latin typeface="Avenir Black"/>
                <a:cs typeface="Avenir Black"/>
              </a:rPr>
              <a:t>Diazepam </a:t>
            </a:r>
            <a:r>
              <a:rPr sz="1500" b="1" dirty="0">
                <a:solidFill>
                  <a:srgbClr val="045899"/>
                </a:solidFill>
                <a:latin typeface="Avenir Black"/>
                <a:cs typeface="Avenir Black"/>
              </a:rPr>
              <a:t>– </a:t>
            </a:r>
            <a:r>
              <a:rPr sz="1500" spc="30" dirty="0">
                <a:solidFill>
                  <a:srgbClr val="045899"/>
                </a:solidFill>
                <a:latin typeface="Avenir"/>
                <a:cs typeface="Avenir"/>
              </a:rPr>
              <a:t>Initial </a:t>
            </a:r>
            <a:r>
              <a:rPr sz="1500" spc="25" dirty="0">
                <a:solidFill>
                  <a:srgbClr val="045899"/>
                </a:solidFill>
                <a:latin typeface="Avenir"/>
                <a:cs typeface="Avenir"/>
              </a:rPr>
              <a:t>case </a:t>
            </a:r>
            <a:r>
              <a:rPr sz="1500" spc="35" dirty="0">
                <a:solidFill>
                  <a:srgbClr val="045899"/>
                </a:solidFill>
                <a:latin typeface="Avenir"/>
                <a:cs typeface="Avenir"/>
              </a:rPr>
              <a:t>studies  </a:t>
            </a:r>
            <a:r>
              <a:rPr sz="1500" spc="25" dirty="0">
                <a:solidFill>
                  <a:srgbClr val="045899"/>
                </a:solidFill>
                <a:latin typeface="Avenir"/>
                <a:cs typeface="Avenir"/>
              </a:rPr>
              <a:t>showed decreased </a:t>
            </a:r>
            <a:r>
              <a:rPr sz="1500" spc="30" dirty="0">
                <a:solidFill>
                  <a:srgbClr val="045899"/>
                </a:solidFill>
                <a:latin typeface="Avenir"/>
                <a:cs typeface="Avenir"/>
              </a:rPr>
              <a:t>levator</a:t>
            </a:r>
            <a:r>
              <a:rPr sz="1500" spc="125" dirty="0">
                <a:solidFill>
                  <a:srgbClr val="045899"/>
                </a:solidFill>
                <a:latin typeface="Avenir"/>
                <a:cs typeface="Avenir"/>
              </a:rPr>
              <a:t> </a:t>
            </a:r>
            <a:r>
              <a:rPr sz="1500" spc="35" dirty="0">
                <a:solidFill>
                  <a:srgbClr val="045899"/>
                </a:solidFill>
                <a:latin typeface="Avenir"/>
                <a:cs typeface="Avenir"/>
              </a:rPr>
              <a:t>muscle</a:t>
            </a:r>
            <a:endParaRPr sz="1500" dirty="0">
              <a:latin typeface="Avenir"/>
              <a:cs typeface="Avenir"/>
            </a:endParaRPr>
          </a:p>
          <a:p>
            <a:pPr marL="203200" marR="22860">
              <a:lnSpc>
                <a:spcPct val="133300"/>
              </a:lnSpc>
            </a:pPr>
            <a:r>
              <a:rPr sz="1500" spc="25" dirty="0">
                <a:solidFill>
                  <a:srgbClr val="045899"/>
                </a:solidFill>
                <a:latin typeface="Avenir"/>
                <a:cs typeface="Avenir"/>
              </a:rPr>
              <a:t>pain </a:t>
            </a:r>
            <a:r>
              <a:rPr sz="1500" spc="20" dirty="0">
                <a:solidFill>
                  <a:srgbClr val="045899"/>
                </a:solidFill>
                <a:latin typeface="Avenir"/>
                <a:cs typeface="Avenir"/>
              </a:rPr>
              <a:t>and </a:t>
            </a:r>
            <a:r>
              <a:rPr sz="1500" spc="25" dirty="0">
                <a:solidFill>
                  <a:srgbClr val="045899"/>
                </a:solidFill>
                <a:latin typeface="Avenir"/>
                <a:cs typeface="Avenir"/>
              </a:rPr>
              <a:t>vulvar pain. </a:t>
            </a:r>
            <a:r>
              <a:rPr sz="1500" spc="10" dirty="0">
                <a:solidFill>
                  <a:srgbClr val="045899"/>
                </a:solidFill>
                <a:latin typeface="Avenir"/>
                <a:cs typeface="Avenir"/>
              </a:rPr>
              <a:t>However, </a:t>
            </a:r>
            <a:r>
              <a:rPr sz="1500" spc="15" dirty="0">
                <a:solidFill>
                  <a:srgbClr val="045899"/>
                </a:solidFill>
                <a:latin typeface="Avenir"/>
                <a:cs typeface="Avenir"/>
              </a:rPr>
              <a:t>it </a:t>
            </a:r>
            <a:r>
              <a:rPr sz="1500" spc="35" dirty="0">
                <a:solidFill>
                  <a:srgbClr val="045899"/>
                </a:solidFill>
                <a:latin typeface="Avenir"/>
                <a:cs typeface="Avenir"/>
              </a:rPr>
              <a:t>is  </a:t>
            </a:r>
            <a:r>
              <a:rPr sz="1500" spc="30" dirty="0">
                <a:solidFill>
                  <a:srgbClr val="045899"/>
                </a:solidFill>
                <a:latin typeface="Avenir"/>
                <a:cs typeface="Avenir"/>
              </a:rPr>
              <a:t>uncertain whether </a:t>
            </a:r>
            <a:r>
              <a:rPr sz="1500" spc="20" dirty="0">
                <a:solidFill>
                  <a:srgbClr val="045899"/>
                </a:solidFill>
                <a:latin typeface="Avenir"/>
                <a:cs typeface="Avenir"/>
              </a:rPr>
              <a:t>the </a:t>
            </a:r>
            <a:r>
              <a:rPr sz="1500" spc="25" dirty="0">
                <a:solidFill>
                  <a:srgbClr val="045899"/>
                </a:solidFill>
                <a:latin typeface="Avenir"/>
                <a:cs typeface="Avenir"/>
              </a:rPr>
              <a:t>effect </a:t>
            </a:r>
            <a:r>
              <a:rPr sz="1500" spc="15" dirty="0">
                <a:solidFill>
                  <a:srgbClr val="045899"/>
                </a:solidFill>
                <a:latin typeface="Avenir"/>
                <a:cs typeface="Avenir"/>
              </a:rPr>
              <a:t>is </a:t>
            </a:r>
            <a:r>
              <a:rPr sz="1500" spc="25" dirty="0">
                <a:solidFill>
                  <a:srgbClr val="045899"/>
                </a:solidFill>
                <a:latin typeface="Avenir"/>
                <a:cs typeface="Avenir"/>
              </a:rPr>
              <a:t>local </a:t>
            </a:r>
            <a:r>
              <a:rPr sz="1500" spc="35" dirty="0">
                <a:solidFill>
                  <a:srgbClr val="045899"/>
                </a:solidFill>
                <a:latin typeface="Avenir"/>
                <a:cs typeface="Avenir"/>
              </a:rPr>
              <a:t>or  </a:t>
            </a:r>
            <a:r>
              <a:rPr sz="1500" spc="30" dirty="0">
                <a:solidFill>
                  <a:srgbClr val="045899"/>
                </a:solidFill>
                <a:latin typeface="Avenir"/>
                <a:cs typeface="Avenir"/>
              </a:rPr>
              <a:t>systemic </a:t>
            </a:r>
            <a:r>
              <a:rPr sz="1500" spc="25" dirty="0">
                <a:solidFill>
                  <a:srgbClr val="045899"/>
                </a:solidFill>
                <a:latin typeface="Avenir"/>
                <a:cs typeface="Avenir"/>
              </a:rPr>
              <a:t>(98, 118,</a:t>
            </a:r>
            <a:r>
              <a:rPr sz="1500" spc="80" dirty="0">
                <a:solidFill>
                  <a:srgbClr val="045899"/>
                </a:solidFill>
                <a:latin typeface="Avenir"/>
                <a:cs typeface="Avenir"/>
              </a:rPr>
              <a:t> </a:t>
            </a:r>
            <a:r>
              <a:rPr sz="1500" spc="35" dirty="0">
                <a:solidFill>
                  <a:srgbClr val="045899"/>
                </a:solidFill>
                <a:latin typeface="Avenir"/>
                <a:cs typeface="Avenir"/>
              </a:rPr>
              <a:t>119).</a:t>
            </a:r>
            <a:endParaRPr sz="1500" dirty="0">
              <a:latin typeface="Avenir"/>
              <a:cs typeface="Avenir"/>
            </a:endParaRPr>
          </a:p>
        </p:txBody>
      </p:sp>
      <p:sp>
        <p:nvSpPr>
          <p:cNvPr id="8" name="object 8"/>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50" dirty="0"/>
              <a:t>INDIVIDUALIZED </a:t>
            </a:r>
            <a:r>
              <a:rPr spc="30" dirty="0"/>
              <a:t>MULTIDISCIPLINARY</a:t>
            </a:r>
            <a:r>
              <a:rPr spc="180" dirty="0"/>
              <a:t> </a:t>
            </a:r>
            <a:r>
              <a:rPr spc="30" dirty="0"/>
              <a:t>TREATMENT</a:t>
            </a:r>
          </a:p>
        </p:txBody>
      </p:sp>
      <p:sp>
        <p:nvSpPr>
          <p:cNvPr id="9" name="object 9"/>
          <p:cNvSpPr txBox="1"/>
          <p:nvPr/>
        </p:nvSpPr>
        <p:spPr>
          <a:xfrm>
            <a:off x="1596644" y="1926412"/>
            <a:ext cx="7558405" cy="635635"/>
          </a:xfrm>
          <a:prstGeom prst="rect">
            <a:avLst/>
          </a:prstGeom>
        </p:spPr>
        <p:txBody>
          <a:bodyPr vert="horz" wrap="square" lIns="0" tIns="0" rIns="0" bIns="0" rtlCol="0">
            <a:spAutoFit/>
          </a:bodyPr>
          <a:lstStyle/>
          <a:p>
            <a:pPr marL="12700" marR="5080">
              <a:lnSpc>
                <a:spcPct val="133300"/>
              </a:lnSpc>
            </a:pPr>
            <a:r>
              <a:rPr sz="1500" b="1" spc="25" dirty="0">
                <a:solidFill>
                  <a:srgbClr val="045899"/>
                </a:solidFill>
                <a:latin typeface="Avenir Black"/>
                <a:cs typeface="Avenir Black"/>
              </a:rPr>
              <a:t>These treatments, some </a:t>
            </a:r>
            <a:r>
              <a:rPr sz="1500" b="1" spc="15" dirty="0">
                <a:solidFill>
                  <a:srgbClr val="045899"/>
                </a:solidFill>
                <a:latin typeface="Avenir Black"/>
                <a:cs typeface="Avenir Black"/>
              </a:rPr>
              <a:t>of </a:t>
            </a:r>
            <a:r>
              <a:rPr sz="1500" b="1" spc="25" dirty="0">
                <a:solidFill>
                  <a:srgbClr val="045899"/>
                </a:solidFill>
                <a:latin typeface="Avenir Black"/>
                <a:cs typeface="Avenir Black"/>
              </a:rPr>
              <a:t>which </a:t>
            </a:r>
            <a:r>
              <a:rPr sz="1500" b="1" spc="15" dirty="0">
                <a:solidFill>
                  <a:srgbClr val="045899"/>
                </a:solidFill>
                <a:latin typeface="Avenir Black"/>
                <a:cs typeface="Avenir Black"/>
              </a:rPr>
              <a:t>are </a:t>
            </a:r>
            <a:r>
              <a:rPr sz="1500" b="1" spc="25" dirty="0">
                <a:solidFill>
                  <a:srgbClr val="045899"/>
                </a:solidFill>
                <a:latin typeface="Avenir Black"/>
                <a:cs typeface="Avenir Black"/>
              </a:rPr>
              <a:t>currently </a:t>
            </a:r>
            <a:r>
              <a:rPr sz="1500" b="1" spc="20" dirty="0">
                <a:solidFill>
                  <a:srgbClr val="045899"/>
                </a:solidFill>
                <a:latin typeface="Avenir Black"/>
                <a:cs typeface="Avenir Black"/>
              </a:rPr>
              <a:t>the </a:t>
            </a:r>
            <a:r>
              <a:rPr sz="1500" b="1" spc="25" dirty="0">
                <a:solidFill>
                  <a:srgbClr val="045899"/>
                </a:solidFill>
                <a:latin typeface="Avenir Black"/>
                <a:cs typeface="Avenir Black"/>
              </a:rPr>
              <a:t>focus </a:t>
            </a:r>
            <a:r>
              <a:rPr sz="1500" b="1" spc="15" dirty="0">
                <a:solidFill>
                  <a:srgbClr val="045899"/>
                </a:solidFill>
                <a:latin typeface="Avenir Black"/>
                <a:cs typeface="Avenir Black"/>
              </a:rPr>
              <a:t>of </a:t>
            </a:r>
            <a:r>
              <a:rPr sz="1500" b="1" spc="25" dirty="0">
                <a:solidFill>
                  <a:srgbClr val="045899"/>
                </a:solidFill>
                <a:latin typeface="Avenir Black"/>
                <a:cs typeface="Avenir Black"/>
              </a:rPr>
              <a:t>efficacy </a:t>
            </a:r>
            <a:r>
              <a:rPr sz="1500" b="1" spc="30" dirty="0">
                <a:solidFill>
                  <a:srgbClr val="045899"/>
                </a:solidFill>
                <a:latin typeface="Avenir Black"/>
                <a:cs typeface="Avenir Black"/>
              </a:rPr>
              <a:t>studies, </a:t>
            </a:r>
            <a:r>
              <a:rPr sz="1500" b="1" spc="15" dirty="0">
                <a:solidFill>
                  <a:srgbClr val="045899"/>
                </a:solidFill>
                <a:latin typeface="Avenir Black"/>
                <a:cs typeface="Avenir Black"/>
              </a:rPr>
              <a:t>are  </a:t>
            </a:r>
            <a:r>
              <a:rPr sz="1500" b="1" spc="30" dirty="0">
                <a:solidFill>
                  <a:srgbClr val="045899"/>
                </a:solidFill>
                <a:latin typeface="Avenir Black"/>
                <a:cs typeface="Avenir Black"/>
              </a:rPr>
              <a:t>occasionally </a:t>
            </a:r>
            <a:r>
              <a:rPr sz="1500" b="1" spc="25" dirty="0">
                <a:solidFill>
                  <a:srgbClr val="045899"/>
                </a:solidFill>
                <a:latin typeface="Avenir Black"/>
                <a:cs typeface="Avenir Black"/>
              </a:rPr>
              <a:t>used </a:t>
            </a:r>
            <a:r>
              <a:rPr sz="1500" b="1" spc="15" dirty="0">
                <a:solidFill>
                  <a:srgbClr val="045899"/>
                </a:solidFill>
                <a:latin typeface="Avenir Black"/>
                <a:cs typeface="Avenir Black"/>
              </a:rPr>
              <a:t>to </a:t>
            </a:r>
            <a:r>
              <a:rPr sz="1500" b="1" spc="25" dirty="0">
                <a:solidFill>
                  <a:srgbClr val="045899"/>
                </a:solidFill>
                <a:latin typeface="Avenir Black"/>
                <a:cs typeface="Avenir Black"/>
              </a:rPr>
              <a:t>manage </a:t>
            </a:r>
            <a:r>
              <a:rPr sz="1500" b="1" spc="30" dirty="0">
                <a:solidFill>
                  <a:srgbClr val="045899"/>
                </a:solidFill>
                <a:latin typeface="Avenir Black"/>
                <a:cs typeface="Avenir Black"/>
              </a:rPr>
              <a:t>vulvodynia symptoms, depending </a:t>
            </a:r>
            <a:r>
              <a:rPr sz="1500" b="1" spc="15" dirty="0">
                <a:solidFill>
                  <a:srgbClr val="045899"/>
                </a:solidFill>
                <a:latin typeface="Avenir Black"/>
                <a:cs typeface="Avenir Black"/>
              </a:rPr>
              <a:t>on </a:t>
            </a:r>
            <a:r>
              <a:rPr sz="1500" b="1" spc="20" dirty="0">
                <a:solidFill>
                  <a:srgbClr val="045899"/>
                </a:solidFill>
                <a:latin typeface="Avenir Black"/>
                <a:cs typeface="Avenir Black"/>
              </a:rPr>
              <a:t>the</a:t>
            </a:r>
            <a:r>
              <a:rPr sz="1500" b="1" spc="480" dirty="0">
                <a:solidFill>
                  <a:srgbClr val="045899"/>
                </a:solidFill>
                <a:latin typeface="Avenir Black"/>
                <a:cs typeface="Avenir Black"/>
              </a:rPr>
              <a:t> </a:t>
            </a:r>
            <a:r>
              <a:rPr sz="1500" b="1" spc="35" dirty="0">
                <a:solidFill>
                  <a:srgbClr val="045899"/>
                </a:solidFill>
                <a:latin typeface="Avenir Black"/>
                <a:cs typeface="Avenir Black"/>
              </a:rPr>
              <a:t>case.</a:t>
            </a:r>
            <a:endParaRPr sz="1500" dirty="0">
              <a:latin typeface="Avenir Black"/>
              <a:cs typeface="Avenir Black"/>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sz="half" idx="2"/>
          </p:nvPr>
        </p:nvSpPr>
        <p:spPr>
          <a:xfrm>
            <a:off x="1596644" y="2098547"/>
            <a:ext cx="3784600" cy="230832"/>
          </a:xfrm>
          <a:prstGeom prst="rect">
            <a:avLst/>
          </a:prstGeom>
        </p:spPr>
        <p:txBody>
          <a:bodyPr vert="horz" wrap="square" lIns="0" tIns="0" rIns="0" bIns="0" rtlCol="0">
            <a:spAutoFit/>
          </a:bodyPr>
          <a:lstStyle/>
          <a:p>
            <a:pPr marL="12700">
              <a:lnSpc>
                <a:spcPct val="100000"/>
              </a:lnSpc>
            </a:pPr>
            <a:r>
              <a:rPr spc="15" dirty="0"/>
              <a:t>Treatments </a:t>
            </a:r>
            <a:r>
              <a:rPr spc="30" dirty="0"/>
              <a:t>lacking </a:t>
            </a:r>
            <a:r>
              <a:rPr spc="20" dirty="0"/>
              <a:t>proof </a:t>
            </a:r>
            <a:r>
              <a:rPr spc="15" dirty="0"/>
              <a:t>of</a:t>
            </a:r>
            <a:r>
              <a:rPr spc="170" dirty="0"/>
              <a:t> </a:t>
            </a:r>
            <a:r>
              <a:rPr spc="30" dirty="0"/>
              <a:t>efficacy:</a:t>
            </a:r>
          </a:p>
        </p:txBody>
      </p:sp>
      <p:sp>
        <p:nvSpPr>
          <p:cNvPr id="5" name="object 5"/>
          <p:cNvSpPr txBox="1"/>
          <p:nvPr/>
        </p:nvSpPr>
        <p:spPr>
          <a:xfrm>
            <a:off x="1596644" y="7394099"/>
            <a:ext cx="2765425" cy="128240"/>
          </a:xfrm>
          <a:prstGeom prst="rect">
            <a:avLst/>
          </a:prstGeom>
        </p:spPr>
        <p:txBody>
          <a:bodyPr vert="horz" wrap="square" lIns="0" tIns="0" rIns="0" bIns="0" rtlCol="0">
            <a:spAutoFit/>
          </a:bodyPr>
          <a:lstStyle/>
          <a:p>
            <a:pPr marL="12700">
              <a:lnSpc>
                <a:spcPts val="1030"/>
              </a:lnSpc>
            </a:pPr>
            <a:r>
              <a:rPr sz="1000" spc="15" dirty="0">
                <a:solidFill>
                  <a:srgbClr val="045899"/>
                </a:solidFill>
                <a:latin typeface="Avenir"/>
                <a:cs typeface="Avenir"/>
              </a:rPr>
              <a:t>See </a:t>
            </a:r>
            <a:r>
              <a:rPr sz="1000" spc="5" dirty="0">
                <a:solidFill>
                  <a:srgbClr val="045899"/>
                </a:solidFill>
                <a:latin typeface="Avenir"/>
                <a:cs typeface="Avenir"/>
              </a:rPr>
              <a:t>Treatment </a:t>
            </a:r>
            <a:r>
              <a:rPr sz="1000" spc="20" dirty="0">
                <a:solidFill>
                  <a:srgbClr val="045899"/>
                </a:solidFill>
                <a:latin typeface="Avenir"/>
                <a:cs typeface="Avenir"/>
              </a:rPr>
              <a:t>References 1-135</a:t>
            </a:r>
            <a:r>
              <a:rPr sz="1000" spc="25" dirty="0">
                <a:solidFill>
                  <a:srgbClr val="045899"/>
                </a:solidFill>
                <a:latin typeface="Avenir"/>
                <a:cs typeface="Avenir"/>
              </a:rPr>
              <a:t>.</a:t>
            </a:r>
            <a:endParaRPr sz="1000" dirty="0">
              <a:latin typeface="Avenir"/>
              <a:cs typeface="Avenir"/>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74</a:t>
            </a:fld>
            <a:endParaRPr dirty="0"/>
          </a:p>
        </p:txBody>
      </p:sp>
      <p:sp>
        <p:nvSpPr>
          <p:cNvPr id="7" name="object 7"/>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Individualized Multidisciplinary</a:t>
            </a:r>
            <a:r>
              <a:rPr sz="1000" spc="155" dirty="0">
                <a:solidFill>
                  <a:srgbClr val="42888E"/>
                </a:solidFill>
                <a:latin typeface="Avenir"/>
                <a:cs typeface="Arial"/>
              </a:rPr>
              <a:t> </a:t>
            </a:r>
            <a:r>
              <a:rPr sz="1000" spc="20" dirty="0">
                <a:solidFill>
                  <a:srgbClr val="42888E"/>
                </a:solidFill>
                <a:latin typeface="Avenir"/>
                <a:cs typeface="Arial"/>
              </a:rPr>
              <a:t>Treatment</a:t>
            </a:r>
            <a:endParaRPr sz="1000" dirty="0">
              <a:latin typeface="Avenir"/>
              <a:cs typeface="Arial"/>
            </a:endParaRPr>
          </a:p>
        </p:txBody>
      </p:sp>
      <p:sp>
        <p:nvSpPr>
          <p:cNvPr id="3" name="object 3"/>
          <p:cNvSpPr txBox="1"/>
          <p:nvPr/>
        </p:nvSpPr>
        <p:spPr>
          <a:xfrm>
            <a:off x="1614573" y="2286000"/>
            <a:ext cx="3557270" cy="4941802"/>
          </a:xfrm>
          <a:prstGeom prst="rect">
            <a:avLst/>
          </a:prstGeom>
        </p:spPr>
        <p:txBody>
          <a:bodyPr vert="horz" wrap="square" lIns="0" tIns="0" rIns="0" bIns="0" rtlCol="0">
            <a:spAutoFit/>
          </a:bodyPr>
          <a:lstStyle/>
          <a:p>
            <a:pPr>
              <a:lnSpc>
                <a:spcPct val="100000"/>
              </a:lnSpc>
              <a:spcBef>
                <a:spcPts val="40"/>
              </a:spcBef>
            </a:pPr>
            <a:endParaRPr lang="en-US" sz="2050" dirty="0">
              <a:latin typeface="Avenir Book"/>
              <a:cs typeface="Times New Roman"/>
            </a:endParaRPr>
          </a:p>
          <a:p>
            <a:pPr marL="190500" marR="5080" indent="-177800">
              <a:lnSpc>
                <a:spcPct val="133300"/>
              </a:lnSpc>
              <a:buFont typeface="Avenir"/>
              <a:buChar char="•"/>
              <a:tabLst>
                <a:tab pos="173990" algn="l"/>
              </a:tabLst>
            </a:pPr>
            <a:r>
              <a:rPr lang="en-US" sz="1500" b="1" spc="25" dirty="0">
                <a:solidFill>
                  <a:srgbClr val="035799"/>
                </a:solidFill>
                <a:latin typeface="Avenir Book"/>
                <a:ea typeface="Avenir Black" charset="0"/>
                <a:cs typeface="Avenir Black" charset="0"/>
              </a:rPr>
              <a:t>Diet </a:t>
            </a:r>
            <a:r>
              <a:rPr lang="en-US" sz="1500" b="1" spc="30" dirty="0">
                <a:solidFill>
                  <a:srgbClr val="035799"/>
                </a:solidFill>
                <a:latin typeface="Avenir Book"/>
                <a:ea typeface="Avenir Black" charset="0"/>
                <a:cs typeface="Avenir Black" charset="0"/>
              </a:rPr>
              <a:t>Modification </a:t>
            </a:r>
            <a:r>
              <a:rPr lang="en-US" sz="1500" b="1" dirty="0">
                <a:solidFill>
                  <a:srgbClr val="035799"/>
                </a:solidFill>
                <a:latin typeface="Avenir Book"/>
                <a:ea typeface="Avenir Black" charset="0"/>
                <a:cs typeface="Avenir Black" charset="0"/>
              </a:rPr>
              <a:t>- </a:t>
            </a:r>
            <a:r>
              <a:rPr lang="en-US" sz="1500" spc="30" dirty="0">
                <a:solidFill>
                  <a:srgbClr val="035799"/>
                </a:solidFill>
                <a:latin typeface="Avenir Book"/>
                <a:ea typeface="Avenir Book" charset="0"/>
                <a:cs typeface="Avenir Book" charset="0"/>
              </a:rPr>
              <a:t>Although </a:t>
            </a:r>
            <a:r>
              <a:rPr lang="en-US" sz="1500" dirty="0">
                <a:solidFill>
                  <a:srgbClr val="035799"/>
                </a:solidFill>
                <a:latin typeface="Avenir Book"/>
                <a:ea typeface="Avenir Book" charset="0"/>
                <a:cs typeface="Avenir Book" charset="0"/>
              </a:rPr>
              <a:t>a  </a:t>
            </a:r>
            <a:r>
              <a:rPr lang="en-US" sz="1500" spc="30" dirty="0">
                <a:solidFill>
                  <a:srgbClr val="035799"/>
                </a:solidFill>
                <a:latin typeface="Avenir Book"/>
                <a:ea typeface="Avenir Book" charset="0"/>
                <a:cs typeface="Avenir Book" charset="0"/>
              </a:rPr>
              <a:t>minority </a:t>
            </a:r>
            <a:r>
              <a:rPr lang="en-US" sz="1500" spc="15" dirty="0">
                <a:solidFill>
                  <a:srgbClr val="035799"/>
                </a:solidFill>
                <a:latin typeface="Avenir Book"/>
                <a:ea typeface="Avenir Book" charset="0"/>
                <a:cs typeface="Avenir Book" charset="0"/>
              </a:rPr>
              <a:t>of </a:t>
            </a:r>
            <a:r>
              <a:rPr lang="en-US" sz="1500" spc="25" dirty="0">
                <a:solidFill>
                  <a:srgbClr val="035799"/>
                </a:solidFill>
                <a:latin typeface="Avenir Book"/>
                <a:ea typeface="Avenir Book" charset="0"/>
                <a:cs typeface="Avenir Book" charset="0"/>
              </a:rPr>
              <a:t>women claim </a:t>
            </a:r>
            <a:r>
              <a:rPr lang="en-US" sz="1500" spc="30" dirty="0">
                <a:solidFill>
                  <a:srgbClr val="035799"/>
                </a:solidFill>
                <a:latin typeface="Avenir Book"/>
                <a:ea typeface="Avenir Book" charset="0"/>
                <a:cs typeface="Avenir Book" charset="0"/>
              </a:rPr>
              <a:t>benefit </a:t>
            </a:r>
            <a:r>
              <a:rPr lang="en-US" sz="1500" spc="25" dirty="0">
                <a:solidFill>
                  <a:srgbClr val="035799"/>
                </a:solidFill>
                <a:latin typeface="Avenir Book"/>
                <a:ea typeface="Avenir Book" charset="0"/>
                <a:cs typeface="Avenir Book" charset="0"/>
              </a:rPr>
              <a:t>from  </a:t>
            </a:r>
            <a:r>
              <a:rPr lang="en-US" sz="1500" dirty="0">
                <a:solidFill>
                  <a:srgbClr val="035799"/>
                </a:solidFill>
                <a:latin typeface="Avenir Book"/>
                <a:ea typeface="Avenir Book" charset="0"/>
                <a:cs typeface="Avenir Book" charset="0"/>
              </a:rPr>
              <a:t>a </a:t>
            </a:r>
            <a:r>
              <a:rPr lang="en-US" sz="1500" spc="20" dirty="0">
                <a:solidFill>
                  <a:srgbClr val="035799"/>
                </a:solidFill>
                <a:latin typeface="Avenir Book"/>
                <a:ea typeface="Avenir Book" charset="0"/>
                <a:cs typeface="Avenir Book" charset="0"/>
              </a:rPr>
              <a:t>low </a:t>
            </a:r>
            <a:r>
              <a:rPr lang="en-US" sz="1500" spc="30" dirty="0">
                <a:solidFill>
                  <a:srgbClr val="035799"/>
                </a:solidFill>
                <a:latin typeface="Avenir Book"/>
                <a:ea typeface="Avenir Book" charset="0"/>
                <a:cs typeface="Avenir Book" charset="0"/>
              </a:rPr>
              <a:t>oxalate/calcium citrate regimen,  studies </a:t>
            </a:r>
            <a:r>
              <a:rPr lang="en-US" sz="1500" spc="25" dirty="0">
                <a:solidFill>
                  <a:srgbClr val="035799"/>
                </a:solidFill>
                <a:latin typeface="Avenir Book"/>
                <a:ea typeface="Avenir Book" charset="0"/>
                <a:cs typeface="Avenir Book" charset="0"/>
              </a:rPr>
              <a:t>have found </a:t>
            </a:r>
            <a:r>
              <a:rPr lang="en-US" sz="1500" spc="15" dirty="0">
                <a:solidFill>
                  <a:srgbClr val="035799"/>
                </a:solidFill>
                <a:latin typeface="Avenir Book"/>
                <a:ea typeface="Avenir Book" charset="0"/>
                <a:cs typeface="Avenir Book" charset="0"/>
              </a:rPr>
              <a:t>no </a:t>
            </a:r>
            <a:r>
              <a:rPr lang="en-US" sz="1500" spc="25" dirty="0">
                <a:solidFill>
                  <a:srgbClr val="035799"/>
                </a:solidFill>
                <a:latin typeface="Avenir Book"/>
                <a:ea typeface="Avenir Book" charset="0"/>
                <a:cs typeface="Avenir Book" charset="0"/>
              </a:rPr>
              <a:t>difference </a:t>
            </a:r>
            <a:r>
              <a:rPr lang="en-US" sz="1500" spc="15" dirty="0">
                <a:solidFill>
                  <a:srgbClr val="035799"/>
                </a:solidFill>
                <a:latin typeface="Avenir Book"/>
                <a:ea typeface="Avenir Book" charset="0"/>
                <a:cs typeface="Avenir Book" charset="0"/>
              </a:rPr>
              <a:t>in</a:t>
            </a:r>
            <a:r>
              <a:rPr lang="en-US" sz="1500" spc="270" dirty="0">
                <a:solidFill>
                  <a:srgbClr val="035799"/>
                </a:solidFill>
                <a:latin typeface="Avenir Book"/>
                <a:ea typeface="Avenir Book" charset="0"/>
                <a:cs typeface="Avenir Book" charset="0"/>
              </a:rPr>
              <a:t> </a:t>
            </a:r>
            <a:r>
              <a:rPr lang="en-US" sz="1500" spc="35" dirty="0">
                <a:solidFill>
                  <a:srgbClr val="035799"/>
                </a:solidFill>
                <a:latin typeface="Avenir Book"/>
                <a:ea typeface="Avenir Book" charset="0"/>
                <a:cs typeface="Avenir Book" charset="0"/>
              </a:rPr>
              <a:t>the </a:t>
            </a:r>
            <a:r>
              <a:rPr sz="1500" spc="25" dirty="0">
                <a:solidFill>
                  <a:srgbClr val="045899"/>
                </a:solidFill>
                <a:latin typeface="Avenir Book"/>
                <a:ea typeface="Avenir Book" charset="0"/>
                <a:cs typeface="Avenir Book" charset="0"/>
              </a:rPr>
              <a:t>amount </a:t>
            </a:r>
            <a:r>
              <a:rPr sz="1500" spc="15" dirty="0">
                <a:solidFill>
                  <a:srgbClr val="045899"/>
                </a:solidFill>
                <a:latin typeface="Avenir Book"/>
                <a:ea typeface="Avenir Book" charset="0"/>
                <a:cs typeface="Avenir Book" charset="0"/>
              </a:rPr>
              <a:t>of </a:t>
            </a:r>
            <a:r>
              <a:rPr sz="1500" spc="30" dirty="0">
                <a:solidFill>
                  <a:srgbClr val="045899"/>
                </a:solidFill>
                <a:latin typeface="Avenir Book"/>
                <a:ea typeface="Avenir Book" charset="0"/>
                <a:cs typeface="Avenir Book" charset="0"/>
              </a:rPr>
              <a:t>urinary oxalate </a:t>
            </a:r>
            <a:r>
              <a:rPr sz="1500" spc="25" dirty="0">
                <a:solidFill>
                  <a:srgbClr val="045899"/>
                </a:solidFill>
                <a:latin typeface="Avenir Book"/>
                <a:ea typeface="Avenir Book" charset="0"/>
                <a:cs typeface="Avenir Book" charset="0"/>
              </a:rPr>
              <a:t>excreted </a:t>
            </a:r>
            <a:r>
              <a:rPr sz="1500" spc="35" dirty="0">
                <a:solidFill>
                  <a:srgbClr val="045899"/>
                </a:solidFill>
                <a:latin typeface="Avenir Book"/>
                <a:ea typeface="Avenir Book" charset="0"/>
                <a:cs typeface="Avenir Book" charset="0"/>
              </a:rPr>
              <a:t>by  </a:t>
            </a:r>
            <a:r>
              <a:rPr sz="1500" spc="25" dirty="0">
                <a:solidFill>
                  <a:srgbClr val="045899"/>
                </a:solidFill>
                <a:latin typeface="Avenir Book"/>
                <a:ea typeface="Avenir Book" charset="0"/>
                <a:cs typeface="Avenir Book" charset="0"/>
              </a:rPr>
              <a:t>women with</a:t>
            </a:r>
            <a:r>
              <a:rPr sz="1500" spc="40" dirty="0">
                <a:solidFill>
                  <a:srgbClr val="045899"/>
                </a:solidFill>
                <a:latin typeface="Avenir Book"/>
                <a:ea typeface="Avenir Book" charset="0"/>
                <a:cs typeface="Avenir Book" charset="0"/>
              </a:rPr>
              <a:t> </a:t>
            </a:r>
            <a:r>
              <a:rPr sz="1500" spc="35" dirty="0">
                <a:solidFill>
                  <a:srgbClr val="045899"/>
                </a:solidFill>
                <a:latin typeface="Avenir Book"/>
                <a:ea typeface="Avenir Book" charset="0"/>
                <a:cs typeface="Avenir Book" charset="0"/>
              </a:rPr>
              <a:t>vulvodynia</a:t>
            </a:r>
            <a:r>
              <a:rPr lang="en-US" sz="1500" dirty="0">
                <a:latin typeface="Avenir Book"/>
                <a:ea typeface="Avenir Book" charset="0"/>
                <a:cs typeface="Avenir Book" charset="0"/>
              </a:rPr>
              <a:t> </a:t>
            </a:r>
            <a:r>
              <a:rPr sz="1500" spc="20" dirty="0">
                <a:solidFill>
                  <a:srgbClr val="045899"/>
                </a:solidFill>
                <a:latin typeface="Avenir Book"/>
                <a:cs typeface="Avenir"/>
              </a:rPr>
              <a:t>and </a:t>
            </a:r>
            <a:r>
              <a:rPr sz="1500" spc="25" dirty="0">
                <a:solidFill>
                  <a:srgbClr val="045899"/>
                </a:solidFill>
                <a:latin typeface="Avenir Book"/>
                <a:cs typeface="Avenir"/>
              </a:rPr>
              <a:t>controls </a:t>
            </a:r>
            <a:r>
              <a:rPr sz="1500" spc="20" dirty="0">
                <a:solidFill>
                  <a:srgbClr val="045899"/>
                </a:solidFill>
                <a:latin typeface="Avenir Book"/>
                <a:cs typeface="Avenir"/>
              </a:rPr>
              <a:t>(1, 24, 32, 74, </a:t>
            </a:r>
            <a:r>
              <a:rPr sz="1500" spc="25" dirty="0">
                <a:solidFill>
                  <a:srgbClr val="045899"/>
                </a:solidFill>
                <a:latin typeface="Avenir Book"/>
                <a:cs typeface="Avenir"/>
              </a:rPr>
              <a:t>75). </a:t>
            </a:r>
            <a:r>
              <a:rPr sz="1500" dirty="0">
                <a:solidFill>
                  <a:srgbClr val="045899"/>
                </a:solidFill>
                <a:latin typeface="Avenir Book"/>
                <a:cs typeface="Avenir"/>
              </a:rPr>
              <a:t>A </a:t>
            </a:r>
            <a:r>
              <a:rPr sz="1500" spc="35" dirty="0">
                <a:solidFill>
                  <a:srgbClr val="045899"/>
                </a:solidFill>
                <a:latin typeface="Avenir Book"/>
                <a:cs typeface="Avenir"/>
              </a:rPr>
              <a:t>case-</a:t>
            </a:r>
            <a:r>
              <a:rPr sz="1500" spc="25" dirty="0">
                <a:solidFill>
                  <a:srgbClr val="045899"/>
                </a:solidFill>
                <a:latin typeface="Avenir Book"/>
                <a:cs typeface="Avenir"/>
              </a:rPr>
              <a:t>control, </a:t>
            </a:r>
            <a:r>
              <a:rPr sz="1500" spc="30" dirty="0">
                <a:solidFill>
                  <a:srgbClr val="045899"/>
                </a:solidFill>
                <a:latin typeface="Avenir Book"/>
                <a:cs typeface="Avenir"/>
              </a:rPr>
              <a:t>population-based </a:t>
            </a:r>
            <a:r>
              <a:rPr sz="1500" spc="25" dirty="0">
                <a:solidFill>
                  <a:srgbClr val="045899"/>
                </a:solidFill>
                <a:latin typeface="Avenir Book"/>
                <a:cs typeface="Avenir"/>
              </a:rPr>
              <a:t>study </a:t>
            </a:r>
            <a:r>
              <a:rPr sz="1500" spc="35" dirty="0">
                <a:solidFill>
                  <a:srgbClr val="045899"/>
                </a:solidFill>
                <a:latin typeface="Avenir Book"/>
                <a:cs typeface="Avenir"/>
              </a:rPr>
              <a:t>found  </a:t>
            </a:r>
            <a:r>
              <a:rPr sz="1500" spc="15" dirty="0">
                <a:solidFill>
                  <a:srgbClr val="045899"/>
                </a:solidFill>
                <a:latin typeface="Avenir Book"/>
                <a:cs typeface="Avenir"/>
              </a:rPr>
              <a:t>no </a:t>
            </a:r>
            <a:r>
              <a:rPr sz="1500" spc="30" dirty="0">
                <a:solidFill>
                  <a:srgbClr val="045899"/>
                </a:solidFill>
                <a:latin typeface="Avenir Book"/>
                <a:cs typeface="Avenir"/>
              </a:rPr>
              <a:t>association between increased  consumption </a:t>
            </a:r>
            <a:r>
              <a:rPr sz="1500" spc="15" dirty="0">
                <a:solidFill>
                  <a:srgbClr val="045899"/>
                </a:solidFill>
                <a:latin typeface="Avenir Book"/>
                <a:cs typeface="Avenir"/>
              </a:rPr>
              <a:t>of </a:t>
            </a:r>
            <a:r>
              <a:rPr sz="1500" spc="25" dirty="0">
                <a:solidFill>
                  <a:srgbClr val="045899"/>
                </a:solidFill>
                <a:latin typeface="Avenir Book"/>
                <a:cs typeface="Avenir"/>
              </a:rPr>
              <a:t>foods with</a:t>
            </a:r>
            <a:r>
              <a:rPr sz="1500" spc="170" dirty="0">
                <a:solidFill>
                  <a:srgbClr val="045899"/>
                </a:solidFill>
                <a:latin typeface="Avenir Book"/>
                <a:cs typeface="Avenir"/>
              </a:rPr>
              <a:t> </a:t>
            </a:r>
            <a:r>
              <a:rPr sz="1500" spc="35" dirty="0">
                <a:solidFill>
                  <a:srgbClr val="045899"/>
                </a:solidFill>
                <a:latin typeface="Avenir Book"/>
                <a:cs typeface="Avenir"/>
              </a:rPr>
              <a:t>high</a:t>
            </a:r>
            <a:r>
              <a:rPr lang="en-US" sz="1500" dirty="0">
                <a:latin typeface="Avenir Book"/>
                <a:cs typeface="Avenir"/>
              </a:rPr>
              <a:t> </a:t>
            </a:r>
            <a:r>
              <a:rPr sz="1500" spc="30" dirty="0">
                <a:solidFill>
                  <a:srgbClr val="045899"/>
                </a:solidFill>
                <a:latin typeface="Avenir Book"/>
                <a:cs typeface="Avenir"/>
              </a:rPr>
              <a:t>oxalate content </a:t>
            </a:r>
            <a:r>
              <a:rPr sz="1500" spc="20" dirty="0">
                <a:solidFill>
                  <a:srgbClr val="045899"/>
                </a:solidFill>
                <a:latin typeface="Avenir Book"/>
                <a:cs typeface="Avenir"/>
              </a:rPr>
              <a:t>and </a:t>
            </a:r>
            <a:r>
              <a:rPr sz="1500" spc="25" dirty="0">
                <a:solidFill>
                  <a:srgbClr val="045899"/>
                </a:solidFill>
                <a:latin typeface="Avenir Book"/>
                <a:cs typeface="Avenir"/>
              </a:rPr>
              <a:t>risk </a:t>
            </a:r>
            <a:r>
              <a:rPr sz="1500" spc="15" dirty="0">
                <a:solidFill>
                  <a:srgbClr val="045899"/>
                </a:solidFill>
                <a:latin typeface="Avenir Book"/>
                <a:cs typeface="Avenir"/>
              </a:rPr>
              <a:t>of </a:t>
            </a:r>
            <a:r>
              <a:rPr sz="1500" spc="35" dirty="0">
                <a:solidFill>
                  <a:srgbClr val="045899"/>
                </a:solidFill>
                <a:latin typeface="Avenir Book"/>
                <a:cs typeface="Avenir"/>
              </a:rPr>
              <a:t>vulvodynia  </a:t>
            </a:r>
            <a:r>
              <a:rPr sz="1500" spc="25" dirty="0">
                <a:solidFill>
                  <a:srgbClr val="045899"/>
                </a:solidFill>
                <a:latin typeface="Avenir Book"/>
                <a:cs typeface="Avenir"/>
              </a:rPr>
              <a:t>(25). Some women report </a:t>
            </a:r>
            <a:r>
              <a:rPr sz="1500" spc="35" dirty="0">
                <a:solidFill>
                  <a:srgbClr val="045899"/>
                </a:solidFill>
                <a:latin typeface="Avenir Book"/>
                <a:cs typeface="Avenir"/>
              </a:rPr>
              <a:t>that  </a:t>
            </a:r>
            <a:r>
              <a:rPr sz="1500" spc="30" dirty="0">
                <a:solidFill>
                  <a:srgbClr val="045899"/>
                </a:solidFill>
                <a:latin typeface="Avenir Book"/>
                <a:cs typeface="Avenir"/>
              </a:rPr>
              <a:t>eliminating </a:t>
            </a:r>
            <a:r>
              <a:rPr sz="1500" spc="25" dirty="0">
                <a:solidFill>
                  <a:srgbClr val="045899"/>
                </a:solidFill>
                <a:latin typeface="Avenir Book"/>
                <a:cs typeface="Avenir"/>
              </a:rPr>
              <a:t>acidic and/or high</a:t>
            </a:r>
            <a:r>
              <a:rPr sz="1500" spc="190" dirty="0">
                <a:solidFill>
                  <a:srgbClr val="045899"/>
                </a:solidFill>
                <a:latin typeface="Avenir Book"/>
                <a:cs typeface="Avenir"/>
              </a:rPr>
              <a:t> </a:t>
            </a:r>
            <a:r>
              <a:rPr sz="1500" spc="35" dirty="0">
                <a:solidFill>
                  <a:srgbClr val="045899"/>
                </a:solidFill>
                <a:latin typeface="Avenir Book"/>
                <a:cs typeface="Avenir"/>
              </a:rPr>
              <a:t>sugar</a:t>
            </a:r>
            <a:r>
              <a:rPr lang="en-US" sz="1500" dirty="0">
                <a:latin typeface="Avenir Book"/>
                <a:cs typeface="Avenir"/>
              </a:rPr>
              <a:t> </a:t>
            </a:r>
            <a:r>
              <a:rPr sz="1500" spc="25" dirty="0">
                <a:solidFill>
                  <a:srgbClr val="045899"/>
                </a:solidFill>
                <a:latin typeface="Avenir Book"/>
                <a:cs typeface="Avenir"/>
              </a:rPr>
              <a:t>foods provides some</a:t>
            </a:r>
            <a:r>
              <a:rPr sz="1500" spc="160" dirty="0">
                <a:solidFill>
                  <a:srgbClr val="045899"/>
                </a:solidFill>
                <a:latin typeface="Avenir Book"/>
                <a:cs typeface="Avenir"/>
              </a:rPr>
              <a:t> </a:t>
            </a:r>
            <a:r>
              <a:rPr sz="1500" spc="30" dirty="0">
                <a:solidFill>
                  <a:srgbClr val="045899"/>
                </a:solidFill>
                <a:latin typeface="Avenir Book"/>
                <a:cs typeface="Avenir"/>
              </a:rPr>
              <a:t>symptom-relief.</a:t>
            </a:r>
            <a:endParaRPr sz="1500" dirty="0">
              <a:latin typeface="Avenir Book"/>
              <a:cs typeface="Avenir"/>
            </a:endParaRPr>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50" dirty="0"/>
              <a:t>INDIVIDUALIZED </a:t>
            </a:r>
            <a:r>
              <a:rPr spc="30" dirty="0"/>
              <a:t>MULTIDISCIPLINARY</a:t>
            </a:r>
            <a:r>
              <a:rPr spc="180" dirty="0"/>
              <a:t> </a:t>
            </a:r>
            <a:r>
              <a:rPr spc="30" dirty="0"/>
              <a:t>TREATMENT</a:t>
            </a:r>
          </a:p>
        </p:txBody>
      </p:sp>
      <p:sp>
        <p:nvSpPr>
          <p:cNvPr id="8" name="TextBox 7"/>
          <p:cNvSpPr txBox="1"/>
          <p:nvPr/>
        </p:nvSpPr>
        <p:spPr>
          <a:xfrm>
            <a:off x="5891148" y="2557104"/>
            <a:ext cx="3784600" cy="2749214"/>
          </a:xfrm>
          <a:prstGeom prst="rect">
            <a:avLst/>
          </a:prstGeom>
          <a:noFill/>
        </p:spPr>
        <p:txBody>
          <a:bodyPr wrap="square" rtlCol="0">
            <a:spAutoFit/>
          </a:bodyPr>
          <a:lstStyle/>
          <a:p>
            <a:pPr marL="190500" marR="5080" indent="-177800">
              <a:lnSpc>
                <a:spcPct val="133300"/>
              </a:lnSpc>
              <a:buFont typeface="Avenir"/>
              <a:buChar char="•"/>
              <a:tabLst>
                <a:tab pos="173990" algn="l"/>
              </a:tabLst>
            </a:pPr>
            <a:r>
              <a:rPr lang="en-US" sz="1500" b="1" spc="25" dirty="0">
                <a:solidFill>
                  <a:srgbClr val="035799"/>
                </a:solidFill>
                <a:latin typeface="Avenir Book"/>
              </a:rPr>
              <a:t>Interferon </a:t>
            </a:r>
            <a:r>
              <a:rPr lang="en-US" sz="1500" b="1" spc="30" dirty="0">
                <a:solidFill>
                  <a:srgbClr val="035799"/>
                </a:solidFill>
                <a:latin typeface="Avenir Book"/>
              </a:rPr>
              <a:t>Injections </a:t>
            </a:r>
            <a:r>
              <a:rPr lang="en-US" sz="1500" dirty="0">
                <a:solidFill>
                  <a:srgbClr val="035799"/>
                </a:solidFill>
                <a:latin typeface="Avenir Book"/>
              </a:rPr>
              <a:t>- </a:t>
            </a:r>
            <a:r>
              <a:rPr lang="en-US" sz="1500" spc="30" dirty="0">
                <a:solidFill>
                  <a:srgbClr val="035799"/>
                </a:solidFill>
                <a:latin typeface="Avenir Book"/>
                <a:cs typeface="Avenir"/>
              </a:rPr>
              <a:t>Although </a:t>
            </a:r>
            <a:r>
              <a:rPr lang="en-US" sz="1500" spc="35" dirty="0">
                <a:solidFill>
                  <a:srgbClr val="035799"/>
                </a:solidFill>
                <a:latin typeface="Avenir Book"/>
                <a:cs typeface="Avenir"/>
              </a:rPr>
              <a:t>initial  </a:t>
            </a:r>
            <a:r>
              <a:rPr lang="en-US" sz="1500" spc="25" dirty="0">
                <a:solidFill>
                  <a:srgbClr val="035799"/>
                </a:solidFill>
                <a:latin typeface="Avenir Book"/>
                <a:cs typeface="Avenir"/>
              </a:rPr>
              <a:t>data </a:t>
            </a:r>
            <a:r>
              <a:rPr lang="en-US" sz="1500" spc="20" dirty="0">
                <a:solidFill>
                  <a:srgbClr val="035799"/>
                </a:solidFill>
                <a:latin typeface="Avenir Book"/>
                <a:cs typeface="Avenir"/>
              </a:rPr>
              <a:t>was </a:t>
            </a:r>
            <a:r>
              <a:rPr lang="en-US" sz="1500" spc="25" dirty="0">
                <a:solidFill>
                  <a:srgbClr val="035799"/>
                </a:solidFill>
                <a:latin typeface="Avenir Book"/>
                <a:cs typeface="Avenir"/>
              </a:rPr>
              <a:t>promising, recent </a:t>
            </a:r>
            <a:r>
              <a:rPr lang="en-US" sz="1500" spc="30" dirty="0">
                <a:solidFill>
                  <a:srgbClr val="035799"/>
                </a:solidFill>
                <a:latin typeface="Avenir Book"/>
                <a:cs typeface="Avenir"/>
              </a:rPr>
              <a:t>clinical </a:t>
            </a:r>
            <a:r>
              <a:rPr lang="en-US" sz="1500" spc="35" dirty="0">
                <a:solidFill>
                  <a:srgbClr val="035799"/>
                </a:solidFill>
                <a:latin typeface="Avenir Book"/>
                <a:cs typeface="Avenir"/>
              </a:rPr>
              <a:t>data  </a:t>
            </a:r>
            <a:r>
              <a:rPr lang="en-US" sz="1500" spc="30" dirty="0">
                <a:solidFill>
                  <a:srgbClr val="035799"/>
                </a:solidFill>
                <a:latin typeface="Avenir Book"/>
                <a:cs typeface="Avenir"/>
              </a:rPr>
              <a:t>indicate </a:t>
            </a:r>
            <a:r>
              <a:rPr lang="en-US" sz="1500" dirty="0">
                <a:solidFill>
                  <a:srgbClr val="035799"/>
                </a:solidFill>
                <a:latin typeface="Avenir Book"/>
                <a:cs typeface="Avenir"/>
              </a:rPr>
              <a:t>a </a:t>
            </a:r>
            <a:r>
              <a:rPr lang="en-US" sz="1500" spc="25" dirty="0">
                <a:solidFill>
                  <a:srgbClr val="035799"/>
                </a:solidFill>
                <a:latin typeface="Avenir Book"/>
                <a:cs typeface="Avenir"/>
              </a:rPr>
              <a:t>much lower </a:t>
            </a:r>
            <a:r>
              <a:rPr lang="en-US" sz="1500" spc="15" dirty="0">
                <a:solidFill>
                  <a:srgbClr val="035799"/>
                </a:solidFill>
                <a:latin typeface="Avenir Book"/>
                <a:cs typeface="Avenir"/>
              </a:rPr>
              <a:t>or </a:t>
            </a:r>
            <a:r>
              <a:rPr lang="en-US" sz="1500" spc="35" dirty="0">
                <a:solidFill>
                  <a:srgbClr val="035799"/>
                </a:solidFill>
                <a:latin typeface="Avenir Book"/>
                <a:cs typeface="Avenir"/>
              </a:rPr>
              <a:t>non-existent  </a:t>
            </a:r>
            <a:r>
              <a:rPr lang="en-US" sz="1500" spc="25" dirty="0">
                <a:solidFill>
                  <a:srgbClr val="035799"/>
                </a:solidFill>
                <a:latin typeface="Avenir Book"/>
                <a:cs typeface="Avenir"/>
              </a:rPr>
              <a:t>efficacy rate </a:t>
            </a:r>
            <a:r>
              <a:rPr lang="en-US" sz="1500" spc="20" dirty="0">
                <a:solidFill>
                  <a:srgbClr val="035799"/>
                </a:solidFill>
                <a:latin typeface="Avenir Book"/>
                <a:cs typeface="Avenir"/>
              </a:rPr>
              <a:t>(1, 32, 68,</a:t>
            </a:r>
            <a:r>
              <a:rPr lang="en-US" sz="1500" spc="235" dirty="0">
                <a:solidFill>
                  <a:srgbClr val="035799"/>
                </a:solidFill>
                <a:latin typeface="Avenir Book"/>
                <a:cs typeface="Avenir"/>
              </a:rPr>
              <a:t> </a:t>
            </a:r>
            <a:r>
              <a:rPr lang="en-US" sz="1500" spc="35" dirty="0">
                <a:solidFill>
                  <a:srgbClr val="035799"/>
                </a:solidFill>
                <a:latin typeface="Avenir Book"/>
                <a:cs typeface="Avenir"/>
              </a:rPr>
              <a:t>69).</a:t>
            </a:r>
          </a:p>
          <a:p>
            <a:pPr>
              <a:lnSpc>
                <a:spcPct val="100000"/>
              </a:lnSpc>
              <a:spcBef>
                <a:spcPts val="40"/>
              </a:spcBef>
              <a:buClr>
                <a:srgbClr val="045899"/>
              </a:buClr>
              <a:buFont typeface="Avenir"/>
              <a:buChar char="•"/>
            </a:pPr>
            <a:endParaRPr lang="en-US" sz="1500" dirty="0">
              <a:solidFill>
                <a:srgbClr val="035799"/>
              </a:solidFill>
              <a:latin typeface="Avenir Book"/>
              <a:cs typeface="Times New Roman"/>
            </a:endParaRPr>
          </a:p>
          <a:p>
            <a:pPr marL="190500" marR="77470" indent="-177800">
              <a:lnSpc>
                <a:spcPct val="133300"/>
              </a:lnSpc>
              <a:buFont typeface="Avenir"/>
              <a:buChar char="•"/>
              <a:tabLst>
                <a:tab pos="170815" algn="l"/>
                <a:tab pos="1910080" algn="l"/>
              </a:tabLst>
            </a:pPr>
            <a:r>
              <a:rPr lang="en-US" sz="1500" b="1" spc="5" dirty="0">
                <a:solidFill>
                  <a:srgbClr val="035799"/>
                </a:solidFill>
                <a:latin typeface="Avenir Book"/>
              </a:rPr>
              <a:t>Topical</a:t>
            </a:r>
            <a:r>
              <a:rPr lang="en-US" sz="1500" b="1" spc="85" dirty="0">
                <a:solidFill>
                  <a:srgbClr val="035799"/>
                </a:solidFill>
                <a:latin typeface="Avenir Book"/>
              </a:rPr>
              <a:t> </a:t>
            </a:r>
            <a:r>
              <a:rPr lang="en-US" sz="1500" b="1" spc="25" dirty="0">
                <a:solidFill>
                  <a:srgbClr val="035799"/>
                </a:solidFill>
                <a:latin typeface="Avenir Book"/>
              </a:rPr>
              <a:t>Cromolyn</a:t>
            </a:r>
            <a:r>
              <a:rPr lang="en-US" sz="1500" spc="25" dirty="0">
                <a:solidFill>
                  <a:srgbClr val="035799"/>
                </a:solidFill>
                <a:latin typeface="Avenir Book"/>
              </a:rPr>
              <a:t>	</a:t>
            </a:r>
            <a:r>
              <a:rPr lang="en-US" sz="1500" dirty="0">
                <a:solidFill>
                  <a:srgbClr val="035799"/>
                </a:solidFill>
                <a:latin typeface="Avenir Book"/>
              </a:rPr>
              <a:t>- </a:t>
            </a:r>
            <a:r>
              <a:rPr lang="en-US" sz="1500" spc="20" dirty="0">
                <a:solidFill>
                  <a:srgbClr val="035799"/>
                </a:solidFill>
                <a:latin typeface="Avenir Book"/>
                <a:cs typeface="Avenir"/>
              </a:rPr>
              <a:t>The</a:t>
            </a:r>
            <a:r>
              <a:rPr lang="en-US" sz="1500" spc="80" dirty="0">
                <a:solidFill>
                  <a:srgbClr val="035799"/>
                </a:solidFill>
                <a:latin typeface="Avenir Book"/>
                <a:cs typeface="Avenir"/>
              </a:rPr>
              <a:t> </a:t>
            </a:r>
            <a:r>
              <a:rPr lang="en-US" sz="1500" spc="30" dirty="0">
                <a:solidFill>
                  <a:srgbClr val="035799"/>
                </a:solidFill>
                <a:latin typeface="Avenir Book"/>
                <a:cs typeface="Avenir"/>
              </a:rPr>
              <a:t>initial</a:t>
            </a:r>
            <a:r>
              <a:rPr lang="en-US" sz="1500" spc="45" dirty="0">
                <a:solidFill>
                  <a:srgbClr val="035799"/>
                </a:solidFill>
                <a:latin typeface="Avenir Book"/>
                <a:cs typeface="Avenir"/>
              </a:rPr>
              <a:t> </a:t>
            </a:r>
            <a:r>
              <a:rPr lang="en-US" sz="1500" spc="35" dirty="0">
                <a:solidFill>
                  <a:srgbClr val="035799"/>
                </a:solidFill>
                <a:latin typeface="Avenir Book"/>
                <a:cs typeface="Avenir"/>
              </a:rPr>
              <a:t>study  </a:t>
            </a:r>
            <a:r>
              <a:rPr lang="en-US" sz="1500" spc="25" dirty="0">
                <a:solidFill>
                  <a:srgbClr val="035799"/>
                </a:solidFill>
                <a:latin typeface="Avenir Book"/>
                <a:cs typeface="Avenir"/>
              </a:rPr>
              <a:t>found little efficacy </a:t>
            </a:r>
            <a:r>
              <a:rPr lang="en-US" sz="1500" spc="15" dirty="0">
                <a:solidFill>
                  <a:srgbClr val="035799"/>
                </a:solidFill>
                <a:latin typeface="Avenir Book"/>
                <a:cs typeface="Avenir"/>
              </a:rPr>
              <a:t>in </a:t>
            </a:r>
            <a:r>
              <a:rPr lang="en-US" sz="1500" spc="25" dirty="0">
                <a:solidFill>
                  <a:srgbClr val="035799"/>
                </a:solidFill>
                <a:latin typeface="Avenir Book"/>
                <a:cs typeface="Avenir"/>
              </a:rPr>
              <a:t>women </a:t>
            </a:r>
            <a:r>
              <a:rPr lang="en-US" sz="1500" spc="20" dirty="0">
                <a:solidFill>
                  <a:srgbClr val="035799"/>
                </a:solidFill>
                <a:latin typeface="Avenir Book"/>
                <a:cs typeface="Avenir"/>
              </a:rPr>
              <a:t>who </a:t>
            </a:r>
            <a:r>
              <a:rPr lang="en-US" sz="1500" spc="35" dirty="0">
                <a:solidFill>
                  <a:srgbClr val="035799"/>
                </a:solidFill>
                <a:latin typeface="Avenir Book"/>
                <a:cs typeface="Avenir"/>
              </a:rPr>
              <a:t>had  </a:t>
            </a:r>
            <a:r>
              <a:rPr lang="en-US" sz="1500" spc="30" dirty="0">
                <a:solidFill>
                  <a:srgbClr val="035799"/>
                </a:solidFill>
                <a:latin typeface="Avenir Book"/>
                <a:cs typeface="Avenir"/>
              </a:rPr>
              <a:t>recalcitrant symptoms</a:t>
            </a:r>
            <a:r>
              <a:rPr lang="en-US" sz="1500" spc="20" dirty="0">
                <a:solidFill>
                  <a:srgbClr val="035799"/>
                </a:solidFill>
                <a:latin typeface="Avenir Book"/>
                <a:cs typeface="Avenir"/>
              </a:rPr>
              <a:t> </a:t>
            </a:r>
            <a:r>
              <a:rPr lang="en-US" sz="1500" spc="35" dirty="0">
                <a:solidFill>
                  <a:srgbClr val="035799"/>
                </a:solidFill>
                <a:latin typeface="Avenir Book"/>
                <a:cs typeface="Avenir"/>
              </a:rPr>
              <a:t>(70).</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625220" y="2870276"/>
            <a:ext cx="4258182" cy="1473737"/>
          </a:xfrm>
          <a:prstGeom prst="rect">
            <a:avLst/>
          </a:prstGeom>
        </p:spPr>
        <p:txBody>
          <a:bodyPr vert="horz" wrap="square" lIns="0" tIns="0" rIns="0" bIns="0" rtlCol="0">
            <a:spAutoFit/>
          </a:bodyPr>
          <a:lstStyle/>
          <a:p>
            <a:pPr marL="190500" marR="5080" indent="-177800">
              <a:lnSpc>
                <a:spcPct val="133300"/>
              </a:lnSpc>
              <a:buChar char="•"/>
              <a:tabLst>
                <a:tab pos="170815" algn="l"/>
              </a:tabLst>
            </a:pPr>
            <a:r>
              <a:rPr spc="30" dirty="0">
                <a:solidFill>
                  <a:srgbClr val="045899"/>
                </a:solidFill>
                <a:latin typeface="Avenir"/>
                <a:cs typeface="Avenir"/>
              </a:rPr>
              <a:t>Leukotriene Receptor Antagonist</a:t>
            </a:r>
            <a:r>
              <a:rPr lang="en-US" spc="30" dirty="0">
                <a:solidFill>
                  <a:srgbClr val="045899"/>
                </a:solidFill>
                <a:latin typeface="Avenir"/>
                <a:cs typeface="Avenir"/>
              </a:rPr>
              <a:t>:</a:t>
            </a:r>
            <a:r>
              <a:rPr spc="30" dirty="0">
                <a:solidFill>
                  <a:srgbClr val="045899"/>
                </a:solidFill>
                <a:latin typeface="Avenir"/>
                <a:cs typeface="Avenir"/>
              </a:rPr>
              <a:t> </a:t>
            </a:r>
            <a:r>
              <a:rPr dirty="0">
                <a:solidFill>
                  <a:srgbClr val="045899"/>
                </a:solidFill>
                <a:latin typeface="Avenir"/>
                <a:cs typeface="Avenir"/>
              </a:rPr>
              <a:t> </a:t>
            </a:r>
            <a:r>
              <a:rPr spc="35" dirty="0">
                <a:solidFill>
                  <a:srgbClr val="045899"/>
                </a:solidFill>
                <a:latin typeface="Avenir"/>
                <a:cs typeface="Avenir"/>
              </a:rPr>
              <a:t>One  </a:t>
            </a:r>
            <a:r>
              <a:rPr spc="25" dirty="0">
                <a:solidFill>
                  <a:srgbClr val="045899"/>
                </a:solidFill>
                <a:latin typeface="Avenir"/>
                <a:cs typeface="Avenir"/>
              </a:rPr>
              <a:t>controlled study </a:t>
            </a:r>
            <a:r>
              <a:rPr spc="15" dirty="0">
                <a:solidFill>
                  <a:srgbClr val="045899"/>
                </a:solidFill>
                <a:latin typeface="Avenir"/>
                <a:cs typeface="Avenir"/>
              </a:rPr>
              <a:t>of </a:t>
            </a:r>
            <a:r>
              <a:rPr spc="25" dirty="0">
                <a:solidFill>
                  <a:srgbClr val="045899"/>
                </a:solidFill>
                <a:latin typeface="Avenir"/>
                <a:cs typeface="Avenir"/>
              </a:rPr>
              <a:t>women with </a:t>
            </a:r>
            <a:r>
              <a:rPr spc="35" dirty="0">
                <a:solidFill>
                  <a:srgbClr val="045899"/>
                </a:solidFill>
                <a:latin typeface="Avenir"/>
                <a:cs typeface="Avenir"/>
              </a:rPr>
              <a:t>PVD  </a:t>
            </a:r>
            <a:r>
              <a:rPr spc="25" dirty="0">
                <a:solidFill>
                  <a:srgbClr val="045899"/>
                </a:solidFill>
                <a:latin typeface="Avenir"/>
                <a:cs typeface="Avenir"/>
              </a:rPr>
              <a:t>showed </a:t>
            </a:r>
            <a:r>
              <a:rPr dirty="0">
                <a:solidFill>
                  <a:srgbClr val="045899"/>
                </a:solidFill>
                <a:latin typeface="Avenir"/>
                <a:cs typeface="Avenir"/>
              </a:rPr>
              <a:t>a </a:t>
            </a:r>
            <a:r>
              <a:rPr spc="15" dirty="0">
                <a:solidFill>
                  <a:srgbClr val="045899"/>
                </a:solidFill>
                <a:latin typeface="Avenir"/>
                <a:cs typeface="Avenir"/>
              </a:rPr>
              <a:t>50</a:t>
            </a:r>
            <a:r>
              <a:rPr lang="en-US" spc="15" dirty="0">
                <a:solidFill>
                  <a:srgbClr val="045899"/>
                </a:solidFill>
                <a:latin typeface="Avenir"/>
                <a:cs typeface="Avenir"/>
              </a:rPr>
              <a:t>% </a:t>
            </a:r>
            <a:r>
              <a:rPr spc="25" dirty="0">
                <a:solidFill>
                  <a:srgbClr val="045899"/>
                </a:solidFill>
                <a:latin typeface="Avenir"/>
                <a:cs typeface="Avenir"/>
              </a:rPr>
              <a:t>improvement </a:t>
            </a:r>
            <a:r>
              <a:rPr spc="35" dirty="0">
                <a:solidFill>
                  <a:srgbClr val="045899"/>
                </a:solidFill>
                <a:latin typeface="Avenir"/>
                <a:cs typeface="Avenir"/>
              </a:rPr>
              <a:t>in  </a:t>
            </a:r>
            <a:r>
              <a:rPr spc="30" dirty="0">
                <a:solidFill>
                  <a:srgbClr val="045899"/>
                </a:solidFill>
                <a:latin typeface="Avenir"/>
                <a:cs typeface="Avenir"/>
              </a:rPr>
              <a:t>symptoms</a:t>
            </a:r>
            <a:r>
              <a:rPr spc="-25" dirty="0">
                <a:solidFill>
                  <a:srgbClr val="045899"/>
                </a:solidFill>
                <a:latin typeface="Avenir"/>
                <a:cs typeface="Avenir"/>
              </a:rPr>
              <a:t> </a:t>
            </a:r>
            <a:r>
              <a:rPr spc="35" dirty="0">
                <a:solidFill>
                  <a:srgbClr val="045899"/>
                </a:solidFill>
                <a:latin typeface="Avenir"/>
                <a:cs typeface="Avenir"/>
              </a:rPr>
              <a:t>(83)</a:t>
            </a:r>
            <a:endParaRPr dirty="0">
              <a:latin typeface="Avenir"/>
              <a:cs typeface="Avenir"/>
            </a:endParaRPr>
          </a:p>
        </p:txBody>
      </p:sp>
      <p:sp>
        <p:nvSpPr>
          <p:cNvPr id="12" name="object 12"/>
          <p:cNvSpPr txBox="1"/>
          <p:nvPr/>
        </p:nvSpPr>
        <p:spPr>
          <a:xfrm>
            <a:off x="685800" y="7416132"/>
            <a:ext cx="2765425" cy="128240"/>
          </a:xfrm>
          <a:prstGeom prst="rect">
            <a:avLst/>
          </a:prstGeom>
        </p:spPr>
        <p:txBody>
          <a:bodyPr vert="horz" wrap="square" lIns="0" tIns="0" rIns="0" bIns="0" rtlCol="0">
            <a:spAutoFit/>
          </a:bodyPr>
          <a:lstStyle/>
          <a:p>
            <a:pPr marL="12700">
              <a:lnSpc>
                <a:spcPts val="1030"/>
              </a:lnSpc>
            </a:pPr>
            <a:r>
              <a:rPr sz="1000" spc="15" dirty="0">
                <a:solidFill>
                  <a:srgbClr val="045899"/>
                </a:solidFill>
                <a:latin typeface="Avenir"/>
                <a:cs typeface="Avenir"/>
              </a:rPr>
              <a:t>See </a:t>
            </a:r>
            <a:r>
              <a:rPr sz="1000" spc="5" dirty="0">
                <a:solidFill>
                  <a:srgbClr val="045899"/>
                </a:solidFill>
                <a:latin typeface="Avenir"/>
                <a:cs typeface="Avenir"/>
              </a:rPr>
              <a:t>Treatment </a:t>
            </a:r>
            <a:r>
              <a:rPr sz="1000" spc="20" dirty="0">
                <a:solidFill>
                  <a:srgbClr val="045899"/>
                </a:solidFill>
                <a:latin typeface="Avenir"/>
                <a:cs typeface="Avenir"/>
              </a:rPr>
              <a:t>References 1-135</a:t>
            </a:r>
            <a:r>
              <a:rPr sz="1000" spc="25" dirty="0">
                <a:solidFill>
                  <a:srgbClr val="045899"/>
                </a:solidFill>
                <a:latin typeface="Avenir"/>
                <a:cs typeface="Avenir"/>
              </a:rPr>
              <a:t>.</a:t>
            </a:r>
            <a:endParaRPr sz="1000" dirty="0">
              <a:latin typeface="Avenir"/>
              <a:cs typeface="Avenir"/>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75</a:t>
            </a:fld>
            <a:endParaRPr dirty="0"/>
          </a:p>
        </p:txBody>
      </p:sp>
      <p:sp>
        <p:nvSpPr>
          <p:cNvPr id="14" name="object 14"/>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lang="en-US" sz="1000" spc="20" dirty="0">
                <a:solidFill>
                  <a:srgbClr val="42888E"/>
                </a:solidFill>
                <a:latin typeface="Avenir"/>
                <a:cs typeface="Arial"/>
              </a:rPr>
              <a:t>I</a:t>
            </a:r>
            <a:r>
              <a:rPr sz="1000" spc="20" dirty="0">
                <a:solidFill>
                  <a:srgbClr val="42888E"/>
                </a:solidFill>
                <a:latin typeface="Avenir"/>
                <a:cs typeface="Arial"/>
              </a:rPr>
              <a:t>ndividualized Multidisciplinary</a:t>
            </a:r>
            <a:r>
              <a:rPr sz="1000" spc="155" dirty="0">
                <a:solidFill>
                  <a:srgbClr val="42888E"/>
                </a:solidFill>
                <a:latin typeface="Avenir"/>
                <a:cs typeface="Arial"/>
              </a:rPr>
              <a:t> </a:t>
            </a:r>
            <a:r>
              <a:rPr sz="1000" spc="20" dirty="0">
                <a:solidFill>
                  <a:srgbClr val="42888E"/>
                </a:solidFill>
                <a:latin typeface="Avenir"/>
                <a:cs typeface="Arial"/>
              </a:rPr>
              <a:t>Treatment</a:t>
            </a:r>
            <a:endParaRPr sz="1000" dirty="0">
              <a:latin typeface="Avenir"/>
              <a:cs typeface="Arial"/>
            </a:endParaRPr>
          </a:p>
        </p:txBody>
      </p:sp>
      <p:sp>
        <p:nvSpPr>
          <p:cNvPr id="5" name="object 5"/>
          <p:cNvSpPr txBox="1"/>
          <p:nvPr/>
        </p:nvSpPr>
        <p:spPr>
          <a:xfrm>
            <a:off x="625221" y="4651925"/>
            <a:ext cx="4258182" cy="1473737"/>
          </a:xfrm>
          <a:prstGeom prst="rect">
            <a:avLst/>
          </a:prstGeom>
        </p:spPr>
        <p:txBody>
          <a:bodyPr vert="horz" wrap="square" lIns="0" tIns="0" rIns="0" bIns="0" rtlCol="0">
            <a:spAutoFit/>
          </a:bodyPr>
          <a:lstStyle/>
          <a:p>
            <a:pPr marL="190500" marR="78740" indent="-177800">
              <a:lnSpc>
                <a:spcPct val="133300"/>
              </a:lnSpc>
              <a:buChar char="•"/>
              <a:tabLst>
                <a:tab pos="170815" algn="l"/>
              </a:tabLst>
            </a:pPr>
            <a:r>
              <a:rPr spc="5" dirty="0">
                <a:solidFill>
                  <a:srgbClr val="045899"/>
                </a:solidFill>
                <a:latin typeface="Avenir"/>
                <a:cs typeface="Avenir"/>
              </a:rPr>
              <a:t>Topical </a:t>
            </a:r>
            <a:r>
              <a:rPr spc="30" dirty="0">
                <a:solidFill>
                  <a:srgbClr val="045899"/>
                </a:solidFill>
                <a:latin typeface="Avenir"/>
                <a:cs typeface="Avenir"/>
              </a:rPr>
              <a:t>Nitroglycerin</a:t>
            </a:r>
            <a:r>
              <a:rPr lang="en-US" spc="30" dirty="0">
                <a:solidFill>
                  <a:srgbClr val="045899"/>
                </a:solidFill>
                <a:latin typeface="Avenir"/>
                <a:cs typeface="Avenir"/>
              </a:rPr>
              <a:t>:</a:t>
            </a:r>
            <a:r>
              <a:rPr dirty="0">
                <a:solidFill>
                  <a:srgbClr val="045899"/>
                </a:solidFill>
                <a:latin typeface="Avenir"/>
                <a:cs typeface="Avenir"/>
              </a:rPr>
              <a:t> </a:t>
            </a:r>
            <a:r>
              <a:rPr spc="30" dirty="0">
                <a:solidFill>
                  <a:srgbClr val="045899"/>
                </a:solidFill>
                <a:latin typeface="Avenir"/>
                <a:cs typeface="Avenir"/>
              </a:rPr>
              <a:t>Initial </a:t>
            </a:r>
            <a:r>
              <a:rPr spc="25" dirty="0">
                <a:solidFill>
                  <a:srgbClr val="045899"/>
                </a:solidFill>
                <a:latin typeface="Avenir"/>
                <a:cs typeface="Avenir"/>
              </a:rPr>
              <a:t>report </a:t>
            </a:r>
            <a:r>
              <a:rPr spc="35" dirty="0">
                <a:solidFill>
                  <a:srgbClr val="045899"/>
                </a:solidFill>
                <a:latin typeface="Avenir"/>
                <a:cs typeface="Avenir"/>
              </a:rPr>
              <a:t>of  </a:t>
            </a:r>
            <a:r>
              <a:rPr spc="25" dirty="0">
                <a:solidFill>
                  <a:srgbClr val="045899"/>
                </a:solidFill>
                <a:latin typeface="Avenir"/>
                <a:cs typeface="Avenir"/>
              </a:rPr>
              <a:t>improvement </a:t>
            </a:r>
            <a:r>
              <a:rPr spc="15" dirty="0">
                <a:solidFill>
                  <a:srgbClr val="045899"/>
                </a:solidFill>
                <a:latin typeface="Avenir"/>
                <a:cs typeface="Avenir"/>
              </a:rPr>
              <a:t>in </a:t>
            </a:r>
            <a:r>
              <a:rPr spc="25" dirty="0">
                <a:solidFill>
                  <a:srgbClr val="045899"/>
                </a:solidFill>
                <a:latin typeface="Avenir"/>
                <a:cs typeface="Avenir"/>
              </a:rPr>
              <a:t>pain </a:t>
            </a:r>
            <a:r>
              <a:rPr spc="20" dirty="0">
                <a:solidFill>
                  <a:srgbClr val="045899"/>
                </a:solidFill>
                <a:latin typeface="Avenir"/>
                <a:cs typeface="Avenir"/>
              </a:rPr>
              <a:t>and</a:t>
            </a:r>
            <a:r>
              <a:rPr lang="en-US" spc="235" dirty="0">
                <a:solidFill>
                  <a:srgbClr val="045899"/>
                </a:solidFill>
                <a:latin typeface="Avenir"/>
                <a:cs typeface="Avenir"/>
              </a:rPr>
              <a:t> </a:t>
            </a:r>
            <a:r>
              <a:rPr spc="30" dirty="0">
                <a:solidFill>
                  <a:srgbClr val="045899"/>
                </a:solidFill>
                <a:latin typeface="Avenir"/>
                <a:cs typeface="Avenir"/>
              </a:rPr>
              <a:t>dyspareunia,</a:t>
            </a:r>
            <a:r>
              <a:rPr lang="en-US" dirty="0">
                <a:latin typeface="Avenir"/>
                <a:cs typeface="Avenir"/>
              </a:rPr>
              <a:t> </a:t>
            </a:r>
            <a:r>
              <a:rPr spc="20" dirty="0">
                <a:solidFill>
                  <a:srgbClr val="045899"/>
                </a:solidFill>
                <a:latin typeface="Avenir"/>
                <a:cs typeface="Avenir"/>
              </a:rPr>
              <a:t>but </a:t>
            </a:r>
            <a:r>
              <a:rPr spc="30" dirty="0">
                <a:solidFill>
                  <a:srgbClr val="045899"/>
                </a:solidFill>
                <a:latin typeface="Avenir"/>
                <a:cs typeface="Avenir"/>
              </a:rPr>
              <a:t>headache </a:t>
            </a:r>
            <a:r>
              <a:rPr spc="20" dirty="0">
                <a:solidFill>
                  <a:srgbClr val="045899"/>
                </a:solidFill>
                <a:latin typeface="Avenir"/>
                <a:cs typeface="Avenir"/>
              </a:rPr>
              <a:t>was </a:t>
            </a:r>
            <a:r>
              <a:rPr dirty="0">
                <a:solidFill>
                  <a:srgbClr val="045899"/>
                </a:solidFill>
                <a:latin typeface="Avenir"/>
                <a:cs typeface="Avenir"/>
              </a:rPr>
              <a:t>a </a:t>
            </a:r>
            <a:r>
              <a:rPr spc="30" dirty="0">
                <a:solidFill>
                  <a:srgbClr val="045899"/>
                </a:solidFill>
                <a:latin typeface="Avenir"/>
                <a:cs typeface="Avenir"/>
              </a:rPr>
              <a:t>limiting </a:t>
            </a:r>
            <a:r>
              <a:rPr spc="25" dirty="0">
                <a:solidFill>
                  <a:srgbClr val="045899"/>
                </a:solidFill>
                <a:latin typeface="Avenir"/>
                <a:cs typeface="Avenir"/>
              </a:rPr>
              <a:t>side </a:t>
            </a:r>
            <a:r>
              <a:rPr spc="30" dirty="0">
                <a:solidFill>
                  <a:srgbClr val="045899"/>
                </a:solidFill>
                <a:latin typeface="Avenir"/>
                <a:cs typeface="Avenir"/>
              </a:rPr>
              <a:t>effect</a:t>
            </a:r>
            <a:r>
              <a:rPr lang="en-US" spc="30" dirty="0">
                <a:solidFill>
                  <a:srgbClr val="045899"/>
                </a:solidFill>
                <a:latin typeface="Avenir"/>
                <a:cs typeface="Avenir"/>
              </a:rPr>
              <a:t> </a:t>
            </a:r>
            <a:r>
              <a:rPr spc="35" dirty="0">
                <a:solidFill>
                  <a:srgbClr val="045899"/>
                </a:solidFill>
                <a:latin typeface="Avenir"/>
                <a:cs typeface="Avenir"/>
              </a:rPr>
              <a:t>(84)</a:t>
            </a:r>
            <a:endParaRPr dirty="0">
              <a:latin typeface="Avenir"/>
              <a:cs typeface="Avenir"/>
            </a:endParaRPr>
          </a:p>
        </p:txBody>
      </p:sp>
      <p:sp>
        <p:nvSpPr>
          <p:cNvPr id="6" name="object 6"/>
          <p:cNvSpPr txBox="1"/>
          <p:nvPr/>
        </p:nvSpPr>
        <p:spPr>
          <a:xfrm>
            <a:off x="5029200" y="2953277"/>
            <a:ext cx="4646548" cy="553998"/>
          </a:xfrm>
          <a:prstGeom prst="rect">
            <a:avLst/>
          </a:prstGeom>
        </p:spPr>
        <p:txBody>
          <a:bodyPr vert="horz" wrap="square" lIns="0" tIns="0" rIns="0" bIns="0" rtlCol="0">
            <a:spAutoFit/>
          </a:bodyPr>
          <a:lstStyle/>
          <a:p>
            <a:pPr marL="170180" indent="-157480">
              <a:lnSpc>
                <a:spcPct val="100000"/>
              </a:lnSpc>
              <a:buChar char="•"/>
              <a:tabLst>
                <a:tab pos="170815" algn="l"/>
              </a:tabLst>
            </a:pPr>
            <a:r>
              <a:rPr spc="5" dirty="0">
                <a:solidFill>
                  <a:srgbClr val="045899"/>
                </a:solidFill>
                <a:latin typeface="Avenir"/>
                <a:cs typeface="Avenir"/>
              </a:rPr>
              <a:t>Topical </a:t>
            </a:r>
            <a:r>
              <a:rPr spc="30" dirty="0">
                <a:solidFill>
                  <a:srgbClr val="045899"/>
                </a:solidFill>
                <a:latin typeface="Avenir"/>
                <a:cs typeface="Avenir"/>
              </a:rPr>
              <a:t>Capsaicin</a:t>
            </a:r>
            <a:r>
              <a:rPr lang="en-US" spc="30" dirty="0">
                <a:solidFill>
                  <a:srgbClr val="045899"/>
                </a:solidFill>
                <a:latin typeface="Avenir"/>
                <a:cs typeface="Avenir"/>
              </a:rPr>
              <a:t>:</a:t>
            </a:r>
            <a:r>
              <a:rPr dirty="0">
                <a:solidFill>
                  <a:srgbClr val="045899"/>
                </a:solidFill>
                <a:latin typeface="Avenir"/>
                <a:cs typeface="Avenir"/>
              </a:rPr>
              <a:t> </a:t>
            </a:r>
            <a:r>
              <a:rPr spc="30" dirty="0">
                <a:solidFill>
                  <a:srgbClr val="045899"/>
                </a:solidFill>
                <a:latin typeface="Avenir"/>
                <a:cs typeface="Avenir"/>
              </a:rPr>
              <a:t>Initial </a:t>
            </a:r>
            <a:r>
              <a:rPr spc="25" dirty="0">
                <a:solidFill>
                  <a:srgbClr val="045899"/>
                </a:solidFill>
                <a:latin typeface="Avenir"/>
                <a:cs typeface="Avenir"/>
              </a:rPr>
              <a:t>report</a:t>
            </a:r>
            <a:r>
              <a:rPr spc="225" dirty="0">
                <a:solidFill>
                  <a:srgbClr val="045899"/>
                </a:solidFill>
                <a:latin typeface="Avenir"/>
                <a:cs typeface="Avenir"/>
              </a:rPr>
              <a:t> </a:t>
            </a:r>
            <a:r>
              <a:rPr spc="35" dirty="0">
                <a:solidFill>
                  <a:srgbClr val="045899"/>
                </a:solidFill>
                <a:latin typeface="Avenir"/>
                <a:cs typeface="Avenir"/>
              </a:rPr>
              <a:t>of</a:t>
            </a:r>
            <a:r>
              <a:rPr lang="en-US" dirty="0">
                <a:latin typeface="Avenir"/>
                <a:cs typeface="Avenir"/>
              </a:rPr>
              <a:t> </a:t>
            </a:r>
            <a:r>
              <a:rPr spc="25" dirty="0">
                <a:solidFill>
                  <a:srgbClr val="045899"/>
                </a:solidFill>
                <a:latin typeface="Avenir"/>
                <a:cs typeface="Avenir"/>
              </a:rPr>
              <a:t>improvement </a:t>
            </a:r>
            <a:r>
              <a:rPr spc="15" dirty="0">
                <a:solidFill>
                  <a:srgbClr val="045899"/>
                </a:solidFill>
                <a:latin typeface="Avenir"/>
                <a:cs typeface="Avenir"/>
              </a:rPr>
              <a:t>in </a:t>
            </a:r>
            <a:r>
              <a:rPr spc="25" dirty="0">
                <a:solidFill>
                  <a:srgbClr val="045899"/>
                </a:solidFill>
                <a:latin typeface="Avenir"/>
                <a:cs typeface="Avenir"/>
              </a:rPr>
              <a:t>pain </a:t>
            </a:r>
            <a:r>
              <a:rPr spc="20" dirty="0">
                <a:solidFill>
                  <a:srgbClr val="045899"/>
                </a:solidFill>
                <a:latin typeface="Avenir"/>
                <a:cs typeface="Avenir"/>
              </a:rPr>
              <a:t>and </a:t>
            </a:r>
            <a:r>
              <a:rPr spc="30" dirty="0">
                <a:solidFill>
                  <a:srgbClr val="045899"/>
                </a:solidFill>
                <a:latin typeface="Avenir"/>
                <a:cs typeface="Avenir"/>
              </a:rPr>
              <a:t>dyspareunia</a:t>
            </a:r>
            <a:r>
              <a:rPr lang="en-US" spc="30" dirty="0">
                <a:solidFill>
                  <a:srgbClr val="045899"/>
                </a:solidFill>
                <a:latin typeface="Avenir"/>
                <a:cs typeface="Avenir"/>
              </a:rPr>
              <a:t> </a:t>
            </a:r>
            <a:r>
              <a:rPr spc="35" dirty="0">
                <a:solidFill>
                  <a:srgbClr val="045899"/>
                </a:solidFill>
                <a:latin typeface="Avenir"/>
                <a:cs typeface="Avenir"/>
              </a:rPr>
              <a:t>(85)</a:t>
            </a:r>
            <a:endParaRPr dirty="0">
              <a:latin typeface="Avenir"/>
              <a:cs typeface="Avenir"/>
            </a:endParaRPr>
          </a:p>
        </p:txBody>
      </p:sp>
      <p:sp>
        <p:nvSpPr>
          <p:cNvPr id="7" name="object 7"/>
          <p:cNvSpPr txBox="1"/>
          <p:nvPr/>
        </p:nvSpPr>
        <p:spPr>
          <a:xfrm>
            <a:off x="5029200" y="3941802"/>
            <a:ext cx="4800600" cy="553998"/>
          </a:xfrm>
          <a:prstGeom prst="rect">
            <a:avLst/>
          </a:prstGeom>
        </p:spPr>
        <p:txBody>
          <a:bodyPr vert="horz" wrap="square" lIns="0" tIns="0" rIns="0" bIns="0" rtlCol="0">
            <a:spAutoFit/>
          </a:bodyPr>
          <a:lstStyle/>
          <a:p>
            <a:pPr marL="170180" indent="-157480">
              <a:lnSpc>
                <a:spcPct val="100000"/>
              </a:lnSpc>
              <a:buChar char="•"/>
              <a:tabLst>
                <a:tab pos="170815" algn="l"/>
              </a:tabLst>
            </a:pPr>
            <a:r>
              <a:rPr spc="30" dirty="0">
                <a:solidFill>
                  <a:srgbClr val="045899"/>
                </a:solidFill>
                <a:latin typeface="Avenir"/>
                <a:cs typeface="Avenir"/>
              </a:rPr>
              <a:t>Enoxaparin Injections</a:t>
            </a:r>
            <a:r>
              <a:rPr lang="en-US" spc="30" dirty="0">
                <a:solidFill>
                  <a:srgbClr val="045899"/>
                </a:solidFill>
                <a:latin typeface="Avenir"/>
                <a:cs typeface="Avenir"/>
              </a:rPr>
              <a:t>:</a:t>
            </a:r>
            <a:r>
              <a:rPr spc="110" dirty="0">
                <a:solidFill>
                  <a:srgbClr val="045899"/>
                </a:solidFill>
                <a:latin typeface="Avenir"/>
                <a:cs typeface="Avenir"/>
              </a:rPr>
              <a:t> </a:t>
            </a:r>
            <a:r>
              <a:rPr spc="30" dirty="0">
                <a:solidFill>
                  <a:srgbClr val="045899"/>
                </a:solidFill>
                <a:latin typeface="Avenir"/>
                <a:cs typeface="Avenir"/>
              </a:rPr>
              <a:t>Decreased</a:t>
            </a:r>
            <a:r>
              <a:rPr lang="en-US" dirty="0">
                <a:latin typeface="Avenir"/>
                <a:cs typeface="Avenir"/>
              </a:rPr>
              <a:t> </a:t>
            </a:r>
            <a:r>
              <a:rPr spc="30" dirty="0">
                <a:solidFill>
                  <a:srgbClr val="045899"/>
                </a:solidFill>
                <a:latin typeface="Avenir"/>
                <a:cs typeface="Avenir"/>
              </a:rPr>
              <a:t>vestibular sensitivity </a:t>
            </a:r>
            <a:r>
              <a:rPr spc="20" dirty="0">
                <a:solidFill>
                  <a:srgbClr val="045899"/>
                </a:solidFill>
                <a:latin typeface="Avenir"/>
                <a:cs typeface="Avenir"/>
              </a:rPr>
              <a:t>and </a:t>
            </a:r>
            <a:r>
              <a:rPr spc="30" dirty="0">
                <a:solidFill>
                  <a:srgbClr val="045899"/>
                </a:solidFill>
                <a:latin typeface="Avenir"/>
                <a:cs typeface="Avenir"/>
              </a:rPr>
              <a:t>dyspareunia</a:t>
            </a:r>
            <a:r>
              <a:rPr lang="en-US" spc="30" dirty="0">
                <a:solidFill>
                  <a:srgbClr val="045899"/>
                </a:solidFill>
                <a:latin typeface="Avenir"/>
                <a:cs typeface="Avenir"/>
              </a:rPr>
              <a:t> </a:t>
            </a:r>
            <a:r>
              <a:rPr spc="35" dirty="0">
                <a:solidFill>
                  <a:srgbClr val="045899"/>
                </a:solidFill>
                <a:latin typeface="Avenir"/>
                <a:cs typeface="Avenir"/>
              </a:rPr>
              <a:t>(101)</a:t>
            </a:r>
            <a:endParaRPr dirty="0">
              <a:latin typeface="Avenir"/>
              <a:cs typeface="Avenir"/>
            </a:endParaRPr>
          </a:p>
        </p:txBody>
      </p:sp>
      <p:sp>
        <p:nvSpPr>
          <p:cNvPr id="8" name="object 8"/>
          <p:cNvSpPr txBox="1"/>
          <p:nvPr/>
        </p:nvSpPr>
        <p:spPr>
          <a:xfrm>
            <a:off x="5029200" y="4876800"/>
            <a:ext cx="4698460" cy="1105303"/>
          </a:xfrm>
          <a:prstGeom prst="rect">
            <a:avLst/>
          </a:prstGeom>
        </p:spPr>
        <p:txBody>
          <a:bodyPr vert="horz" wrap="square" lIns="0" tIns="0" rIns="0" bIns="0" rtlCol="0">
            <a:spAutoFit/>
          </a:bodyPr>
          <a:lstStyle/>
          <a:p>
            <a:pPr marL="190500" marR="5080" indent="-177800">
              <a:lnSpc>
                <a:spcPct val="133300"/>
              </a:lnSpc>
              <a:buChar char="•"/>
              <a:tabLst>
                <a:tab pos="170815" algn="l"/>
              </a:tabLst>
            </a:pPr>
            <a:r>
              <a:rPr spc="30" dirty="0">
                <a:solidFill>
                  <a:srgbClr val="045899"/>
                </a:solidFill>
                <a:latin typeface="Avenir"/>
                <a:cs typeface="Avenir"/>
              </a:rPr>
              <a:t>KTP-nd: </a:t>
            </a:r>
            <a:r>
              <a:rPr spc="-15" dirty="0">
                <a:solidFill>
                  <a:srgbClr val="045899"/>
                </a:solidFill>
                <a:latin typeface="Avenir"/>
                <a:cs typeface="Avenir"/>
              </a:rPr>
              <a:t>YAG </a:t>
            </a:r>
            <a:r>
              <a:rPr spc="25" dirty="0">
                <a:solidFill>
                  <a:srgbClr val="045899"/>
                </a:solidFill>
                <a:latin typeface="Avenir"/>
                <a:cs typeface="Avenir"/>
              </a:rPr>
              <a:t>Laser </a:t>
            </a:r>
            <a:r>
              <a:rPr spc="30" dirty="0">
                <a:solidFill>
                  <a:srgbClr val="045899"/>
                </a:solidFill>
                <a:latin typeface="Avenir"/>
                <a:cs typeface="Avenir"/>
              </a:rPr>
              <a:t>Therapy</a:t>
            </a:r>
            <a:r>
              <a:rPr lang="en-US" spc="30" dirty="0">
                <a:solidFill>
                  <a:srgbClr val="045899"/>
                </a:solidFill>
                <a:latin typeface="Avenir"/>
                <a:cs typeface="Avenir"/>
              </a:rPr>
              <a:t>:</a:t>
            </a:r>
            <a:r>
              <a:rPr dirty="0">
                <a:solidFill>
                  <a:srgbClr val="045899"/>
                </a:solidFill>
                <a:latin typeface="Avenir"/>
                <a:cs typeface="Avenir"/>
              </a:rPr>
              <a:t> </a:t>
            </a:r>
            <a:r>
              <a:rPr spc="35" dirty="0">
                <a:solidFill>
                  <a:srgbClr val="045899"/>
                </a:solidFill>
                <a:latin typeface="Avenir"/>
                <a:cs typeface="Avenir"/>
              </a:rPr>
              <a:t>Initial  </a:t>
            </a:r>
            <a:r>
              <a:rPr spc="25" dirty="0">
                <a:solidFill>
                  <a:srgbClr val="045899"/>
                </a:solidFill>
                <a:latin typeface="Avenir"/>
                <a:cs typeface="Avenir"/>
              </a:rPr>
              <a:t>report showed reduced </a:t>
            </a:r>
            <a:r>
              <a:rPr spc="30" dirty="0">
                <a:solidFill>
                  <a:srgbClr val="045899"/>
                </a:solidFill>
                <a:latin typeface="Avenir"/>
                <a:cs typeface="Avenir"/>
              </a:rPr>
              <a:t>dyspareunia  </a:t>
            </a:r>
            <a:r>
              <a:rPr spc="20" dirty="0">
                <a:solidFill>
                  <a:srgbClr val="045899"/>
                </a:solidFill>
                <a:latin typeface="Avenir"/>
                <a:cs typeface="Avenir"/>
              </a:rPr>
              <a:t>and </a:t>
            </a:r>
            <a:r>
              <a:rPr spc="25" dirty="0">
                <a:solidFill>
                  <a:srgbClr val="045899"/>
                </a:solidFill>
                <a:latin typeface="Avenir"/>
                <a:cs typeface="Avenir"/>
              </a:rPr>
              <a:t>improved sexual </a:t>
            </a:r>
            <a:r>
              <a:rPr spc="30" dirty="0">
                <a:solidFill>
                  <a:srgbClr val="045899"/>
                </a:solidFill>
                <a:latin typeface="Avenir"/>
                <a:cs typeface="Avenir"/>
              </a:rPr>
              <a:t>satisfaction</a:t>
            </a:r>
            <a:r>
              <a:rPr spc="204" dirty="0">
                <a:solidFill>
                  <a:srgbClr val="045899"/>
                </a:solidFill>
                <a:latin typeface="Avenir"/>
                <a:cs typeface="Avenir"/>
              </a:rPr>
              <a:t> </a:t>
            </a:r>
            <a:r>
              <a:rPr spc="35" dirty="0">
                <a:solidFill>
                  <a:srgbClr val="045899"/>
                </a:solidFill>
                <a:latin typeface="Avenir"/>
                <a:cs typeface="Avenir"/>
              </a:rPr>
              <a:t>(86)</a:t>
            </a:r>
            <a:endParaRPr dirty="0">
              <a:latin typeface="Avenir"/>
              <a:cs typeface="Avenir"/>
            </a:endParaRPr>
          </a:p>
        </p:txBody>
      </p:sp>
      <p:sp>
        <p:nvSpPr>
          <p:cNvPr id="10" name="object 10"/>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50" dirty="0"/>
              <a:t>INDIVIDUALIZED </a:t>
            </a:r>
            <a:r>
              <a:rPr spc="30" dirty="0"/>
              <a:t>MULTIDISCIPLINARY</a:t>
            </a:r>
            <a:r>
              <a:rPr spc="180" dirty="0"/>
              <a:t> </a:t>
            </a:r>
            <a:r>
              <a:rPr spc="30" dirty="0"/>
              <a:t>TREATMENT</a:t>
            </a:r>
          </a:p>
        </p:txBody>
      </p:sp>
      <p:sp>
        <p:nvSpPr>
          <p:cNvPr id="11" name="object 11"/>
          <p:cNvSpPr txBox="1"/>
          <p:nvPr/>
        </p:nvSpPr>
        <p:spPr>
          <a:xfrm>
            <a:off x="611505" y="2017852"/>
            <a:ext cx="7160895" cy="594971"/>
          </a:xfrm>
          <a:prstGeom prst="rect">
            <a:avLst/>
          </a:prstGeom>
        </p:spPr>
        <p:txBody>
          <a:bodyPr vert="horz" wrap="square" lIns="0" tIns="0" rIns="0" bIns="0" rtlCol="0">
            <a:spAutoFit/>
          </a:bodyPr>
          <a:lstStyle/>
          <a:p>
            <a:pPr marL="12700" marR="5080">
              <a:lnSpc>
                <a:spcPct val="133300"/>
              </a:lnSpc>
            </a:pPr>
            <a:r>
              <a:rPr sz="1500" b="1" spc="30" dirty="0">
                <a:solidFill>
                  <a:srgbClr val="045899"/>
                </a:solidFill>
                <a:latin typeface="Avenir Black"/>
                <a:cs typeface="Avenir Black"/>
              </a:rPr>
              <a:t>Experimental </a:t>
            </a:r>
            <a:r>
              <a:rPr sz="1500" b="1" spc="25" dirty="0">
                <a:solidFill>
                  <a:srgbClr val="045899"/>
                </a:solidFill>
                <a:latin typeface="Avenir Black"/>
                <a:cs typeface="Avenir Black"/>
              </a:rPr>
              <a:t>treatments that have been </a:t>
            </a:r>
            <a:r>
              <a:rPr sz="1500" b="1" spc="20" dirty="0">
                <a:solidFill>
                  <a:srgbClr val="045899"/>
                </a:solidFill>
                <a:latin typeface="Avenir Black"/>
                <a:cs typeface="Avenir Black"/>
              </a:rPr>
              <a:t>the </a:t>
            </a:r>
            <a:r>
              <a:rPr sz="1500" b="1" spc="25" dirty="0">
                <a:solidFill>
                  <a:srgbClr val="045899"/>
                </a:solidFill>
                <a:latin typeface="Avenir Black"/>
                <a:cs typeface="Avenir Black"/>
              </a:rPr>
              <a:t>focus </a:t>
            </a:r>
            <a:r>
              <a:rPr sz="1500" b="1" spc="15" dirty="0">
                <a:solidFill>
                  <a:srgbClr val="045899"/>
                </a:solidFill>
                <a:latin typeface="Avenir Black"/>
                <a:cs typeface="Avenir Black"/>
              </a:rPr>
              <a:t>of </a:t>
            </a:r>
            <a:r>
              <a:rPr sz="1500" b="1" spc="30" dirty="0">
                <a:solidFill>
                  <a:srgbClr val="045899"/>
                </a:solidFill>
                <a:latin typeface="Avenir Black"/>
                <a:cs typeface="Avenir Black"/>
              </a:rPr>
              <a:t>several </a:t>
            </a:r>
            <a:r>
              <a:rPr sz="1500" b="1" spc="25" dirty="0">
                <a:solidFill>
                  <a:srgbClr val="045899"/>
                </a:solidFill>
                <a:latin typeface="Avenir Black"/>
                <a:cs typeface="Avenir Black"/>
              </a:rPr>
              <a:t>recent </a:t>
            </a:r>
            <a:r>
              <a:rPr sz="1500" b="1" spc="35" dirty="0">
                <a:solidFill>
                  <a:srgbClr val="045899"/>
                </a:solidFill>
                <a:latin typeface="Avenir Black"/>
                <a:cs typeface="Avenir Black"/>
              </a:rPr>
              <a:t>journal  </a:t>
            </a:r>
            <a:r>
              <a:rPr sz="1500" b="1" spc="30" dirty="0">
                <a:solidFill>
                  <a:srgbClr val="045899"/>
                </a:solidFill>
                <a:latin typeface="Avenir Black"/>
                <a:cs typeface="Avenir Black"/>
              </a:rPr>
              <a:t>publications, </a:t>
            </a:r>
            <a:r>
              <a:rPr sz="1500" b="1" spc="20" dirty="0">
                <a:solidFill>
                  <a:srgbClr val="045899"/>
                </a:solidFill>
                <a:latin typeface="Avenir Black"/>
                <a:cs typeface="Avenir Black"/>
              </a:rPr>
              <a:t>but </a:t>
            </a:r>
            <a:r>
              <a:rPr sz="1500" b="1" spc="15" dirty="0">
                <a:solidFill>
                  <a:srgbClr val="045899"/>
                </a:solidFill>
                <a:latin typeface="Avenir Black"/>
                <a:cs typeface="Avenir Black"/>
              </a:rPr>
              <a:t>are </a:t>
            </a:r>
            <a:r>
              <a:rPr sz="1500" b="1" spc="20" dirty="0">
                <a:solidFill>
                  <a:srgbClr val="045899"/>
                </a:solidFill>
                <a:latin typeface="Avenir Black"/>
                <a:cs typeface="Avenir Black"/>
              </a:rPr>
              <a:t>not </a:t>
            </a:r>
            <a:r>
              <a:rPr sz="1500" b="1" spc="25" dirty="0">
                <a:solidFill>
                  <a:srgbClr val="045899"/>
                </a:solidFill>
                <a:latin typeface="Avenir Black"/>
                <a:cs typeface="Avenir Black"/>
              </a:rPr>
              <a:t>widely used </a:t>
            </a:r>
            <a:r>
              <a:rPr sz="1500" b="1" spc="15" dirty="0">
                <a:solidFill>
                  <a:srgbClr val="045899"/>
                </a:solidFill>
                <a:latin typeface="Avenir Black"/>
                <a:cs typeface="Avenir Black"/>
              </a:rPr>
              <a:t>at </a:t>
            </a:r>
            <a:r>
              <a:rPr sz="1500" b="1" spc="25" dirty="0">
                <a:solidFill>
                  <a:srgbClr val="045899"/>
                </a:solidFill>
                <a:latin typeface="Avenir Black"/>
                <a:cs typeface="Avenir Black"/>
              </a:rPr>
              <a:t>this time,</a:t>
            </a:r>
            <a:r>
              <a:rPr lang="en-US" sz="1500" b="1" spc="25" dirty="0">
                <a:solidFill>
                  <a:srgbClr val="045899"/>
                </a:solidFill>
                <a:latin typeface="Avenir Black"/>
                <a:cs typeface="Avenir Black"/>
              </a:rPr>
              <a:t> </a:t>
            </a:r>
            <a:r>
              <a:rPr sz="1500" b="1" spc="35" dirty="0">
                <a:solidFill>
                  <a:srgbClr val="045899"/>
                </a:solidFill>
                <a:latin typeface="Avenir Black"/>
                <a:cs typeface="Avenir Black"/>
              </a:rPr>
              <a:t>include:</a:t>
            </a:r>
            <a:endParaRPr sz="1500" dirty="0">
              <a:latin typeface="Avenir Black"/>
              <a:cs typeface="Avenir Black"/>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50" dirty="0"/>
              <a:t>INDIVIDUALIZED </a:t>
            </a:r>
            <a:r>
              <a:rPr spc="30" dirty="0"/>
              <a:t>MULTIDISCIPLINARY</a:t>
            </a:r>
            <a:r>
              <a:rPr spc="180" dirty="0"/>
              <a:t> </a:t>
            </a:r>
            <a:r>
              <a:rPr spc="30" dirty="0"/>
              <a:t>TREATMENT</a:t>
            </a:r>
          </a:p>
        </p:txBody>
      </p:sp>
      <p:sp>
        <p:nvSpPr>
          <p:cNvPr id="6" name="object 6"/>
          <p:cNvSpPr txBox="1"/>
          <p:nvPr/>
        </p:nvSpPr>
        <p:spPr>
          <a:xfrm>
            <a:off x="1596644" y="7323828"/>
            <a:ext cx="2765425" cy="128240"/>
          </a:xfrm>
          <a:prstGeom prst="rect">
            <a:avLst/>
          </a:prstGeom>
        </p:spPr>
        <p:txBody>
          <a:bodyPr vert="horz" wrap="square" lIns="0" tIns="0" rIns="0" bIns="0" rtlCol="0">
            <a:spAutoFit/>
          </a:bodyPr>
          <a:lstStyle/>
          <a:p>
            <a:pPr marL="12700">
              <a:lnSpc>
                <a:spcPts val="1030"/>
              </a:lnSpc>
            </a:pPr>
            <a:r>
              <a:rPr sz="1000" spc="15" dirty="0">
                <a:solidFill>
                  <a:srgbClr val="045899"/>
                </a:solidFill>
                <a:latin typeface="Avenir"/>
                <a:cs typeface="Avenir"/>
              </a:rPr>
              <a:t>See </a:t>
            </a:r>
            <a:r>
              <a:rPr sz="1000" spc="5" dirty="0">
                <a:solidFill>
                  <a:srgbClr val="045899"/>
                </a:solidFill>
                <a:latin typeface="Avenir"/>
                <a:cs typeface="Avenir"/>
              </a:rPr>
              <a:t>Treatment </a:t>
            </a:r>
            <a:r>
              <a:rPr sz="1000" spc="20" dirty="0">
                <a:solidFill>
                  <a:srgbClr val="045899"/>
                </a:solidFill>
                <a:latin typeface="Avenir"/>
                <a:cs typeface="Avenir"/>
              </a:rPr>
              <a:t>References 1-13</a:t>
            </a:r>
            <a:r>
              <a:rPr lang="en-US" sz="1000" spc="20" dirty="0">
                <a:solidFill>
                  <a:srgbClr val="045899"/>
                </a:solidFill>
                <a:latin typeface="Avenir"/>
                <a:cs typeface="Avenir"/>
              </a:rPr>
              <a:t>5</a:t>
            </a:r>
            <a:r>
              <a:rPr sz="1000" spc="25" dirty="0">
                <a:solidFill>
                  <a:srgbClr val="045899"/>
                </a:solidFill>
                <a:latin typeface="Avenir"/>
                <a:cs typeface="Avenir"/>
              </a:rPr>
              <a:t>.</a:t>
            </a:r>
            <a:endParaRPr sz="1000" dirty="0">
              <a:latin typeface="Avenir"/>
              <a:cs typeface="Avenir"/>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76</a:t>
            </a:fld>
            <a:endParaRPr dirty="0"/>
          </a:p>
        </p:txBody>
      </p:sp>
      <p:sp>
        <p:nvSpPr>
          <p:cNvPr id="8" name="object 8"/>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Individualized Multidisciplinary</a:t>
            </a:r>
            <a:r>
              <a:rPr sz="1000" spc="155" dirty="0">
                <a:solidFill>
                  <a:srgbClr val="42888E"/>
                </a:solidFill>
                <a:latin typeface="Avenir"/>
                <a:cs typeface="Arial"/>
              </a:rPr>
              <a:t> </a:t>
            </a:r>
            <a:r>
              <a:rPr sz="1000" spc="20" dirty="0">
                <a:solidFill>
                  <a:srgbClr val="42888E"/>
                </a:solidFill>
                <a:latin typeface="Avenir"/>
                <a:cs typeface="Arial"/>
              </a:rPr>
              <a:t>Treatment</a:t>
            </a:r>
            <a:endParaRPr sz="1000" dirty="0">
              <a:latin typeface="Avenir"/>
              <a:cs typeface="Arial"/>
            </a:endParaRPr>
          </a:p>
        </p:txBody>
      </p:sp>
      <p:sp>
        <p:nvSpPr>
          <p:cNvPr id="5" name="object 5"/>
          <p:cNvSpPr txBox="1"/>
          <p:nvPr/>
        </p:nvSpPr>
        <p:spPr>
          <a:xfrm>
            <a:off x="5524246" y="2249947"/>
            <a:ext cx="3761104" cy="2564548"/>
          </a:xfrm>
          <a:prstGeom prst="rect">
            <a:avLst/>
          </a:prstGeom>
        </p:spPr>
        <p:txBody>
          <a:bodyPr vert="horz" wrap="square" lIns="0" tIns="0" rIns="0" bIns="0" rtlCol="0">
            <a:spAutoFit/>
          </a:bodyPr>
          <a:lstStyle/>
          <a:p>
            <a:pPr marL="190500" marR="73025" indent="-177800">
              <a:lnSpc>
                <a:spcPct val="133000"/>
              </a:lnSpc>
              <a:buChar char="•"/>
              <a:tabLst>
                <a:tab pos="170815" algn="l"/>
              </a:tabLst>
            </a:pPr>
            <a:r>
              <a:rPr spc="20" dirty="0">
                <a:solidFill>
                  <a:srgbClr val="045899"/>
                </a:solidFill>
                <a:latin typeface="Avenir"/>
                <a:cs typeface="Avenir"/>
              </a:rPr>
              <a:t>Transcutaneous </a:t>
            </a:r>
            <a:r>
              <a:rPr spc="30" dirty="0">
                <a:solidFill>
                  <a:srgbClr val="045899"/>
                </a:solidFill>
                <a:latin typeface="Avenir"/>
                <a:cs typeface="Avenir"/>
              </a:rPr>
              <a:t>Electrical </a:t>
            </a:r>
            <a:r>
              <a:rPr spc="35" dirty="0">
                <a:solidFill>
                  <a:srgbClr val="045899"/>
                </a:solidFill>
                <a:latin typeface="Avenir"/>
                <a:cs typeface="Avenir"/>
              </a:rPr>
              <a:t>Nerve  </a:t>
            </a:r>
            <a:r>
              <a:rPr spc="30" dirty="0">
                <a:solidFill>
                  <a:srgbClr val="045899"/>
                </a:solidFill>
                <a:latin typeface="Avenir"/>
                <a:cs typeface="Avenir"/>
              </a:rPr>
              <a:t>Stimulation </a:t>
            </a:r>
            <a:r>
              <a:rPr dirty="0">
                <a:solidFill>
                  <a:srgbClr val="045899"/>
                </a:solidFill>
                <a:latin typeface="Avenir"/>
                <a:cs typeface="Avenir"/>
              </a:rPr>
              <a:t>– </a:t>
            </a:r>
            <a:r>
              <a:rPr spc="30" dirty="0">
                <a:solidFill>
                  <a:srgbClr val="045899"/>
                </a:solidFill>
                <a:latin typeface="Avenir"/>
                <a:cs typeface="Avenir"/>
              </a:rPr>
              <a:t>Reports </a:t>
            </a:r>
            <a:r>
              <a:rPr spc="15" dirty="0">
                <a:solidFill>
                  <a:srgbClr val="045899"/>
                </a:solidFill>
                <a:latin typeface="Avenir"/>
                <a:cs typeface="Avenir"/>
              </a:rPr>
              <a:t>of </a:t>
            </a:r>
            <a:r>
              <a:rPr spc="30" dirty="0">
                <a:solidFill>
                  <a:srgbClr val="045899"/>
                </a:solidFill>
                <a:latin typeface="Avenir"/>
                <a:cs typeface="Avenir"/>
              </a:rPr>
              <a:t>improvement  </a:t>
            </a:r>
            <a:r>
              <a:rPr spc="15" dirty="0">
                <a:solidFill>
                  <a:srgbClr val="045899"/>
                </a:solidFill>
                <a:latin typeface="Avenir"/>
                <a:cs typeface="Avenir"/>
              </a:rPr>
              <a:t>in </a:t>
            </a:r>
            <a:r>
              <a:rPr spc="25" dirty="0">
                <a:solidFill>
                  <a:srgbClr val="045899"/>
                </a:solidFill>
                <a:latin typeface="Avenir"/>
                <a:cs typeface="Avenir"/>
              </a:rPr>
              <a:t>vulvar pain, </a:t>
            </a:r>
            <a:r>
              <a:rPr spc="30" dirty="0">
                <a:solidFill>
                  <a:srgbClr val="045899"/>
                </a:solidFill>
                <a:latin typeface="Avenir"/>
                <a:cs typeface="Avenir"/>
              </a:rPr>
              <a:t>intercourse-related</a:t>
            </a:r>
            <a:r>
              <a:rPr spc="185" dirty="0">
                <a:solidFill>
                  <a:srgbClr val="045899"/>
                </a:solidFill>
                <a:latin typeface="Avenir"/>
                <a:cs typeface="Avenir"/>
              </a:rPr>
              <a:t> </a:t>
            </a:r>
            <a:r>
              <a:rPr spc="35" dirty="0">
                <a:solidFill>
                  <a:srgbClr val="045899"/>
                </a:solidFill>
                <a:latin typeface="Avenir"/>
                <a:cs typeface="Avenir"/>
              </a:rPr>
              <a:t>pain</a:t>
            </a:r>
            <a:br>
              <a:rPr lang="en-US" dirty="0">
                <a:latin typeface="Avenir"/>
                <a:cs typeface="Avenir"/>
              </a:rPr>
            </a:br>
            <a:r>
              <a:rPr spc="20" dirty="0">
                <a:solidFill>
                  <a:srgbClr val="045899"/>
                </a:solidFill>
                <a:latin typeface="Avenir"/>
                <a:cs typeface="Avenir"/>
              </a:rPr>
              <a:t>and </a:t>
            </a:r>
            <a:r>
              <a:rPr spc="25" dirty="0">
                <a:solidFill>
                  <a:srgbClr val="045899"/>
                </a:solidFill>
                <a:latin typeface="Avenir"/>
                <a:cs typeface="Avenir"/>
              </a:rPr>
              <a:t>sexual </a:t>
            </a:r>
            <a:r>
              <a:rPr spc="30" dirty="0">
                <a:solidFill>
                  <a:srgbClr val="045899"/>
                </a:solidFill>
                <a:latin typeface="Avenir"/>
                <a:cs typeface="Avenir"/>
              </a:rPr>
              <a:t>functioning </a:t>
            </a:r>
            <a:r>
              <a:rPr spc="25" dirty="0">
                <a:solidFill>
                  <a:srgbClr val="045899"/>
                </a:solidFill>
                <a:latin typeface="Avenir"/>
                <a:cs typeface="Avenir"/>
              </a:rPr>
              <a:t>(88, </a:t>
            </a:r>
            <a:r>
              <a:rPr spc="20" dirty="0">
                <a:solidFill>
                  <a:srgbClr val="045899"/>
                </a:solidFill>
                <a:latin typeface="Avenir"/>
                <a:cs typeface="Avenir"/>
              </a:rPr>
              <a:t>89, 99,</a:t>
            </a:r>
            <a:r>
              <a:rPr lang="en-US" spc="305" dirty="0">
                <a:solidFill>
                  <a:srgbClr val="045899"/>
                </a:solidFill>
                <a:latin typeface="Avenir"/>
                <a:cs typeface="Avenir"/>
              </a:rPr>
              <a:t> </a:t>
            </a:r>
            <a:r>
              <a:rPr spc="35" dirty="0">
                <a:solidFill>
                  <a:srgbClr val="045899"/>
                </a:solidFill>
                <a:latin typeface="Avenir"/>
                <a:cs typeface="Avenir"/>
              </a:rPr>
              <a:t>120,</a:t>
            </a:r>
            <a:r>
              <a:rPr lang="en-US" dirty="0">
                <a:latin typeface="Avenir"/>
                <a:cs typeface="Avenir"/>
              </a:rPr>
              <a:t> </a:t>
            </a:r>
            <a:r>
              <a:rPr spc="35" dirty="0">
                <a:solidFill>
                  <a:srgbClr val="045899"/>
                </a:solidFill>
                <a:latin typeface="Avenir"/>
                <a:cs typeface="Avenir"/>
              </a:rPr>
              <a:t>121)</a:t>
            </a:r>
            <a:endParaRPr lang="en-US" spc="35" dirty="0">
              <a:solidFill>
                <a:srgbClr val="045899"/>
              </a:solidFill>
              <a:latin typeface="Avenir"/>
              <a:cs typeface="Avenir"/>
            </a:endParaRPr>
          </a:p>
          <a:p>
            <a:pPr marL="190500">
              <a:lnSpc>
                <a:spcPct val="100000"/>
              </a:lnSpc>
              <a:spcBef>
                <a:spcPts val="600"/>
              </a:spcBef>
            </a:pPr>
            <a:endParaRPr dirty="0">
              <a:latin typeface="Avenir"/>
              <a:cs typeface="Avenir"/>
            </a:endParaRPr>
          </a:p>
        </p:txBody>
      </p:sp>
      <p:sp>
        <p:nvSpPr>
          <p:cNvPr id="9" name="object 9"/>
          <p:cNvSpPr txBox="1"/>
          <p:nvPr/>
        </p:nvSpPr>
        <p:spPr>
          <a:xfrm>
            <a:off x="1596644" y="2249947"/>
            <a:ext cx="3696970" cy="1473737"/>
          </a:xfrm>
          <a:prstGeom prst="rect">
            <a:avLst/>
          </a:prstGeom>
        </p:spPr>
        <p:txBody>
          <a:bodyPr vert="horz" wrap="square" lIns="0" tIns="0" rIns="0" bIns="0" rtlCol="0">
            <a:spAutoFit/>
          </a:bodyPr>
          <a:lstStyle/>
          <a:p>
            <a:pPr marL="190500" marR="5080" indent="-177800">
              <a:lnSpc>
                <a:spcPct val="133300"/>
              </a:lnSpc>
              <a:buChar char="•"/>
              <a:tabLst>
                <a:tab pos="170815" algn="l"/>
              </a:tabLst>
            </a:pPr>
            <a:r>
              <a:rPr spc="30" dirty="0">
                <a:solidFill>
                  <a:srgbClr val="045899"/>
                </a:solidFill>
                <a:latin typeface="Avenir"/>
                <a:cs typeface="Avenir"/>
              </a:rPr>
              <a:t>Photodynamic Therapy </a:t>
            </a:r>
            <a:r>
              <a:rPr dirty="0">
                <a:solidFill>
                  <a:srgbClr val="045899"/>
                </a:solidFill>
                <a:latin typeface="Avenir"/>
                <a:cs typeface="Avenir"/>
              </a:rPr>
              <a:t>- </a:t>
            </a:r>
            <a:r>
              <a:rPr spc="30" dirty="0">
                <a:solidFill>
                  <a:srgbClr val="045899"/>
                </a:solidFill>
                <a:latin typeface="Avenir"/>
                <a:cs typeface="Avenir"/>
              </a:rPr>
              <a:t>Initial report  </a:t>
            </a:r>
            <a:r>
              <a:rPr spc="15" dirty="0">
                <a:solidFill>
                  <a:srgbClr val="045899"/>
                </a:solidFill>
                <a:latin typeface="Avenir"/>
                <a:cs typeface="Avenir"/>
              </a:rPr>
              <a:t>of </a:t>
            </a:r>
            <a:r>
              <a:rPr spc="25" dirty="0">
                <a:solidFill>
                  <a:srgbClr val="045899"/>
                </a:solidFill>
                <a:latin typeface="Avenir"/>
                <a:cs typeface="Avenir"/>
              </a:rPr>
              <a:t>reduction </a:t>
            </a:r>
            <a:r>
              <a:rPr spc="15" dirty="0">
                <a:solidFill>
                  <a:srgbClr val="045899"/>
                </a:solidFill>
                <a:latin typeface="Avenir"/>
                <a:cs typeface="Avenir"/>
              </a:rPr>
              <a:t>in </a:t>
            </a:r>
            <a:r>
              <a:rPr spc="30" dirty="0">
                <a:solidFill>
                  <a:srgbClr val="045899"/>
                </a:solidFill>
                <a:latin typeface="Avenir"/>
                <a:cs typeface="Avenir"/>
              </a:rPr>
              <a:t>overall symptoms, </a:t>
            </a:r>
            <a:r>
              <a:rPr spc="35" dirty="0">
                <a:solidFill>
                  <a:srgbClr val="045899"/>
                </a:solidFill>
                <a:latin typeface="Avenir"/>
                <a:cs typeface="Avenir"/>
              </a:rPr>
              <a:t>but  </a:t>
            </a:r>
            <a:r>
              <a:rPr spc="15" dirty="0">
                <a:solidFill>
                  <a:srgbClr val="045899"/>
                </a:solidFill>
                <a:latin typeface="Avenir"/>
                <a:cs typeface="Avenir"/>
              </a:rPr>
              <a:t>no </a:t>
            </a:r>
            <a:r>
              <a:rPr spc="25" dirty="0">
                <a:solidFill>
                  <a:srgbClr val="045899"/>
                </a:solidFill>
                <a:latin typeface="Avenir"/>
                <a:cs typeface="Avenir"/>
              </a:rPr>
              <a:t>improvement </a:t>
            </a:r>
            <a:r>
              <a:rPr spc="15" dirty="0">
                <a:solidFill>
                  <a:srgbClr val="045899"/>
                </a:solidFill>
                <a:latin typeface="Avenir"/>
                <a:cs typeface="Avenir"/>
              </a:rPr>
              <a:t>in </a:t>
            </a:r>
            <a:r>
              <a:rPr spc="30" dirty="0">
                <a:solidFill>
                  <a:srgbClr val="045899"/>
                </a:solidFill>
                <a:latin typeface="Avenir"/>
                <a:cs typeface="Avenir"/>
              </a:rPr>
              <a:t>intercourse-related</a:t>
            </a:r>
            <a:r>
              <a:rPr lang="en-US" spc="30" dirty="0">
                <a:solidFill>
                  <a:srgbClr val="045899"/>
                </a:solidFill>
                <a:latin typeface="Avenir"/>
                <a:cs typeface="Avenir"/>
              </a:rPr>
              <a:t> </a:t>
            </a:r>
            <a:r>
              <a:rPr spc="25" dirty="0">
                <a:solidFill>
                  <a:srgbClr val="045899"/>
                </a:solidFill>
                <a:latin typeface="Avenir"/>
                <a:cs typeface="Avenir"/>
              </a:rPr>
              <a:t>pain</a:t>
            </a:r>
            <a:r>
              <a:rPr spc="-25" dirty="0">
                <a:solidFill>
                  <a:srgbClr val="045899"/>
                </a:solidFill>
                <a:latin typeface="Avenir"/>
                <a:cs typeface="Avenir"/>
              </a:rPr>
              <a:t> </a:t>
            </a:r>
            <a:r>
              <a:rPr spc="35" dirty="0">
                <a:solidFill>
                  <a:srgbClr val="045899"/>
                </a:solidFill>
                <a:latin typeface="Avenir"/>
                <a:cs typeface="Avenir"/>
              </a:rPr>
              <a:t>(87)</a:t>
            </a:r>
            <a:endParaRPr dirty="0">
              <a:latin typeface="Avenir"/>
              <a:cs typeface="Aveni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50" dirty="0"/>
              <a:t>INDIVIDUALIZED </a:t>
            </a:r>
            <a:r>
              <a:rPr spc="30" dirty="0"/>
              <a:t>MULTIDISCIPLINARY</a:t>
            </a:r>
            <a:r>
              <a:rPr spc="180" dirty="0"/>
              <a:t> </a:t>
            </a:r>
            <a:r>
              <a:rPr spc="30" dirty="0"/>
              <a:t>TREATMENT</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77</a:t>
            </a:fld>
            <a:endParaRPr dirty="0"/>
          </a:p>
        </p:txBody>
      </p:sp>
      <p:sp>
        <p:nvSpPr>
          <p:cNvPr id="14" name="object 14"/>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Individualized Multidisciplinary</a:t>
            </a:r>
            <a:r>
              <a:rPr sz="1000" spc="155" dirty="0">
                <a:solidFill>
                  <a:srgbClr val="42888E"/>
                </a:solidFill>
                <a:latin typeface="Avenir"/>
                <a:cs typeface="Arial"/>
              </a:rPr>
              <a:t> </a:t>
            </a:r>
            <a:r>
              <a:rPr sz="1000" spc="20" dirty="0">
                <a:solidFill>
                  <a:srgbClr val="42888E"/>
                </a:solidFill>
                <a:latin typeface="Avenir"/>
                <a:cs typeface="Arial"/>
              </a:rPr>
              <a:t>Treatment</a:t>
            </a:r>
            <a:endParaRPr sz="1000" dirty="0">
              <a:latin typeface="Avenir"/>
              <a:cs typeface="Arial"/>
            </a:endParaRPr>
          </a:p>
        </p:txBody>
      </p:sp>
      <p:sp>
        <p:nvSpPr>
          <p:cNvPr id="5" name="object 5"/>
          <p:cNvSpPr txBox="1"/>
          <p:nvPr/>
        </p:nvSpPr>
        <p:spPr>
          <a:xfrm>
            <a:off x="1596644" y="2017852"/>
            <a:ext cx="7482205" cy="635635"/>
          </a:xfrm>
          <a:prstGeom prst="rect">
            <a:avLst/>
          </a:prstGeom>
        </p:spPr>
        <p:txBody>
          <a:bodyPr vert="horz" wrap="square" lIns="0" tIns="0" rIns="0" bIns="0" rtlCol="0">
            <a:spAutoFit/>
          </a:bodyPr>
          <a:lstStyle/>
          <a:p>
            <a:pPr marL="25400" marR="5080" indent="-12700">
              <a:lnSpc>
                <a:spcPct val="133300"/>
              </a:lnSpc>
            </a:pPr>
            <a:r>
              <a:rPr sz="1500" b="1" spc="30" dirty="0">
                <a:solidFill>
                  <a:srgbClr val="045899"/>
                </a:solidFill>
                <a:latin typeface="Avenir Black"/>
                <a:cs typeface="Avenir Black"/>
              </a:rPr>
              <a:t>Additional experimental </a:t>
            </a:r>
            <a:r>
              <a:rPr sz="1500" b="1" spc="25" dirty="0">
                <a:solidFill>
                  <a:srgbClr val="045899"/>
                </a:solidFill>
                <a:latin typeface="Avenir Black"/>
                <a:cs typeface="Avenir Black"/>
              </a:rPr>
              <a:t>treatments that have been </a:t>
            </a:r>
            <a:r>
              <a:rPr sz="1500" b="1" spc="20" dirty="0">
                <a:solidFill>
                  <a:srgbClr val="045899"/>
                </a:solidFill>
                <a:latin typeface="Avenir Black"/>
                <a:cs typeface="Avenir Black"/>
              </a:rPr>
              <a:t>the </a:t>
            </a:r>
            <a:r>
              <a:rPr sz="1500" b="1" spc="25" dirty="0">
                <a:solidFill>
                  <a:srgbClr val="045899"/>
                </a:solidFill>
                <a:latin typeface="Avenir Black"/>
                <a:cs typeface="Avenir Black"/>
              </a:rPr>
              <a:t>focus </a:t>
            </a:r>
            <a:r>
              <a:rPr sz="1500" b="1" spc="15" dirty="0">
                <a:solidFill>
                  <a:srgbClr val="045899"/>
                </a:solidFill>
                <a:latin typeface="Avenir Black"/>
                <a:cs typeface="Avenir Black"/>
              </a:rPr>
              <a:t>of </a:t>
            </a:r>
            <a:r>
              <a:rPr sz="1500" b="1" spc="30" dirty="0">
                <a:solidFill>
                  <a:srgbClr val="045899"/>
                </a:solidFill>
                <a:latin typeface="Avenir Black"/>
                <a:cs typeface="Avenir Black"/>
              </a:rPr>
              <a:t>several recent  journal publications, </a:t>
            </a:r>
            <a:r>
              <a:rPr sz="1500" b="1" spc="20" dirty="0">
                <a:solidFill>
                  <a:srgbClr val="045899"/>
                </a:solidFill>
                <a:latin typeface="Avenir Black"/>
                <a:cs typeface="Avenir Black"/>
              </a:rPr>
              <a:t>but </a:t>
            </a:r>
            <a:r>
              <a:rPr sz="1500" b="1" spc="15" dirty="0">
                <a:solidFill>
                  <a:srgbClr val="045899"/>
                </a:solidFill>
                <a:latin typeface="Avenir Black"/>
                <a:cs typeface="Avenir Black"/>
              </a:rPr>
              <a:t>are </a:t>
            </a:r>
            <a:r>
              <a:rPr sz="1500" b="1" spc="20" dirty="0">
                <a:solidFill>
                  <a:srgbClr val="045899"/>
                </a:solidFill>
                <a:latin typeface="Avenir Black"/>
                <a:cs typeface="Avenir Black"/>
              </a:rPr>
              <a:t>not </a:t>
            </a:r>
            <a:r>
              <a:rPr sz="1500" b="1" spc="25" dirty="0">
                <a:solidFill>
                  <a:srgbClr val="045899"/>
                </a:solidFill>
                <a:latin typeface="Avenir Black"/>
                <a:cs typeface="Avenir Black"/>
              </a:rPr>
              <a:t>widely used </a:t>
            </a:r>
            <a:r>
              <a:rPr sz="1500" b="1" spc="15" dirty="0">
                <a:solidFill>
                  <a:srgbClr val="045899"/>
                </a:solidFill>
                <a:latin typeface="Avenir Black"/>
                <a:cs typeface="Avenir Black"/>
              </a:rPr>
              <a:t>at </a:t>
            </a:r>
            <a:r>
              <a:rPr sz="1500" b="1" spc="25" dirty="0">
                <a:solidFill>
                  <a:srgbClr val="045899"/>
                </a:solidFill>
                <a:latin typeface="Avenir Black"/>
                <a:cs typeface="Avenir Black"/>
              </a:rPr>
              <a:t>this time, </a:t>
            </a:r>
            <a:r>
              <a:rPr sz="1500" b="1" spc="35" dirty="0">
                <a:solidFill>
                  <a:srgbClr val="045899"/>
                </a:solidFill>
                <a:latin typeface="Avenir Black"/>
                <a:cs typeface="Avenir Black"/>
              </a:rPr>
              <a:t>include:</a:t>
            </a:r>
            <a:endParaRPr sz="1500" dirty="0">
              <a:latin typeface="Avenir Black"/>
              <a:cs typeface="Avenir Black"/>
            </a:endParaRPr>
          </a:p>
        </p:txBody>
      </p:sp>
      <p:sp>
        <p:nvSpPr>
          <p:cNvPr id="6" name="object 6"/>
          <p:cNvSpPr txBox="1"/>
          <p:nvPr/>
        </p:nvSpPr>
        <p:spPr>
          <a:xfrm>
            <a:off x="1596644" y="2811322"/>
            <a:ext cx="4042156" cy="844847"/>
          </a:xfrm>
          <a:prstGeom prst="rect">
            <a:avLst/>
          </a:prstGeom>
        </p:spPr>
        <p:txBody>
          <a:bodyPr vert="horz" wrap="square" lIns="0" tIns="0" rIns="0" bIns="0" rtlCol="0">
            <a:spAutoFit/>
          </a:bodyPr>
          <a:lstStyle/>
          <a:p>
            <a:pPr marL="190500" marR="5080" indent="-177800">
              <a:lnSpc>
                <a:spcPct val="122200"/>
              </a:lnSpc>
              <a:buChar char="•"/>
              <a:tabLst>
                <a:tab pos="170815" algn="l"/>
              </a:tabLst>
            </a:pPr>
            <a:r>
              <a:rPr sz="1500" spc="30" dirty="0">
                <a:solidFill>
                  <a:srgbClr val="045899"/>
                </a:solidFill>
                <a:latin typeface="Avenir"/>
                <a:cs typeface="Avenir"/>
              </a:rPr>
              <a:t>Palmitoylethandamide </a:t>
            </a:r>
            <a:r>
              <a:rPr sz="1500" dirty="0">
                <a:solidFill>
                  <a:srgbClr val="045899"/>
                </a:solidFill>
                <a:latin typeface="Avenir"/>
                <a:cs typeface="Avenir"/>
              </a:rPr>
              <a:t>- </a:t>
            </a:r>
            <a:r>
              <a:rPr sz="1500" spc="35" dirty="0">
                <a:solidFill>
                  <a:srgbClr val="045899"/>
                </a:solidFill>
                <a:latin typeface="Avenir"/>
                <a:cs typeface="Avenir"/>
              </a:rPr>
              <a:t>Inconsistent  </a:t>
            </a:r>
            <a:r>
              <a:rPr sz="1500" spc="30" dirty="0">
                <a:solidFill>
                  <a:srgbClr val="045899"/>
                </a:solidFill>
                <a:latin typeface="Avenir"/>
                <a:cs typeface="Avenir"/>
              </a:rPr>
              <a:t>effectiveness </a:t>
            </a:r>
            <a:r>
              <a:rPr sz="1500" spc="25" dirty="0">
                <a:solidFill>
                  <a:srgbClr val="045899"/>
                </a:solidFill>
                <a:latin typeface="Avenir"/>
                <a:cs typeface="Avenir"/>
              </a:rPr>
              <a:t>when used </a:t>
            </a:r>
            <a:r>
              <a:rPr sz="1500" spc="15" dirty="0">
                <a:solidFill>
                  <a:srgbClr val="045899"/>
                </a:solidFill>
                <a:latin typeface="Avenir"/>
                <a:cs typeface="Avenir"/>
              </a:rPr>
              <a:t>in </a:t>
            </a:r>
            <a:r>
              <a:rPr sz="1500" spc="35" dirty="0">
                <a:solidFill>
                  <a:srgbClr val="045899"/>
                </a:solidFill>
                <a:latin typeface="Avenir"/>
                <a:cs typeface="Avenir"/>
              </a:rPr>
              <a:t>combination  </a:t>
            </a:r>
            <a:r>
              <a:rPr sz="1500" spc="25" dirty="0">
                <a:solidFill>
                  <a:srgbClr val="045899"/>
                </a:solidFill>
                <a:latin typeface="Avenir"/>
                <a:cs typeface="Avenir"/>
              </a:rPr>
              <a:t>with TENS </a:t>
            </a:r>
            <a:r>
              <a:rPr sz="1500" spc="20" dirty="0">
                <a:solidFill>
                  <a:srgbClr val="045899"/>
                </a:solidFill>
                <a:latin typeface="Avenir"/>
                <a:cs typeface="Avenir"/>
              </a:rPr>
              <a:t>and </a:t>
            </a:r>
            <a:r>
              <a:rPr sz="1500" spc="25" dirty="0">
                <a:solidFill>
                  <a:srgbClr val="045899"/>
                </a:solidFill>
                <a:latin typeface="Avenir"/>
                <a:cs typeface="Avenir"/>
              </a:rPr>
              <a:t>other agents (99, </a:t>
            </a:r>
            <a:r>
              <a:rPr sz="1500" spc="35" dirty="0">
                <a:solidFill>
                  <a:srgbClr val="045899"/>
                </a:solidFill>
                <a:latin typeface="Avenir"/>
                <a:cs typeface="Avenir"/>
              </a:rPr>
              <a:t>122,</a:t>
            </a:r>
            <a:r>
              <a:rPr lang="en-US" sz="1500" spc="35" dirty="0">
                <a:solidFill>
                  <a:srgbClr val="045899"/>
                </a:solidFill>
                <a:latin typeface="Avenir"/>
                <a:cs typeface="Avenir"/>
              </a:rPr>
              <a:t> </a:t>
            </a:r>
            <a:r>
              <a:rPr sz="1500" spc="35" dirty="0">
                <a:solidFill>
                  <a:srgbClr val="045899"/>
                </a:solidFill>
                <a:latin typeface="Avenir"/>
                <a:cs typeface="Avenir"/>
              </a:rPr>
              <a:t>123)</a:t>
            </a:r>
            <a:endParaRPr sz="1500" dirty="0">
              <a:latin typeface="Avenir"/>
              <a:cs typeface="Avenir"/>
            </a:endParaRPr>
          </a:p>
        </p:txBody>
      </p:sp>
      <p:sp>
        <p:nvSpPr>
          <p:cNvPr id="7" name="object 7"/>
          <p:cNvSpPr txBox="1"/>
          <p:nvPr/>
        </p:nvSpPr>
        <p:spPr>
          <a:xfrm>
            <a:off x="1596643" y="3955753"/>
            <a:ext cx="3889757" cy="844847"/>
          </a:xfrm>
          <a:prstGeom prst="rect">
            <a:avLst/>
          </a:prstGeom>
        </p:spPr>
        <p:txBody>
          <a:bodyPr vert="horz" wrap="square" lIns="0" tIns="0" rIns="0" bIns="0" rtlCol="0">
            <a:spAutoFit/>
          </a:bodyPr>
          <a:lstStyle/>
          <a:p>
            <a:pPr marL="190500" marR="5080" indent="-177800">
              <a:lnSpc>
                <a:spcPct val="122200"/>
              </a:lnSpc>
              <a:buChar char="•"/>
              <a:tabLst>
                <a:tab pos="170815" algn="l"/>
              </a:tabLst>
            </a:pPr>
            <a:r>
              <a:rPr sz="1500" spc="25" dirty="0">
                <a:solidFill>
                  <a:srgbClr val="045899"/>
                </a:solidFill>
                <a:latin typeface="Avenir"/>
                <a:cs typeface="Avenir"/>
              </a:rPr>
              <a:t>Sacral </a:t>
            </a:r>
            <a:r>
              <a:rPr sz="1500" spc="30" dirty="0">
                <a:solidFill>
                  <a:srgbClr val="045899"/>
                </a:solidFill>
                <a:latin typeface="Avenir"/>
                <a:cs typeface="Avenir"/>
              </a:rPr>
              <a:t>Neuromodulation </a:t>
            </a:r>
            <a:r>
              <a:rPr sz="1500" dirty="0">
                <a:solidFill>
                  <a:srgbClr val="045899"/>
                </a:solidFill>
                <a:latin typeface="Avenir"/>
                <a:cs typeface="Avenir"/>
              </a:rPr>
              <a:t>- </a:t>
            </a:r>
            <a:r>
              <a:rPr sz="1500" spc="20" dirty="0">
                <a:solidFill>
                  <a:srgbClr val="045899"/>
                </a:solidFill>
                <a:latin typeface="Avenir"/>
                <a:cs typeface="Avenir"/>
              </a:rPr>
              <a:t>One </a:t>
            </a:r>
            <a:r>
              <a:rPr sz="1500" spc="35" dirty="0">
                <a:solidFill>
                  <a:srgbClr val="045899"/>
                </a:solidFill>
                <a:latin typeface="Avenir"/>
                <a:cs typeface="Avenir"/>
              </a:rPr>
              <a:t>case  </a:t>
            </a:r>
            <a:r>
              <a:rPr sz="1500" spc="25" dirty="0">
                <a:solidFill>
                  <a:srgbClr val="045899"/>
                </a:solidFill>
                <a:latin typeface="Avenir"/>
                <a:cs typeface="Avenir"/>
              </a:rPr>
              <a:t>report </a:t>
            </a:r>
            <a:r>
              <a:rPr sz="1500" spc="30" dirty="0">
                <a:solidFill>
                  <a:srgbClr val="045899"/>
                </a:solidFill>
                <a:latin typeface="Avenir"/>
                <a:cs typeface="Avenir"/>
              </a:rPr>
              <a:t>described sustained </a:t>
            </a:r>
            <a:r>
              <a:rPr sz="1500" spc="35" dirty="0">
                <a:solidFill>
                  <a:srgbClr val="045899"/>
                </a:solidFill>
                <a:latin typeface="Avenir"/>
                <a:cs typeface="Avenir"/>
              </a:rPr>
              <a:t>pain  </a:t>
            </a:r>
            <a:r>
              <a:rPr sz="1500" spc="25" dirty="0">
                <a:solidFill>
                  <a:srgbClr val="045899"/>
                </a:solidFill>
                <a:latin typeface="Avenir"/>
                <a:cs typeface="Avenir"/>
              </a:rPr>
              <a:t>improvement </a:t>
            </a:r>
            <a:r>
              <a:rPr sz="1500" spc="15" dirty="0">
                <a:solidFill>
                  <a:srgbClr val="045899"/>
                </a:solidFill>
                <a:latin typeface="Avenir"/>
                <a:cs typeface="Avenir"/>
              </a:rPr>
              <a:t>at </a:t>
            </a:r>
            <a:r>
              <a:rPr lang="en-US" sz="1500" spc="20" dirty="0">
                <a:solidFill>
                  <a:srgbClr val="045899"/>
                </a:solidFill>
                <a:latin typeface="Avenir"/>
                <a:cs typeface="Avenir"/>
              </a:rPr>
              <a:t>2 </a:t>
            </a:r>
            <a:r>
              <a:rPr sz="1500" spc="25" dirty="0">
                <a:solidFill>
                  <a:srgbClr val="045899"/>
                </a:solidFill>
                <a:latin typeface="Avenir"/>
                <a:cs typeface="Avenir"/>
              </a:rPr>
              <a:t>years </a:t>
            </a:r>
            <a:r>
              <a:rPr sz="1500" spc="35" dirty="0">
                <a:solidFill>
                  <a:srgbClr val="045899"/>
                </a:solidFill>
                <a:latin typeface="Avenir"/>
                <a:cs typeface="Avenir"/>
              </a:rPr>
              <a:t>follow-up</a:t>
            </a:r>
            <a:r>
              <a:rPr lang="en-US" sz="1500" spc="35" dirty="0">
                <a:solidFill>
                  <a:srgbClr val="045899"/>
                </a:solidFill>
                <a:latin typeface="Avenir"/>
                <a:cs typeface="Avenir"/>
              </a:rPr>
              <a:t> </a:t>
            </a:r>
            <a:r>
              <a:rPr sz="1500" spc="35" dirty="0">
                <a:solidFill>
                  <a:srgbClr val="045899"/>
                </a:solidFill>
                <a:latin typeface="Avenir"/>
                <a:cs typeface="Avenir"/>
              </a:rPr>
              <a:t>(90)</a:t>
            </a:r>
            <a:endParaRPr sz="1500" dirty="0">
              <a:latin typeface="Avenir"/>
              <a:cs typeface="Avenir"/>
            </a:endParaRPr>
          </a:p>
        </p:txBody>
      </p:sp>
      <p:sp>
        <p:nvSpPr>
          <p:cNvPr id="8" name="object 8"/>
          <p:cNvSpPr txBox="1"/>
          <p:nvPr/>
        </p:nvSpPr>
        <p:spPr>
          <a:xfrm>
            <a:off x="1596644" y="5029200"/>
            <a:ext cx="3434079" cy="864235"/>
          </a:xfrm>
          <a:prstGeom prst="rect">
            <a:avLst/>
          </a:prstGeom>
        </p:spPr>
        <p:txBody>
          <a:bodyPr vert="horz" wrap="square" lIns="0" tIns="0" rIns="0" bIns="0" rtlCol="0">
            <a:spAutoFit/>
          </a:bodyPr>
          <a:lstStyle/>
          <a:p>
            <a:pPr marL="190500" marR="5080" indent="-177800" algn="just">
              <a:lnSpc>
                <a:spcPct val="122200"/>
              </a:lnSpc>
              <a:buChar char="•"/>
              <a:tabLst>
                <a:tab pos="170815" algn="l"/>
              </a:tabLst>
            </a:pPr>
            <a:r>
              <a:rPr sz="1500" spc="30" dirty="0">
                <a:solidFill>
                  <a:srgbClr val="045899"/>
                </a:solidFill>
                <a:latin typeface="Avenir"/>
                <a:cs typeface="Avenir"/>
              </a:rPr>
              <a:t>Peripheral Neuromodulation </a:t>
            </a:r>
            <a:r>
              <a:rPr sz="1500" dirty="0">
                <a:solidFill>
                  <a:srgbClr val="045899"/>
                </a:solidFill>
                <a:latin typeface="Avenir"/>
                <a:cs typeface="Avenir"/>
              </a:rPr>
              <a:t>- </a:t>
            </a:r>
            <a:r>
              <a:rPr sz="1500" spc="35" dirty="0">
                <a:solidFill>
                  <a:srgbClr val="045899"/>
                </a:solidFill>
                <a:latin typeface="Avenir"/>
                <a:cs typeface="Avenir"/>
              </a:rPr>
              <a:t>Case  </a:t>
            </a:r>
            <a:r>
              <a:rPr sz="1500" spc="25" dirty="0">
                <a:solidFill>
                  <a:srgbClr val="045899"/>
                </a:solidFill>
                <a:latin typeface="Avenir"/>
                <a:cs typeface="Avenir"/>
              </a:rPr>
              <a:t>report </a:t>
            </a:r>
            <a:r>
              <a:rPr sz="1500" spc="30" dirty="0">
                <a:solidFill>
                  <a:srgbClr val="045899"/>
                </a:solidFill>
                <a:latin typeface="Avenir"/>
                <a:cs typeface="Avenir"/>
              </a:rPr>
              <a:t>described </a:t>
            </a:r>
            <a:r>
              <a:rPr sz="1500" spc="25" dirty="0">
                <a:solidFill>
                  <a:srgbClr val="045899"/>
                </a:solidFill>
                <a:latin typeface="Avenir"/>
                <a:cs typeface="Avenir"/>
              </a:rPr>
              <a:t>pain </a:t>
            </a:r>
            <a:r>
              <a:rPr sz="1500" spc="30" dirty="0">
                <a:solidFill>
                  <a:srgbClr val="045899"/>
                </a:solidFill>
                <a:latin typeface="Avenir"/>
                <a:cs typeface="Avenir"/>
              </a:rPr>
              <a:t>improvement  </a:t>
            </a:r>
            <a:r>
              <a:rPr sz="1500" spc="25" dirty="0">
                <a:solidFill>
                  <a:srgbClr val="045899"/>
                </a:solidFill>
                <a:latin typeface="Avenir"/>
                <a:cs typeface="Avenir"/>
              </a:rPr>
              <a:t>(with </a:t>
            </a:r>
            <a:r>
              <a:rPr sz="1500" dirty="0">
                <a:solidFill>
                  <a:srgbClr val="045899"/>
                </a:solidFill>
                <a:latin typeface="Avenir"/>
                <a:cs typeface="Avenir"/>
              </a:rPr>
              <a:t>1 </a:t>
            </a:r>
            <a:r>
              <a:rPr sz="1500" spc="25" dirty="0">
                <a:solidFill>
                  <a:srgbClr val="045899"/>
                </a:solidFill>
                <a:latin typeface="Avenir"/>
                <a:cs typeface="Avenir"/>
              </a:rPr>
              <a:t>year </a:t>
            </a:r>
            <a:r>
              <a:rPr sz="1500" spc="30" dirty="0">
                <a:solidFill>
                  <a:srgbClr val="045899"/>
                </a:solidFill>
                <a:latin typeface="Avenir"/>
                <a:cs typeface="Avenir"/>
              </a:rPr>
              <a:t>follow-up)</a:t>
            </a:r>
            <a:r>
              <a:rPr sz="1500" spc="180" dirty="0">
                <a:solidFill>
                  <a:srgbClr val="045899"/>
                </a:solidFill>
                <a:latin typeface="Avenir"/>
                <a:cs typeface="Avenir"/>
              </a:rPr>
              <a:t> </a:t>
            </a:r>
            <a:r>
              <a:rPr sz="1500" spc="35" dirty="0">
                <a:solidFill>
                  <a:srgbClr val="045899"/>
                </a:solidFill>
                <a:latin typeface="Avenir"/>
                <a:cs typeface="Avenir"/>
              </a:rPr>
              <a:t>(124)</a:t>
            </a:r>
            <a:endParaRPr sz="1500" dirty="0">
              <a:latin typeface="Avenir"/>
              <a:cs typeface="Avenir"/>
            </a:endParaRPr>
          </a:p>
        </p:txBody>
      </p:sp>
      <p:sp>
        <p:nvSpPr>
          <p:cNvPr id="9" name="object 9"/>
          <p:cNvSpPr txBox="1"/>
          <p:nvPr/>
        </p:nvSpPr>
        <p:spPr>
          <a:xfrm>
            <a:off x="1596643" y="6176514"/>
            <a:ext cx="3752850" cy="864235"/>
          </a:xfrm>
          <a:prstGeom prst="rect">
            <a:avLst/>
          </a:prstGeom>
        </p:spPr>
        <p:txBody>
          <a:bodyPr vert="horz" wrap="square" lIns="0" tIns="0" rIns="0" bIns="0" rtlCol="0">
            <a:spAutoFit/>
          </a:bodyPr>
          <a:lstStyle/>
          <a:p>
            <a:pPr marL="190500" marR="5080" indent="-177800">
              <a:lnSpc>
                <a:spcPct val="122200"/>
              </a:lnSpc>
              <a:buChar char="•"/>
              <a:tabLst>
                <a:tab pos="170815" algn="l"/>
              </a:tabLst>
            </a:pPr>
            <a:r>
              <a:rPr sz="1500" spc="25" dirty="0">
                <a:solidFill>
                  <a:srgbClr val="045899"/>
                </a:solidFill>
                <a:latin typeface="Avenir"/>
                <a:cs typeface="Avenir"/>
              </a:rPr>
              <a:t>Pulsed </a:t>
            </a:r>
            <a:r>
              <a:rPr sz="1500" spc="30" dirty="0">
                <a:solidFill>
                  <a:srgbClr val="045899"/>
                </a:solidFill>
                <a:latin typeface="Avenir"/>
                <a:cs typeface="Avenir"/>
              </a:rPr>
              <a:t>Radiofrequency </a:t>
            </a:r>
            <a:r>
              <a:rPr sz="1500" dirty="0">
                <a:solidFill>
                  <a:srgbClr val="045899"/>
                </a:solidFill>
                <a:latin typeface="Avenir"/>
                <a:cs typeface="Avenir"/>
              </a:rPr>
              <a:t>- </a:t>
            </a:r>
            <a:r>
              <a:rPr sz="1500" spc="25" dirty="0">
                <a:solidFill>
                  <a:srgbClr val="045899"/>
                </a:solidFill>
                <a:latin typeface="Avenir"/>
                <a:cs typeface="Avenir"/>
              </a:rPr>
              <a:t>Case report </a:t>
            </a:r>
            <a:br>
              <a:rPr lang="en-US" sz="1500" spc="25" dirty="0">
                <a:solidFill>
                  <a:srgbClr val="045899"/>
                </a:solidFill>
                <a:latin typeface="Avenir"/>
                <a:cs typeface="Avenir"/>
              </a:rPr>
            </a:br>
            <a:r>
              <a:rPr sz="1500" spc="35" dirty="0">
                <a:solidFill>
                  <a:srgbClr val="045899"/>
                </a:solidFill>
                <a:latin typeface="Avenir"/>
                <a:cs typeface="Avenir"/>
              </a:rPr>
              <a:t>of  </a:t>
            </a:r>
            <a:r>
              <a:rPr sz="1500" spc="30" dirty="0">
                <a:solidFill>
                  <a:srgbClr val="045899"/>
                </a:solidFill>
                <a:latin typeface="Avenir"/>
                <a:cs typeface="Avenir"/>
              </a:rPr>
              <a:t>successful </a:t>
            </a:r>
            <a:r>
              <a:rPr sz="1500" spc="20" dirty="0">
                <a:solidFill>
                  <a:srgbClr val="045899"/>
                </a:solidFill>
                <a:latin typeface="Avenir"/>
                <a:cs typeface="Avenir"/>
              </a:rPr>
              <a:t>use for </a:t>
            </a:r>
            <a:r>
              <a:rPr sz="1500" spc="25" dirty="0">
                <a:solidFill>
                  <a:srgbClr val="045899"/>
                </a:solidFill>
                <a:latin typeface="Avenir"/>
                <a:cs typeface="Avenir"/>
              </a:rPr>
              <a:t>chronic </a:t>
            </a:r>
            <a:br>
              <a:rPr lang="en-US" sz="1500" spc="25" dirty="0">
                <a:solidFill>
                  <a:srgbClr val="045899"/>
                </a:solidFill>
                <a:latin typeface="Avenir"/>
                <a:cs typeface="Avenir"/>
              </a:rPr>
            </a:br>
            <a:r>
              <a:rPr sz="1500" spc="35" dirty="0">
                <a:solidFill>
                  <a:srgbClr val="045899"/>
                </a:solidFill>
                <a:latin typeface="Avenir"/>
                <a:cs typeface="Avenir"/>
              </a:rPr>
              <a:t>vulvodynia  (125)</a:t>
            </a:r>
            <a:endParaRPr sz="1500" dirty="0">
              <a:latin typeface="Avenir"/>
              <a:cs typeface="Avenir"/>
            </a:endParaRPr>
          </a:p>
        </p:txBody>
      </p:sp>
      <p:sp>
        <p:nvSpPr>
          <p:cNvPr id="10" name="object 10"/>
          <p:cNvSpPr txBox="1"/>
          <p:nvPr/>
        </p:nvSpPr>
        <p:spPr>
          <a:xfrm>
            <a:off x="5810503" y="2811322"/>
            <a:ext cx="3865245" cy="864235"/>
          </a:xfrm>
          <a:prstGeom prst="rect">
            <a:avLst/>
          </a:prstGeom>
        </p:spPr>
        <p:txBody>
          <a:bodyPr vert="horz" wrap="square" lIns="0" tIns="0" rIns="0" bIns="0" rtlCol="0">
            <a:spAutoFit/>
          </a:bodyPr>
          <a:lstStyle/>
          <a:p>
            <a:pPr marL="190500" marR="5080" indent="-177800">
              <a:lnSpc>
                <a:spcPct val="122200"/>
              </a:lnSpc>
              <a:buChar char="•"/>
              <a:tabLst>
                <a:tab pos="170815" algn="l"/>
              </a:tabLst>
            </a:pPr>
            <a:r>
              <a:rPr sz="1500" spc="20" dirty="0">
                <a:solidFill>
                  <a:srgbClr val="045899"/>
                </a:solidFill>
                <a:latin typeface="Avenir"/>
                <a:cs typeface="Avenir"/>
              </a:rPr>
              <a:t>Transcranial </a:t>
            </a:r>
            <a:r>
              <a:rPr sz="1500" spc="25" dirty="0">
                <a:solidFill>
                  <a:srgbClr val="045899"/>
                </a:solidFill>
                <a:latin typeface="Avenir"/>
                <a:cs typeface="Avenir"/>
              </a:rPr>
              <a:t>Direct Current </a:t>
            </a:r>
            <a:r>
              <a:rPr sz="1500" spc="30" dirty="0">
                <a:solidFill>
                  <a:srgbClr val="045899"/>
                </a:solidFill>
                <a:latin typeface="Avenir"/>
                <a:cs typeface="Avenir"/>
              </a:rPr>
              <a:t>Stimulation </a:t>
            </a:r>
            <a:r>
              <a:rPr sz="1500" dirty="0">
                <a:solidFill>
                  <a:srgbClr val="045899"/>
                </a:solidFill>
                <a:latin typeface="Avenir"/>
                <a:cs typeface="Avenir"/>
              </a:rPr>
              <a:t>-  </a:t>
            </a:r>
            <a:r>
              <a:rPr sz="1500" spc="20" dirty="0">
                <a:solidFill>
                  <a:srgbClr val="045899"/>
                </a:solidFill>
                <a:latin typeface="Avenir"/>
                <a:cs typeface="Avenir"/>
              </a:rPr>
              <a:t>One </a:t>
            </a:r>
            <a:r>
              <a:rPr sz="1500" spc="25" dirty="0">
                <a:solidFill>
                  <a:srgbClr val="045899"/>
                </a:solidFill>
                <a:latin typeface="Avenir"/>
                <a:cs typeface="Avenir"/>
              </a:rPr>
              <a:t>case report </a:t>
            </a:r>
            <a:r>
              <a:rPr sz="1500" spc="15" dirty="0">
                <a:solidFill>
                  <a:srgbClr val="045899"/>
                </a:solidFill>
                <a:latin typeface="Avenir"/>
                <a:cs typeface="Avenir"/>
              </a:rPr>
              <a:t>of </a:t>
            </a:r>
            <a:r>
              <a:rPr sz="1500" dirty="0">
                <a:solidFill>
                  <a:srgbClr val="045899"/>
                </a:solidFill>
                <a:latin typeface="Avenir"/>
                <a:cs typeface="Avenir"/>
              </a:rPr>
              <a:t>a </a:t>
            </a:r>
            <a:r>
              <a:rPr sz="1500" spc="25" dirty="0">
                <a:solidFill>
                  <a:srgbClr val="045899"/>
                </a:solidFill>
                <a:latin typeface="Avenir"/>
                <a:cs typeface="Avenir"/>
              </a:rPr>
              <a:t>refractory </a:t>
            </a:r>
            <a:r>
              <a:rPr sz="1500" spc="35" dirty="0">
                <a:solidFill>
                  <a:srgbClr val="045899"/>
                </a:solidFill>
                <a:latin typeface="Avenir"/>
                <a:cs typeface="Avenir"/>
              </a:rPr>
              <a:t>patient  </a:t>
            </a:r>
            <a:r>
              <a:rPr sz="1500" spc="20" dirty="0">
                <a:solidFill>
                  <a:srgbClr val="045899"/>
                </a:solidFill>
                <a:latin typeface="Avenir"/>
                <a:cs typeface="Avenir"/>
              </a:rPr>
              <a:t>who </a:t>
            </a:r>
            <a:r>
              <a:rPr sz="1500" spc="25" dirty="0">
                <a:solidFill>
                  <a:srgbClr val="045899"/>
                </a:solidFill>
                <a:latin typeface="Avenir"/>
                <a:cs typeface="Avenir"/>
              </a:rPr>
              <a:t>responded well </a:t>
            </a:r>
            <a:r>
              <a:rPr sz="1500" spc="35" dirty="0">
                <a:solidFill>
                  <a:srgbClr val="045899"/>
                </a:solidFill>
                <a:latin typeface="Avenir"/>
                <a:cs typeface="Avenir"/>
              </a:rPr>
              <a:t>(19)</a:t>
            </a:r>
            <a:endParaRPr sz="1500" dirty="0">
              <a:latin typeface="Avenir"/>
              <a:cs typeface="Avenir"/>
            </a:endParaRPr>
          </a:p>
        </p:txBody>
      </p:sp>
      <p:sp>
        <p:nvSpPr>
          <p:cNvPr id="11" name="object 11"/>
          <p:cNvSpPr txBox="1"/>
          <p:nvPr/>
        </p:nvSpPr>
        <p:spPr>
          <a:xfrm>
            <a:off x="5810503" y="4002061"/>
            <a:ext cx="3803650" cy="1423035"/>
          </a:xfrm>
          <a:prstGeom prst="rect">
            <a:avLst/>
          </a:prstGeom>
        </p:spPr>
        <p:txBody>
          <a:bodyPr vert="horz" wrap="square" lIns="0" tIns="0" rIns="0" bIns="0" rtlCol="0">
            <a:spAutoFit/>
          </a:bodyPr>
          <a:lstStyle/>
          <a:p>
            <a:pPr marL="190500" marR="5080" indent="-177800">
              <a:lnSpc>
                <a:spcPct val="122200"/>
              </a:lnSpc>
              <a:buChar char="•"/>
              <a:tabLst>
                <a:tab pos="170815" algn="l"/>
              </a:tabLst>
            </a:pPr>
            <a:r>
              <a:rPr sz="1500" spc="25" dirty="0">
                <a:solidFill>
                  <a:srgbClr val="045899"/>
                </a:solidFill>
                <a:latin typeface="Avenir"/>
                <a:cs typeface="Avenir"/>
              </a:rPr>
              <a:t>Motor Cortex </a:t>
            </a:r>
            <a:r>
              <a:rPr sz="1500" spc="30" dirty="0">
                <a:solidFill>
                  <a:srgbClr val="045899"/>
                </a:solidFill>
                <a:latin typeface="Avenir"/>
                <a:cs typeface="Avenir"/>
              </a:rPr>
              <a:t>Stimulation </a:t>
            </a:r>
            <a:r>
              <a:rPr sz="1500" dirty="0">
                <a:solidFill>
                  <a:srgbClr val="045899"/>
                </a:solidFill>
                <a:latin typeface="Avenir"/>
                <a:cs typeface="Avenir"/>
              </a:rPr>
              <a:t>– </a:t>
            </a:r>
            <a:r>
              <a:rPr sz="1500" spc="-35" dirty="0">
                <a:solidFill>
                  <a:srgbClr val="045899"/>
                </a:solidFill>
                <a:latin typeface="Avenir"/>
                <a:cs typeface="Avenir"/>
              </a:rPr>
              <a:t>Two </a:t>
            </a:r>
            <a:r>
              <a:rPr sz="1500" spc="35" dirty="0">
                <a:solidFill>
                  <a:srgbClr val="045899"/>
                </a:solidFill>
                <a:latin typeface="Avenir"/>
                <a:cs typeface="Avenir"/>
              </a:rPr>
              <a:t>cases  </a:t>
            </a:r>
            <a:r>
              <a:rPr sz="1500" spc="25" dirty="0">
                <a:solidFill>
                  <a:srgbClr val="045899"/>
                </a:solidFill>
                <a:latin typeface="Avenir"/>
                <a:cs typeface="Avenir"/>
              </a:rPr>
              <a:t>showed decreased pain, increased </a:t>
            </a:r>
            <a:r>
              <a:rPr sz="1500" spc="35" dirty="0">
                <a:solidFill>
                  <a:srgbClr val="045899"/>
                </a:solidFill>
                <a:latin typeface="Avenir"/>
                <a:cs typeface="Avenir"/>
              </a:rPr>
              <a:t>daily  </a:t>
            </a:r>
            <a:r>
              <a:rPr sz="1500" spc="30" dirty="0">
                <a:solidFill>
                  <a:srgbClr val="045899"/>
                </a:solidFill>
                <a:latin typeface="Avenir"/>
                <a:cs typeface="Avenir"/>
              </a:rPr>
              <a:t>activities </a:t>
            </a:r>
            <a:r>
              <a:rPr sz="1500" spc="20" dirty="0">
                <a:solidFill>
                  <a:srgbClr val="045899"/>
                </a:solidFill>
                <a:latin typeface="Avenir"/>
                <a:cs typeface="Avenir"/>
              </a:rPr>
              <a:t>and </a:t>
            </a:r>
            <a:r>
              <a:rPr sz="1500" spc="30" dirty="0">
                <a:solidFill>
                  <a:srgbClr val="045899"/>
                </a:solidFill>
                <a:latin typeface="Avenir"/>
                <a:cs typeface="Avenir"/>
              </a:rPr>
              <a:t>quality </a:t>
            </a:r>
            <a:r>
              <a:rPr sz="1500" spc="15" dirty="0">
                <a:solidFill>
                  <a:srgbClr val="045899"/>
                </a:solidFill>
                <a:latin typeface="Avenir"/>
                <a:cs typeface="Avenir"/>
              </a:rPr>
              <a:t>of </a:t>
            </a:r>
            <a:r>
              <a:rPr sz="1500" spc="25" dirty="0">
                <a:solidFill>
                  <a:srgbClr val="045899"/>
                </a:solidFill>
                <a:latin typeface="Avenir"/>
                <a:cs typeface="Avenir"/>
              </a:rPr>
              <a:t>life after failure  </a:t>
            </a:r>
            <a:r>
              <a:rPr sz="1500" spc="15" dirty="0">
                <a:solidFill>
                  <a:srgbClr val="045899"/>
                </a:solidFill>
                <a:latin typeface="Avenir"/>
                <a:cs typeface="Avenir"/>
              </a:rPr>
              <a:t>of </a:t>
            </a:r>
            <a:r>
              <a:rPr sz="1500" spc="30" dirty="0">
                <a:solidFill>
                  <a:srgbClr val="045899"/>
                </a:solidFill>
                <a:latin typeface="Avenir"/>
                <a:cs typeface="Avenir"/>
              </a:rPr>
              <a:t>conventional neuromodulation, </a:t>
            </a:r>
            <a:r>
              <a:rPr sz="1500" spc="35" dirty="0">
                <a:solidFill>
                  <a:srgbClr val="045899"/>
                </a:solidFill>
                <a:latin typeface="Avenir"/>
                <a:cs typeface="Avenir"/>
              </a:rPr>
              <a:t>eg,  </a:t>
            </a:r>
            <a:r>
              <a:rPr sz="1500" spc="25" dirty="0">
                <a:solidFill>
                  <a:srgbClr val="045899"/>
                </a:solidFill>
                <a:latin typeface="Avenir"/>
                <a:cs typeface="Avenir"/>
              </a:rPr>
              <a:t>spinal </a:t>
            </a:r>
            <a:r>
              <a:rPr sz="1500" spc="20" dirty="0">
                <a:solidFill>
                  <a:srgbClr val="045899"/>
                </a:solidFill>
                <a:latin typeface="Avenir"/>
                <a:cs typeface="Avenir"/>
              </a:rPr>
              <a:t>cord </a:t>
            </a:r>
            <a:r>
              <a:rPr sz="1500" spc="30" dirty="0">
                <a:solidFill>
                  <a:srgbClr val="045899"/>
                </a:solidFill>
                <a:latin typeface="Avenir"/>
                <a:cs typeface="Avenir"/>
              </a:rPr>
              <a:t>stimulation</a:t>
            </a:r>
            <a:r>
              <a:rPr sz="1500" spc="120" dirty="0">
                <a:solidFill>
                  <a:srgbClr val="045899"/>
                </a:solidFill>
                <a:latin typeface="Avenir"/>
                <a:cs typeface="Avenir"/>
              </a:rPr>
              <a:t> </a:t>
            </a:r>
            <a:r>
              <a:rPr sz="1500" spc="35" dirty="0">
                <a:solidFill>
                  <a:srgbClr val="045899"/>
                </a:solidFill>
                <a:latin typeface="Avenir"/>
                <a:cs typeface="Avenir"/>
              </a:rPr>
              <a:t>(100).</a:t>
            </a:r>
            <a:endParaRPr sz="1500" dirty="0">
              <a:latin typeface="Avenir"/>
              <a:cs typeface="Avenir"/>
            </a:endParaRPr>
          </a:p>
        </p:txBody>
      </p:sp>
      <p:sp>
        <p:nvSpPr>
          <p:cNvPr id="12" name="object 12"/>
          <p:cNvSpPr txBox="1"/>
          <p:nvPr/>
        </p:nvSpPr>
        <p:spPr>
          <a:xfrm>
            <a:off x="5810503" y="5638800"/>
            <a:ext cx="2313305" cy="230832"/>
          </a:xfrm>
          <a:prstGeom prst="rect">
            <a:avLst/>
          </a:prstGeom>
        </p:spPr>
        <p:txBody>
          <a:bodyPr vert="horz" wrap="square" lIns="0" tIns="0" rIns="0" bIns="0" rtlCol="0">
            <a:spAutoFit/>
          </a:bodyPr>
          <a:lstStyle/>
          <a:p>
            <a:pPr marL="170180" indent="-157480">
              <a:lnSpc>
                <a:spcPct val="100000"/>
              </a:lnSpc>
              <a:buChar char="•"/>
              <a:tabLst>
                <a:tab pos="170815" algn="l"/>
              </a:tabLst>
            </a:pPr>
            <a:r>
              <a:rPr sz="1500" spc="30" dirty="0">
                <a:solidFill>
                  <a:srgbClr val="045899"/>
                </a:solidFill>
                <a:latin typeface="Avenir"/>
                <a:cs typeface="Avenir"/>
              </a:rPr>
              <a:t>Alternative Therapies</a:t>
            </a:r>
            <a:endParaRPr sz="1500" dirty="0">
              <a:latin typeface="Avenir"/>
              <a:cs typeface="Avenir"/>
            </a:endParaRPr>
          </a:p>
        </p:txBody>
      </p:sp>
      <p:sp>
        <p:nvSpPr>
          <p:cNvPr id="17" name="object 6"/>
          <p:cNvSpPr txBox="1"/>
          <p:nvPr/>
        </p:nvSpPr>
        <p:spPr>
          <a:xfrm>
            <a:off x="1596644" y="7323828"/>
            <a:ext cx="2765425" cy="128240"/>
          </a:xfrm>
          <a:prstGeom prst="rect">
            <a:avLst/>
          </a:prstGeom>
        </p:spPr>
        <p:txBody>
          <a:bodyPr vert="horz" wrap="square" lIns="0" tIns="0" rIns="0" bIns="0" rtlCol="0">
            <a:spAutoFit/>
          </a:bodyPr>
          <a:lstStyle/>
          <a:p>
            <a:pPr marL="12700">
              <a:lnSpc>
                <a:spcPts val="1030"/>
              </a:lnSpc>
            </a:pPr>
            <a:r>
              <a:rPr sz="1000" spc="15" dirty="0">
                <a:solidFill>
                  <a:srgbClr val="045899"/>
                </a:solidFill>
                <a:latin typeface="Avenir"/>
                <a:cs typeface="Avenir"/>
              </a:rPr>
              <a:t>See </a:t>
            </a:r>
            <a:r>
              <a:rPr sz="1000" spc="5" dirty="0">
                <a:solidFill>
                  <a:srgbClr val="045899"/>
                </a:solidFill>
                <a:latin typeface="Avenir"/>
                <a:cs typeface="Avenir"/>
              </a:rPr>
              <a:t>Treatment </a:t>
            </a:r>
            <a:r>
              <a:rPr sz="1000" spc="20" dirty="0">
                <a:solidFill>
                  <a:srgbClr val="045899"/>
                </a:solidFill>
                <a:latin typeface="Avenir"/>
                <a:cs typeface="Avenir"/>
              </a:rPr>
              <a:t>References 1-135</a:t>
            </a:r>
            <a:r>
              <a:rPr sz="1000" spc="25" dirty="0">
                <a:solidFill>
                  <a:srgbClr val="045899"/>
                </a:solidFill>
                <a:latin typeface="Avenir"/>
                <a:cs typeface="Avenir"/>
              </a:rPr>
              <a:t>.</a:t>
            </a:r>
            <a:endParaRPr sz="1000" dirty="0">
              <a:latin typeface="Avenir"/>
              <a:cs typeface="Aveni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752600" y="2632024"/>
            <a:ext cx="4724400" cy="1842043"/>
          </a:xfrm>
          <a:prstGeom prst="rect">
            <a:avLst/>
          </a:prstGeom>
        </p:spPr>
        <p:txBody>
          <a:bodyPr vert="horz" wrap="square" lIns="0" tIns="0" rIns="0" bIns="0" rtlCol="0">
            <a:spAutoFit/>
          </a:bodyPr>
          <a:lstStyle/>
          <a:p>
            <a:pPr marL="12700" marR="955675">
              <a:lnSpc>
                <a:spcPct val="133300"/>
              </a:lnSpc>
              <a:tabLst>
                <a:tab pos="170815" algn="l"/>
              </a:tabLst>
            </a:pPr>
            <a:r>
              <a:rPr lang="en-US" sz="1500" spc="25" dirty="0">
                <a:solidFill>
                  <a:srgbClr val="045899"/>
                </a:solidFill>
                <a:latin typeface="Avenir"/>
                <a:cs typeface="Avenir"/>
              </a:rPr>
              <a:t>- </a:t>
            </a:r>
            <a:r>
              <a:rPr sz="1500" spc="25" dirty="0">
                <a:solidFill>
                  <a:srgbClr val="045899"/>
                </a:solidFill>
                <a:latin typeface="Avenir"/>
                <a:cs typeface="Avenir"/>
              </a:rPr>
              <a:t>Pain </a:t>
            </a:r>
            <a:r>
              <a:rPr sz="1500" spc="30" dirty="0">
                <a:solidFill>
                  <a:srgbClr val="045899"/>
                </a:solidFill>
                <a:latin typeface="Avenir"/>
                <a:cs typeface="Avenir"/>
              </a:rPr>
              <a:t>(location(s), intensity</a:t>
            </a:r>
            <a:r>
              <a:rPr lang="en-US" sz="1500" spc="30" dirty="0">
                <a:solidFill>
                  <a:srgbClr val="045899"/>
                </a:solidFill>
                <a:latin typeface="Avenir"/>
                <a:cs typeface="Avenir"/>
              </a:rPr>
              <a:t> </a:t>
            </a:r>
            <a:r>
              <a:rPr sz="1500" dirty="0">
                <a:solidFill>
                  <a:srgbClr val="045899"/>
                </a:solidFill>
                <a:latin typeface="Avenir"/>
                <a:cs typeface="Avenir"/>
              </a:rPr>
              <a:t>&amp;</a:t>
            </a:r>
            <a:r>
              <a:rPr lang="en-US" sz="1500" dirty="0">
                <a:solidFill>
                  <a:srgbClr val="045899"/>
                </a:solidFill>
                <a:latin typeface="Avenir"/>
                <a:cs typeface="Avenir"/>
              </a:rPr>
              <a:t> </a:t>
            </a:r>
            <a:r>
              <a:rPr sz="1500" spc="30" dirty="0">
                <a:solidFill>
                  <a:srgbClr val="045899"/>
                </a:solidFill>
                <a:latin typeface="Avenir"/>
                <a:cs typeface="Avenir"/>
              </a:rPr>
              <a:t>interference)</a:t>
            </a:r>
            <a:endParaRPr sz="1500" dirty="0">
              <a:latin typeface="Avenir"/>
              <a:cs typeface="Avenir"/>
            </a:endParaRPr>
          </a:p>
          <a:p>
            <a:pPr marL="12700" marR="706755">
              <a:lnSpc>
                <a:spcPct val="133300"/>
              </a:lnSpc>
              <a:tabLst>
                <a:tab pos="170815" algn="l"/>
              </a:tabLst>
            </a:pPr>
            <a:r>
              <a:rPr lang="en-US" sz="1500" spc="25" dirty="0">
                <a:solidFill>
                  <a:srgbClr val="045899"/>
                </a:solidFill>
                <a:latin typeface="Avenir"/>
                <a:cs typeface="Avenir"/>
              </a:rPr>
              <a:t>- </a:t>
            </a:r>
            <a:r>
              <a:rPr sz="1500" spc="30" dirty="0">
                <a:solidFill>
                  <a:srgbClr val="045899"/>
                </a:solidFill>
                <a:latin typeface="Avenir"/>
                <a:cs typeface="Avenir"/>
              </a:rPr>
              <a:t>Physical, emotional </a:t>
            </a:r>
            <a:r>
              <a:rPr sz="1500" spc="20" dirty="0">
                <a:solidFill>
                  <a:srgbClr val="045899"/>
                </a:solidFill>
                <a:latin typeface="Avenir"/>
                <a:cs typeface="Avenir"/>
              </a:rPr>
              <a:t>and </a:t>
            </a:r>
            <a:r>
              <a:rPr sz="1500" spc="35" dirty="0">
                <a:solidFill>
                  <a:srgbClr val="045899"/>
                </a:solidFill>
                <a:latin typeface="Avenir"/>
                <a:cs typeface="Avenir"/>
              </a:rPr>
              <a:t>sexual  </a:t>
            </a:r>
            <a:r>
              <a:rPr lang="en-US" sz="1500" spc="35" dirty="0">
                <a:solidFill>
                  <a:srgbClr val="045899"/>
                </a:solidFill>
                <a:latin typeface="Avenir"/>
                <a:cs typeface="Avenir"/>
              </a:rPr>
              <a:t>  </a:t>
            </a:r>
            <a:br>
              <a:rPr lang="en-US" sz="1500" spc="35" dirty="0">
                <a:solidFill>
                  <a:srgbClr val="045899"/>
                </a:solidFill>
                <a:latin typeface="Avenir"/>
                <a:cs typeface="Avenir"/>
              </a:rPr>
            </a:br>
            <a:r>
              <a:rPr lang="en-US" sz="1500" spc="35" dirty="0">
                <a:solidFill>
                  <a:srgbClr val="045899"/>
                </a:solidFill>
                <a:latin typeface="Avenir"/>
                <a:cs typeface="Avenir"/>
              </a:rPr>
              <a:t>  </a:t>
            </a:r>
            <a:r>
              <a:rPr sz="1500" spc="35" dirty="0">
                <a:solidFill>
                  <a:srgbClr val="045899"/>
                </a:solidFill>
                <a:latin typeface="Avenir"/>
                <a:cs typeface="Avenir"/>
              </a:rPr>
              <a:t>functioning</a:t>
            </a:r>
            <a:endParaRPr sz="1500" dirty="0">
              <a:latin typeface="Avenir"/>
              <a:cs typeface="Avenir"/>
            </a:endParaRPr>
          </a:p>
          <a:p>
            <a:pPr marL="12700" marR="5080">
              <a:lnSpc>
                <a:spcPct val="133300"/>
              </a:lnSpc>
              <a:tabLst>
                <a:tab pos="170815" algn="l"/>
              </a:tabLst>
            </a:pPr>
            <a:r>
              <a:rPr lang="en-US" sz="1500" spc="25" dirty="0">
                <a:solidFill>
                  <a:srgbClr val="045899"/>
                </a:solidFill>
                <a:latin typeface="Avenir"/>
                <a:cs typeface="Avenir"/>
              </a:rPr>
              <a:t>- </a:t>
            </a:r>
            <a:r>
              <a:rPr sz="1500" spc="25" dirty="0">
                <a:solidFill>
                  <a:srgbClr val="045899"/>
                </a:solidFill>
                <a:latin typeface="Avenir"/>
                <a:cs typeface="Avenir"/>
              </a:rPr>
              <a:t>Sleep </a:t>
            </a:r>
            <a:r>
              <a:rPr sz="1500" spc="30" dirty="0">
                <a:solidFill>
                  <a:srgbClr val="045899"/>
                </a:solidFill>
                <a:latin typeface="Avenir"/>
                <a:cs typeface="Avenir"/>
              </a:rPr>
              <a:t>interference </a:t>
            </a:r>
            <a:r>
              <a:rPr sz="1500" spc="25" dirty="0">
                <a:solidFill>
                  <a:srgbClr val="045899"/>
                </a:solidFill>
                <a:latin typeface="Avenir"/>
                <a:cs typeface="Avenir"/>
              </a:rPr>
              <a:t>(both </a:t>
            </a:r>
            <a:r>
              <a:rPr sz="1500" spc="30" dirty="0">
                <a:solidFill>
                  <a:srgbClr val="045899"/>
                </a:solidFill>
                <a:latin typeface="Avenir"/>
                <a:cs typeface="Avenir"/>
              </a:rPr>
              <a:t>falling </a:t>
            </a:r>
            <a:r>
              <a:rPr sz="1500" spc="35" dirty="0">
                <a:solidFill>
                  <a:srgbClr val="045899"/>
                </a:solidFill>
                <a:latin typeface="Avenir"/>
                <a:cs typeface="Avenir"/>
              </a:rPr>
              <a:t>asleep</a:t>
            </a:r>
            <a:br>
              <a:rPr lang="en-US" sz="1500" spc="35" dirty="0">
                <a:solidFill>
                  <a:srgbClr val="045899"/>
                </a:solidFill>
                <a:latin typeface="Avenir"/>
                <a:cs typeface="Avenir"/>
              </a:rPr>
            </a:br>
            <a:r>
              <a:rPr lang="en-US" sz="1500" spc="35" dirty="0">
                <a:solidFill>
                  <a:srgbClr val="045899"/>
                </a:solidFill>
                <a:latin typeface="Avenir"/>
                <a:cs typeface="Avenir"/>
              </a:rPr>
              <a:t>  </a:t>
            </a:r>
            <a:r>
              <a:rPr sz="1500" dirty="0">
                <a:solidFill>
                  <a:srgbClr val="045899"/>
                </a:solidFill>
                <a:latin typeface="Avenir"/>
                <a:cs typeface="Avenir"/>
              </a:rPr>
              <a:t>&amp; </a:t>
            </a:r>
            <a:r>
              <a:rPr sz="1500" spc="30" dirty="0">
                <a:solidFill>
                  <a:srgbClr val="045899"/>
                </a:solidFill>
                <a:latin typeface="Avenir"/>
                <a:cs typeface="Avenir"/>
              </a:rPr>
              <a:t>staying</a:t>
            </a:r>
            <a:r>
              <a:rPr sz="1500" spc="45" dirty="0">
                <a:solidFill>
                  <a:srgbClr val="045899"/>
                </a:solidFill>
                <a:latin typeface="Avenir"/>
                <a:cs typeface="Avenir"/>
              </a:rPr>
              <a:t> </a:t>
            </a:r>
            <a:r>
              <a:rPr sz="1500" spc="35" dirty="0">
                <a:solidFill>
                  <a:srgbClr val="045899"/>
                </a:solidFill>
                <a:latin typeface="Avenir"/>
                <a:cs typeface="Avenir"/>
              </a:rPr>
              <a:t>asleep)</a:t>
            </a:r>
            <a:endParaRPr lang="en-US" sz="1500" dirty="0">
              <a:latin typeface="Avenir"/>
              <a:cs typeface="Avenir"/>
            </a:endParaRPr>
          </a:p>
          <a:p>
            <a:pPr marL="12700" marR="5080">
              <a:lnSpc>
                <a:spcPct val="133300"/>
              </a:lnSpc>
              <a:tabLst>
                <a:tab pos="170815" algn="l"/>
              </a:tabLst>
            </a:pPr>
            <a:r>
              <a:rPr lang="en-US" sz="1500" spc="25" dirty="0">
                <a:solidFill>
                  <a:srgbClr val="045899"/>
                </a:solidFill>
                <a:latin typeface="Avenir"/>
                <a:cs typeface="Avenir"/>
              </a:rPr>
              <a:t>- </a:t>
            </a:r>
            <a:r>
              <a:rPr sz="1500" spc="10" dirty="0">
                <a:solidFill>
                  <a:srgbClr val="045899"/>
                </a:solidFill>
                <a:latin typeface="Avenir"/>
                <a:cs typeface="Avenir"/>
              </a:rPr>
              <a:t>Treatment </a:t>
            </a:r>
            <a:r>
              <a:rPr sz="1500" spc="25" dirty="0">
                <a:solidFill>
                  <a:srgbClr val="045899"/>
                </a:solidFill>
                <a:latin typeface="Avenir"/>
                <a:cs typeface="Avenir"/>
              </a:rPr>
              <a:t>side</a:t>
            </a:r>
            <a:r>
              <a:rPr sz="1500" spc="75" dirty="0">
                <a:solidFill>
                  <a:srgbClr val="045899"/>
                </a:solidFill>
                <a:latin typeface="Avenir"/>
                <a:cs typeface="Avenir"/>
              </a:rPr>
              <a:t> </a:t>
            </a:r>
            <a:r>
              <a:rPr sz="1500" spc="30" dirty="0">
                <a:solidFill>
                  <a:srgbClr val="045899"/>
                </a:solidFill>
                <a:latin typeface="Avenir"/>
                <a:cs typeface="Avenir"/>
              </a:rPr>
              <a:t>effects</a:t>
            </a:r>
            <a:endParaRPr sz="1500" dirty="0">
              <a:latin typeface="Avenir"/>
              <a:cs typeface="Avenir"/>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78</a:t>
            </a:fld>
            <a:endParaRPr dirty="0"/>
          </a:p>
        </p:txBody>
      </p:sp>
      <p:sp>
        <p:nvSpPr>
          <p:cNvPr id="11" name="object 11"/>
          <p:cNvSpPr txBox="1"/>
          <p:nvPr/>
        </p:nvSpPr>
        <p:spPr>
          <a:xfrm>
            <a:off x="5876035" y="7373300"/>
            <a:ext cx="3409315"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Individualized Multidisciplinary</a:t>
            </a:r>
            <a:r>
              <a:rPr sz="1000" spc="155" dirty="0">
                <a:solidFill>
                  <a:srgbClr val="42888E"/>
                </a:solidFill>
                <a:latin typeface="Avenir"/>
                <a:cs typeface="Arial"/>
              </a:rPr>
              <a:t> </a:t>
            </a:r>
            <a:r>
              <a:rPr sz="1000" spc="20" dirty="0">
                <a:solidFill>
                  <a:srgbClr val="42888E"/>
                </a:solidFill>
                <a:latin typeface="Avenir"/>
                <a:cs typeface="Arial"/>
              </a:rPr>
              <a:t>Treatment</a:t>
            </a:r>
            <a:endParaRPr sz="1000" dirty="0">
              <a:latin typeface="Avenir"/>
              <a:cs typeface="Arial"/>
            </a:endParaRPr>
          </a:p>
        </p:txBody>
      </p:sp>
      <p:sp>
        <p:nvSpPr>
          <p:cNvPr id="5" name="object 5"/>
          <p:cNvSpPr txBox="1"/>
          <p:nvPr/>
        </p:nvSpPr>
        <p:spPr>
          <a:xfrm>
            <a:off x="1596644" y="4759217"/>
            <a:ext cx="3486785" cy="921021"/>
          </a:xfrm>
          <a:prstGeom prst="rect">
            <a:avLst/>
          </a:prstGeom>
        </p:spPr>
        <p:txBody>
          <a:bodyPr vert="horz" wrap="square" lIns="0" tIns="0" rIns="0" bIns="0" rtlCol="0">
            <a:spAutoFit/>
          </a:bodyPr>
          <a:lstStyle/>
          <a:p>
            <a:pPr marL="12700" marR="5080">
              <a:lnSpc>
                <a:spcPct val="133300"/>
              </a:lnSpc>
            </a:pPr>
            <a:r>
              <a:rPr lang="en-US" sz="1500" b="1" spc="25" dirty="0">
                <a:solidFill>
                  <a:srgbClr val="045899"/>
                </a:solidFill>
                <a:latin typeface="Avenir"/>
                <a:cs typeface="Avenir"/>
              </a:rPr>
              <a:t>• </a:t>
            </a:r>
            <a:r>
              <a:rPr sz="1500" b="1" spc="25" dirty="0">
                <a:solidFill>
                  <a:srgbClr val="045899"/>
                </a:solidFill>
                <a:latin typeface="Avenir"/>
                <a:cs typeface="Avenir"/>
              </a:rPr>
              <a:t>Female Sexual </a:t>
            </a:r>
            <a:r>
              <a:rPr sz="1500" b="1" spc="30" dirty="0">
                <a:solidFill>
                  <a:srgbClr val="045899"/>
                </a:solidFill>
                <a:latin typeface="Avenir"/>
                <a:cs typeface="Avenir"/>
              </a:rPr>
              <a:t>Function </a:t>
            </a:r>
            <a:r>
              <a:rPr sz="1500" b="1" spc="25" dirty="0">
                <a:solidFill>
                  <a:srgbClr val="045899"/>
                </a:solidFill>
                <a:latin typeface="Avenir"/>
                <a:cs typeface="Avenir"/>
              </a:rPr>
              <a:t>Index* </a:t>
            </a:r>
            <a:r>
              <a:rPr sz="1500" b="1" spc="20" dirty="0">
                <a:solidFill>
                  <a:srgbClr val="045899"/>
                </a:solidFill>
                <a:latin typeface="Avenir"/>
                <a:cs typeface="Avenir"/>
              </a:rPr>
              <a:t>can</a:t>
            </a:r>
            <a:br>
              <a:rPr lang="en-US" sz="1500" b="1" spc="20" dirty="0">
                <a:solidFill>
                  <a:srgbClr val="045899"/>
                </a:solidFill>
                <a:latin typeface="Avenir"/>
                <a:cs typeface="Avenir"/>
              </a:rPr>
            </a:br>
            <a:r>
              <a:rPr lang="en-US" sz="1500" b="1" spc="20" dirty="0">
                <a:solidFill>
                  <a:srgbClr val="045899"/>
                </a:solidFill>
                <a:latin typeface="Avenir"/>
                <a:cs typeface="Avenir"/>
              </a:rPr>
              <a:t>   </a:t>
            </a:r>
            <a:r>
              <a:rPr sz="1500" b="1" spc="35" dirty="0">
                <a:solidFill>
                  <a:srgbClr val="045899"/>
                </a:solidFill>
                <a:latin typeface="Avenir"/>
                <a:cs typeface="Avenir"/>
              </a:rPr>
              <a:t>be</a:t>
            </a:r>
            <a:r>
              <a:rPr lang="en-US" sz="1500" b="1" spc="35" dirty="0">
                <a:solidFill>
                  <a:srgbClr val="045899"/>
                </a:solidFill>
                <a:latin typeface="Avenir"/>
                <a:cs typeface="Avenir"/>
              </a:rPr>
              <a:t> </a:t>
            </a:r>
            <a:r>
              <a:rPr sz="1500" b="1" spc="25" dirty="0">
                <a:solidFill>
                  <a:srgbClr val="045899"/>
                </a:solidFill>
                <a:latin typeface="Avenir"/>
                <a:cs typeface="Avenir"/>
              </a:rPr>
              <a:t>used </a:t>
            </a:r>
            <a:r>
              <a:rPr sz="1500" b="1" spc="15" dirty="0">
                <a:solidFill>
                  <a:srgbClr val="045899"/>
                </a:solidFill>
                <a:latin typeface="Avenir"/>
                <a:cs typeface="Avenir"/>
              </a:rPr>
              <a:t>to </a:t>
            </a:r>
            <a:r>
              <a:rPr sz="1500" b="1" spc="30" dirty="0">
                <a:solidFill>
                  <a:srgbClr val="045899"/>
                </a:solidFill>
                <a:latin typeface="Avenir"/>
                <a:cs typeface="Avenir"/>
              </a:rPr>
              <a:t>monitor </a:t>
            </a:r>
            <a:r>
              <a:rPr sz="1500" b="1" spc="25" dirty="0">
                <a:solidFill>
                  <a:srgbClr val="045899"/>
                </a:solidFill>
                <a:latin typeface="Avenir"/>
                <a:cs typeface="Avenir"/>
              </a:rPr>
              <a:t>sexual </a:t>
            </a:r>
            <a:r>
              <a:rPr sz="1500" b="1" spc="30" dirty="0">
                <a:solidFill>
                  <a:srgbClr val="045899"/>
                </a:solidFill>
                <a:latin typeface="Avenir"/>
                <a:cs typeface="Avenir"/>
              </a:rPr>
              <a:t>function</a:t>
            </a:r>
            <a:r>
              <a:rPr sz="1500" b="1" spc="215" dirty="0">
                <a:solidFill>
                  <a:srgbClr val="045899"/>
                </a:solidFill>
                <a:latin typeface="Avenir"/>
                <a:cs typeface="Avenir"/>
              </a:rPr>
              <a:t> </a:t>
            </a:r>
            <a:br>
              <a:rPr lang="en-US" sz="1500" b="1" spc="215" dirty="0">
                <a:solidFill>
                  <a:srgbClr val="045899"/>
                </a:solidFill>
                <a:latin typeface="Avenir"/>
                <a:cs typeface="Avenir"/>
              </a:rPr>
            </a:br>
            <a:r>
              <a:rPr lang="en-US" sz="1500" b="1" spc="215" dirty="0">
                <a:solidFill>
                  <a:srgbClr val="045899"/>
                </a:solidFill>
                <a:latin typeface="Avenir"/>
                <a:cs typeface="Avenir"/>
              </a:rPr>
              <a:t>  </a:t>
            </a:r>
            <a:r>
              <a:rPr sz="1500" b="1" spc="35" dirty="0">
                <a:solidFill>
                  <a:srgbClr val="045899"/>
                </a:solidFill>
                <a:latin typeface="Avenir"/>
                <a:cs typeface="Avenir"/>
              </a:rPr>
              <a:t>and</a:t>
            </a:r>
            <a:r>
              <a:rPr lang="en-US" sz="1500" b="1" dirty="0">
                <a:latin typeface="Avenir"/>
                <a:cs typeface="Avenir"/>
              </a:rPr>
              <a:t> </a:t>
            </a:r>
            <a:r>
              <a:rPr sz="1500" b="1" spc="35" dirty="0">
                <a:solidFill>
                  <a:srgbClr val="045899"/>
                </a:solidFill>
                <a:latin typeface="Avenir"/>
                <a:cs typeface="Avenir"/>
              </a:rPr>
              <a:t>satisfaction.</a:t>
            </a:r>
            <a:endParaRPr sz="1500" b="1" dirty="0">
              <a:latin typeface="Avenir"/>
              <a:cs typeface="Avenir"/>
            </a:endParaRPr>
          </a:p>
        </p:txBody>
      </p:sp>
      <p:sp>
        <p:nvSpPr>
          <p:cNvPr id="6" name="object 6"/>
          <p:cNvSpPr txBox="1"/>
          <p:nvPr/>
        </p:nvSpPr>
        <p:spPr>
          <a:xfrm>
            <a:off x="5697346" y="2054985"/>
            <a:ext cx="3601085" cy="921021"/>
          </a:xfrm>
          <a:prstGeom prst="rect">
            <a:avLst/>
          </a:prstGeom>
        </p:spPr>
        <p:txBody>
          <a:bodyPr vert="horz" wrap="square" lIns="0" tIns="0" rIns="0" bIns="0" rtlCol="0">
            <a:spAutoFit/>
          </a:bodyPr>
          <a:lstStyle/>
          <a:p>
            <a:pPr marL="12700" marR="5080">
              <a:lnSpc>
                <a:spcPct val="133300"/>
              </a:lnSpc>
            </a:pPr>
            <a:r>
              <a:rPr lang="en-US" sz="1500" b="1" spc="25" dirty="0">
                <a:solidFill>
                  <a:srgbClr val="045899"/>
                </a:solidFill>
                <a:latin typeface="Avenir"/>
                <a:cs typeface="Avenir"/>
              </a:rPr>
              <a:t>• </a:t>
            </a:r>
            <a:r>
              <a:rPr sz="1500" b="1" spc="20" dirty="0">
                <a:solidFill>
                  <a:srgbClr val="045899"/>
                </a:solidFill>
                <a:latin typeface="Avenir"/>
                <a:cs typeface="Avenir"/>
              </a:rPr>
              <a:t>NIH </a:t>
            </a:r>
            <a:r>
              <a:rPr sz="1500" b="1" spc="30" dirty="0">
                <a:solidFill>
                  <a:srgbClr val="045899"/>
                </a:solidFill>
                <a:latin typeface="Avenir"/>
                <a:cs typeface="Avenir"/>
              </a:rPr>
              <a:t>PROMIS^ </a:t>
            </a:r>
            <a:r>
              <a:rPr sz="1500" b="1" spc="25" dirty="0">
                <a:solidFill>
                  <a:srgbClr val="045899"/>
                </a:solidFill>
                <a:latin typeface="Avenir"/>
                <a:cs typeface="Avenir"/>
              </a:rPr>
              <a:t>also </a:t>
            </a:r>
            <a:r>
              <a:rPr sz="1500" b="1" spc="20" dirty="0">
                <a:solidFill>
                  <a:srgbClr val="045899"/>
                </a:solidFill>
                <a:latin typeface="Avenir"/>
                <a:cs typeface="Avenir"/>
              </a:rPr>
              <a:t>has </a:t>
            </a:r>
            <a:r>
              <a:rPr sz="1500" b="1" spc="25" dirty="0">
                <a:solidFill>
                  <a:srgbClr val="045899"/>
                </a:solidFill>
                <a:latin typeface="Avenir"/>
                <a:cs typeface="Avenir"/>
              </a:rPr>
              <a:t>numerous </a:t>
            </a:r>
            <a:br>
              <a:rPr lang="en-US" sz="1500" b="1" spc="25" dirty="0">
                <a:solidFill>
                  <a:srgbClr val="045899"/>
                </a:solidFill>
                <a:latin typeface="Avenir"/>
                <a:cs typeface="Avenir"/>
              </a:rPr>
            </a:br>
            <a:r>
              <a:rPr lang="en-US" sz="1500" b="1" spc="25" dirty="0">
                <a:solidFill>
                  <a:srgbClr val="045899"/>
                </a:solidFill>
                <a:latin typeface="Avenir"/>
                <a:cs typeface="Avenir"/>
              </a:rPr>
              <a:t>   </a:t>
            </a:r>
            <a:r>
              <a:rPr sz="1500" b="1" spc="35" dirty="0">
                <a:solidFill>
                  <a:srgbClr val="045899"/>
                </a:solidFill>
                <a:latin typeface="Avenir"/>
                <a:cs typeface="Avenir"/>
              </a:rPr>
              <a:t>tools  </a:t>
            </a:r>
            <a:r>
              <a:rPr sz="1500" b="1" spc="25" dirty="0">
                <a:solidFill>
                  <a:srgbClr val="045899"/>
                </a:solidFill>
                <a:latin typeface="Avenir"/>
                <a:cs typeface="Avenir"/>
              </a:rPr>
              <a:t>using </a:t>
            </a:r>
            <a:r>
              <a:rPr sz="1500" b="1" spc="30" dirty="0">
                <a:solidFill>
                  <a:srgbClr val="045899"/>
                </a:solidFill>
                <a:latin typeface="Avenir"/>
                <a:cs typeface="Avenir"/>
              </a:rPr>
              <a:t>computerized adaptive </a:t>
            </a:r>
            <a:br>
              <a:rPr lang="en-US" sz="1500" b="1" spc="30" dirty="0">
                <a:solidFill>
                  <a:srgbClr val="045899"/>
                </a:solidFill>
                <a:latin typeface="Avenir"/>
                <a:cs typeface="Avenir"/>
              </a:rPr>
            </a:br>
            <a:r>
              <a:rPr lang="en-US" sz="1500" b="1" spc="30" dirty="0">
                <a:solidFill>
                  <a:srgbClr val="045899"/>
                </a:solidFill>
                <a:latin typeface="Avenir"/>
                <a:cs typeface="Avenir"/>
              </a:rPr>
              <a:t>   </a:t>
            </a:r>
            <a:r>
              <a:rPr sz="1500" b="1" spc="30" dirty="0">
                <a:solidFill>
                  <a:srgbClr val="045899"/>
                </a:solidFill>
                <a:latin typeface="Avenir"/>
                <a:cs typeface="Avenir"/>
              </a:rPr>
              <a:t>testing </a:t>
            </a:r>
            <a:r>
              <a:rPr sz="1500" b="1" spc="35" dirty="0">
                <a:solidFill>
                  <a:srgbClr val="045899"/>
                </a:solidFill>
                <a:latin typeface="Avenir"/>
                <a:cs typeface="Avenir"/>
              </a:rPr>
              <a:t>to  </a:t>
            </a:r>
            <a:r>
              <a:rPr sz="1500" b="1" spc="25" dirty="0">
                <a:solidFill>
                  <a:srgbClr val="045899"/>
                </a:solidFill>
                <a:latin typeface="Avenir"/>
                <a:cs typeface="Avenir"/>
              </a:rPr>
              <a:t>measure</a:t>
            </a:r>
            <a:r>
              <a:rPr sz="1500" b="1" spc="-20" dirty="0">
                <a:solidFill>
                  <a:srgbClr val="045899"/>
                </a:solidFill>
                <a:latin typeface="Avenir"/>
                <a:cs typeface="Avenir"/>
              </a:rPr>
              <a:t> </a:t>
            </a:r>
            <a:r>
              <a:rPr sz="1500" b="1" spc="35" dirty="0">
                <a:solidFill>
                  <a:srgbClr val="045899"/>
                </a:solidFill>
                <a:latin typeface="Avenir"/>
                <a:cs typeface="Avenir"/>
              </a:rPr>
              <a:t>outcomes</a:t>
            </a:r>
            <a:r>
              <a:rPr sz="1500" spc="35" dirty="0">
                <a:solidFill>
                  <a:srgbClr val="045899"/>
                </a:solidFill>
                <a:latin typeface="Avenir"/>
                <a:cs typeface="Avenir"/>
              </a:rPr>
              <a:t>.</a:t>
            </a:r>
            <a:endParaRPr sz="1500" dirty="0">
              <a:latin typeface="Avenir"/>
              <a:cs typeface="Avenir"/>
            </a:endParaRPr>
          </a:p>
        </p:txBody>
      </p:sp>
      <p:sp>
        <p:nvSpPr>
          <p:cNvPr id="7" name="object 7"/>
          <p:cNvSpPr txBox="1"/>
          <p:nvPr/>
        </p:nvSpPr>
        <p:spPr>
          <a:xfrm>
            <a:off x="5697346" y="3274185"/>
            <a:ext cx="3762375" cy="1842043"/>
          </a:xfrm>
          <a:prstGeom prst="rect">
            <a:avLst/>
          </a:prstGeom>
        </p:spPr>
        <p:txBody>
          <a:bodyPr vert="horz" wrap="square" lIns="0" tIns="0" rIns="0" bIns="0" rtlCol="0">
            <a:spAutoFit/>
          </a:bodyPr>
          <a:lstStyle/>
          <a:p>
            <a:pPr marL="117475" marR="5080" indent="-117475">
              <a:lnSpc>
                <a:spcPct val="133300"/>
              </a:lnSpc>
            </a:pPr>
            <a:r>
              <a:rPr lang="en-US" sz="1500" b="1" spc="25" dirty="0">
                <a:solidFill>
                  <a:srgbClr val="045899"/>
                </a:solidFill>
                <a:latin typeface="Avenir"/>
                <a:cs typeface="Avenir"/>
              </a:rPr>
              <a:t>• </a:t>
            </a:r>
            <a:r>
              <a:rPr sz="1500" b="1" spc="30" dirty="0">
                <a:solidFill>
                  <a:srgbClr val="045899"/>
                </a:solidFill>
                <a:latin typeface="Avenir"/>
                <a:cs typeface="Avenir"/>
              </a:rPr>
              <a:t>Several web-based </a:t>
            </a:r>
            <a:r>
              <a:rPr sz="1500" b="1" spc="20" dirty="0">
                <a:solidFill>
                  <a:srgbClr val="045899"/>
                </a:solidFill>
                <a:latin typeface="Avenir"/>
                <a:cs typeface="Avenir"/>
              </a:rPr>
              <a:t>and </a:t>
            </a:r>
            <a:r>
              <a:rPr sz="1500" b="1" spc="30" dirty="0">
                <a:solidFill>
                  <a:srgbClr val="045899"/>
                </a:solidFill>
                <a:latin typeface="Avenir"/>
                <a:cs typeface="Avenir"/>
              </a:rPr>
              <a:t>smartphone</a:t>
            </a:r>
            <a:r>
              <a:rPr lang="en-US" sz="1500" b="1" spc="30" dirty="0">
                <a:solidFill>
                  <a:srgbClr val="045899"/>
                </a:solidFill>
                <a:latin typeface="Avenir"/>
                <a:cs typeface="Avenir"/>
              </a:rPr>
              <a:t> </a:t>
            </a:r>
            <a:r>
              <a:rPr sz="1500" b="1" spc="35" dirty="0">
                <a:solidFill>
                  <a:srgbClr val="045899"/>
                </a:solidFill>
                <a:latin typeface="Avenir"/>
                <a:cs typeface="Avenir"/>
              </a:rPr>
              <a:t>apps  </a:t>
            </a:r>
            <a:r>
              <a:rPr sz="1500" b="1" spc="15" dirty="0">
                <a:solidFill>
                  <a:srgbClr val="045899"/>
                </a:solidFill>
                <a:latin typeface="Avenir"/>
                <a:cs typeface="Avenir"/>
              </a:rPr>
              <a:t>are </a:t>
            </a:r>
            <a:r>
              <a:rPr sz="1500" b="1" spc="25" dirty="0">
                <a:solidFill>
                  <a:srgbClr val="045899"/>
                </a:solidFill>
                <a:latin typeface="Avenir"/>
                <a:cs typeface="Avenir"/>
              </a:rPr>
              <a:t>currently </a:t>
            </a:r>
            <a:r>
              <a:rPr sz="1500" b="1" spc="30" dirty="0">
                <a:solidFill>
                  <a:srgbClr val="045899"/>
                </a:solidFill>
                <a:latin typeface="Avenir"/>
                <a:cs typeface="Avenir"/>
              </a:rPr>
              <a:t>available </a:t>
            </a:r>
            <a:r>
              <a:rPr sz="1500" b="1" spc="25" dirty="0">
                <a:solidFill>
                  <a:srgbClr val="045899"/>
                </a:solidFill>
                <a:latin typeface="Avenir"/>
                <a:cs typeface="Avenir"/>
              </a:rPr>
              <a:t>online </a:t>
            </a:r>
            <a:r>
              <a:rPr sz="1500" b="1" spc="20" dirty="0">
                <a:solidFill>
                  <a:srgbClr val="045899"/>
                </a:solidFill>
                <a:latin typeface="Avenir"/>
                <a:cs typeface="Avenir"/>
              </a:rPr>
              <a:t>for</a:t>
            </a:r>
            <a:r>
              <a:rPr lang="en-US" sz="1500" b="1" spc="20" dirty="0">
                <a:solidFill>
                  <a:srgbClr val="045899"/>
                </a:solidFill>
                <a:latin typeface="Avenir"/>
                <a:cs typeface="Avenir"/>
              </a:rPr>
              <a:t> u</a:t>
            </a:r>
            <a:r>
              <a:rPr sz="1500" b="1" spc="35" dirty="0">
                <a:solidFill>
                  <a:srgbClr val="045899"/>
                </a:solidFill>
                <a:latin typeface="Avenir"/>
                <a:cs typeface="Avenir"/>
              </a:rPr>
              <a:t>se</a:t>
            </a:r>
            <a:r>
              <a:rPr lang="en-US" sz="1500" b="1" dirty="0">
                <a:latin typeface="Avenir"/>
                <a:cs typeface="Avenir"/>
              </a:rPr>
              <a:t> </a:t>
            </a:r>
            <a:r>
              <a:rPr sz="1500" b="1" spc="15" dirty="0">
                <a:solidFill>
                  <a:srgbClr val="045899"/>
                </a:solidFill>
                <a:latin typeface="Avenir"/>
                <a:cs typeface="Avenir"/>
              </a:rPr>
              <a:t>by </a:t>
            </a:r>
            <a:r>
              <a:rPr sz="1500" b="1" spc="25" dirty="0">
                <a:solidFill>
                  <a:srgbClr val="045899"/>
                </a:solidFill>
                <a:latin typeface="Avenir"/>
                <a:cs typeface="Avenir"/>
              </a:rPr>
              <a:t>pain sufferers, </a:t>
            </a:r>
            <a:r>
              <a:rPr sz="1500" b="1" spc="30" dirty="0">
                <a:solidFill>
                  <a:srgbClr val="045899"/>
                </a:solidFill>
                <a:latin typeface="Avenir"/>
                <a:cs typeface="Avenir"/>
              </a:rPr>
              <a:t>including </a:t>
            </a:r>
            <a:r>
              <a:rPr sz="1500" b="1" spc="25" dirty="0">
                <a:solidFill>
                  <a:srgbClr val="045899"/>
                </a:solidFill>
                <a:latin typeface="Avenir"/>
                <a:cs typeface="Avenir"/>
              </a:rPr>
              <a:t>those</a:t>
            </a:r>
            <a:endParaRPr lang="en-US" sz="1500" b="1" spc="25" dirty="0">
              <a:solidFill>
                <a:srgbClr val="045899"/>
              </a:solidFill>
              <a:latin typeface="Avenir"/>
              <a:cs typeface="Avenir"/>
            </a:endParaRPr>
          </a:p>
          <a:p>
            <a:pPr marL="117475" marR="5080" indent="-117475">
              <a:lnSpc>
                <a:spcPct val="133300"/>
              </a:lnSpc>
            </a:pPr>
            <a:r>
              <a:rPr lang="en-US" sz="1500" b="1" spc="25" dirty="0">
                <a:solidFill>
                  <a:srgbClr val="045899"/>
                </a:solidFill>
                <a:latin typeface="Avenir"/>
                <a:cs typeface="Avenir"/>
              </a:rPr>
              <a:t>  </a:t>
            </a:r>
            <a:r>
              <a:rPr sz="1500" b="1" spc="35" dirty="0">
                <a:solidFill>
                  <a:srgbClr val="045899"/>
                </a:solidFill>
                <a:latin typeface="Avenir"/>
                <a:cs typeface="Avenir"/>
              </a:rPr>
              <a:t>listed  </a:t>
            </a:r>
            <a:r>
              <a:rPr sz="1500" b="1" spc="15" dirty="0">
                <a:solidFill>
                  <a:srgbClr val="045899"/>
                </a:solidFill>
                <a:latin typeface="Avenir"/>
                <a:cs typeface="Avenir"/>
              </a:rPr>
              <a:t>below, </a:t>
            </a:r>
            <a:r>
              <a:rPr sz="1500" b="1" spc="10" dirty="0">
                <a:solidFill>
                  <a:srgbClr val="045899"/>
                </a:solidFill>
                <a:latin typeface="Avenir"/>
                <a:cs typeface="Avenir"/>
              </a:rPr>
              <a:t>however, </a:t>
            </a:r>
            <a:r>
              <a:rPr sz="1500" b="1" spc="25" dirty="0">
                <a:solidFill>
                  <a:srgbClr val="045899"/>
                </a:solidFill>
                <a:latin typeface="Avenir"/>
                <a:cs typeface="Avenir"/>
              </a:rPr>
              <a:t>most </a:t>
            </a:r>
            <a:r>
              <a:rPr sz="1500" b="1" spc="15" dirty="0">
                <a:solidFill>
                  <a:srgbClr val="045899"/>
                </a:solidFill>
                <a:latin typeface="Avenir"/>
                <a:cs typeface="Avenir"/>
              </a:rPr>
              <a:t>do </a:t>
            </a:r>
            <a:r>
              <a:rPr sz="1500" b="1" spc="20" dirty="0">
                <a:solidFill>
                  <a:srgbClr val="045899"/>
                </a:solidFill>
                <a:latin typeface="Avenir"/>
                <a:cs typeface="Avenir"/>
              </a:rPr>
              <a:t>not</a:t>
            </a:r>
            <a:br>
              <a:rPr lang="en-US" sz="1500" b="1" spc="20" dirty="0">
                <a:solidFill>
                  <a:srgbClr val="045899"/>
                </a:solidFill>
                <a:latin typeface="Avenir"/>
                <a:cs typeface="Avenir"/>
              </a:rPr>
            </a:br>
            <a:r>
              <a:rPr sz="1500" b="1" spc="30" dirty="0">
                <a:solidFill>
                  <a:srgbClr val="045899"/>
                </a:solidFill>
                <a:latin typeface="Avenir"/>
                <a:cs typeface="Avenir"/>
              </a:rPr>
              <a:t>provide</a:t>
            </a:r>
            <a:r>
              <a:rPr lang="en-US" sz="1500" b="1" spc="30" dirty="0">
                <a:solidFill>
                  <a:srgbClr val="045899"/>
                </a:solidFill>
                <a:latin typeface="Avenir"/>
                <a:cs typeface="Avenir"/>
              </a:rPr>
              <a:t> </a:t>
            </a:r>
            <a:r>
              <a:rPr sz="1500" b="1" spc="30" dirty="0">
                <a:solidFill>
                  <a:srgbClr val="045899"/>
                </a:solidFill>
                <a:latin typeface="Avenir"/>
                <a:cs typeface="Avenir"/>
              </a:rPr>
              <a:t>information </a:t>
            </a:r>
            <a:r>
              <a:rPr sz="1500" b="1" spc="15" dirty="0">
                <a:solidFill>
                  <a:srgbClr val="045899"/>
                </a:solidFill>
                <a:latin typeface="Avenir"/>
                <a:cs typeface="Avenir"/>
              </a:rPr>
              <a:t>to </a:t>
            </a:r>
            <a:r>
              <a:rPr sz="1500" b="1" spc="30" dirty="0">
                <a:solidFill>
                  <a:srgbClr val="045899"/>
                </a:solidFill>
                <a:latin typeface="Avenir"/>
                <a:cs typeface="Avenir"/>
              </a:rPr>
              <a:t>patients’</a:t>
            </a:r>
            <a:endParaRPr lang="en-US" sz="1500" b="1" spc="110" dirty="0">
              <a:solidFill>
                <a:srgbClr val="045899"/>
              </a:solidFill>
              <a:latin typeface="Avenir"/>
              <a:cs typeface="Avenir"/>
            </a:endParaRPr>
          </a:p>
          <a:p>
            <a:pPr marL="117475" marR="5080" indent="-117475">
              <a:lnSpc>
                <a:spcPct val="133300"/>
              </a:lnSpc>
            </a:pPr>
            <a:r>
              <a:rPr lang="en-US" sz="1500" b="1" spc="110" dirty="0">
                <a:solidFill>
                  <a:srgbClr val="045899"/>
                </a:solidFill>
                <a:latin typeface="Avenir"/>
                <a:cs typeface="Avenir"/>
              </a:rPr>
              <a:t>  c</a:t>
            </a:r>
            <a:r>
              <a:rPr sz="1500" b="1" spc="35" dirty="0">
                <a:solidFill>
                  <a:srgbClr val="045899"/>
                </a:solidFill>
                <a:latin typeface="Avenir"/>
                <a:cs typeface="Avenir"/>
              </a:rPr>
              <a:t>linicians.^^</a:t>
            </a:r>
            <a:endParaRPr sz="1500" b="1" dirty="0">
              <a:latin typeface="Avenir"/>
              <a:cs typeface="Avenir"/>
            </a:endParaRPr>
          </a:p>
        </p:txBody>
      </p:sp>
      <p:sp>
        <p:nvSpPr>
          <p:cNvPr id="8" name="object 8"/>
          <p:cNvSpPr txBox="1">
            <a:spLocks noGrp="1"/>
          </p:cNvSpPr>
          <p:nvPr>
            <p:ph type="title"/>
          </p:nvPr>
        </p:nvSpPr>
        <p:spPr>
          <a:xfrm>
            <a:off x="625220" y="1064260"/>
            <a:ext cx="7636509" cy="636270"/>
          </a:xfrm>
          <a:prstGeom prst="rect">
            <a:avLst/>
          </a:prstGeom>
        </p:spPr>
        <p:txBody>
          <a:bodyPr vert="horz" wrap="square" lIns="0" tIns="0" rIns="0" bIns="0" rtlCol="0">
            <a:spAutoFit/>
          </a:bodyPr>
          <a:lstStyle/>
          <a:p>
            <a:pPr marL="12700" marR="5080">
              <a:lnSpc>
                <a:spcPts val="2400"/>
              </a:lnSpc>
            </a:pPr>
            <a:r>
              <a:rPr spc="40" dirty="0"/>
              <a:t>USING </a:t>
            </a:r>
            <a:r>
              <a:rPr spc="10" dirty="0"/>
              <a:t>VALIDATED </a:t>
            </a:r>
            <a:r>
              <a:rPr spc="50" dirty="0"/>
              <a:t>EVIDENCE-BASED </a:t>
            </a:r>
            <a:r>
              <a:rPr spc="40" dirty="0"/>
              <a:t>TOOLS </a:t>
            </a:r>
            <a:r>
              <a:rPr spc="25" dirty="0"/>
              <a:t>TO </a:t>
            </a:r>
            <a:r>
              <a:rPr spc="55" dirty="0"/>
              <a:t>TRACK </a:t>
            </a:r>
            <a:r>
              <a:rPr spc="35" dirty="0"/>
              <a:t>KEY </a:t>
            </a:r>
            <a:r>
              <a:rPr spc="45" dirty="0"/>
              <a:t>DOMAINS </a:t>
            </a:r>
            <a:r>
              <a:rPr dirty="0"/>
              <a:t>&amp; </a:t>
            </a:r>
            <a:r>
              <a:rPr spc="25" dirty="0"/>
              <a:t>TREATMENT</a:t>
            </a:r>
            <a:r>
              <a:rPr spc="285" dirty="0"/>
              <a:t> </a:t>
            </a:r>
            <a:r>
              <a:rPr spc="55" dirty="0"/>
              <a:t>OUTCOME</a:t>
            </a:r>
          </a:p>
        </p:txBody>
      </p:sp>
      <p:sp>
        <p:nvSpPr>
          <p:cNvPr id="9" name="object 9"/>
          <p:cNvSpPr txBox="1"/>
          <p:nvPr/>
        </p:nvSpPr>
        <p:spPr>
          <a:xfrm>
            <a:off x="1596644" y="2093976"/>
            <a:ext cx="3813556" cy="461665"/>
          </a:xfrm>
          <a:prstGeom prst="rect">
            <a:avLst/>
          </a:prstGeom>
        </p:spPr>
        <p:txBody>
          <a:bodyPr vert="horz" wrap="square" lIns="0" tIns="0" rIns="0" bIns="0" rtlCol="0">
            <a:spAutoFit/>
          </a:bodyPr>
          <a:lstStyle/>
          <a:p>
            <a:pPr marL="12700">
              <a:lnSpc>
                <a:spcPct val="100000"/>
              </a:lnSpc>
            </a:pPr>
            <a:r>
              <a:rPr lang="en-US" sz="1500" b="1" spc="20" dirty="0">
                <a:solidFill>
                  <a:srgbClr val="045899"/>
                </a:solidFill>
                <a:latin typeface="Avenir Black"/>
                <a:cs typeface="Avenir Black"/>
              </a:rPr>
              <a:t>• </a:t>
            </a:r>
            <a:r>
              <a:rPr sz="1500" b="1" spc="20" dirty="0">
                <a:solidFill>
                  <a:srgbClr val="045899"/>
                </a:solidFill>
                <a:latin typeface="Avenir Black"/>
                <a:cs typeface="Avenir Black"/>
              </a:rPr>
              <a:t>Key </a:t>
            </a:r>
            <a:r>
              <a:rPr sz="1500" b="1" spc="30" dirty="0">
                <a:solidFill>
                  <a:srgbClr val="045899"/>
                </a:solidFill>
                <a:latin typeface="Avenir Black"/>
                <a:cs typeface="Avenir Black"/>
              </a:rPr>
              <a:t>domains important </a:t>
            </a:r>
            <a:r>
              <a:rPr sz="1500" b="1" spc="15" dirty="0">
                <a:solidFill>
                  <a:srgbClr val="045899"/>
                </a:solidFill>
                <a:latin typeface="Avenir Black"/>
                <a:cs typeface="Avenir Black"/>
              </a:rPr>
              <a:t>to </a:t>
            </a:r>
            <a:r>
              <a:rPr sz="1500" b="1" spc="25" dirty="0">
                <a:solidFill>
                  <a:srgbClr val="045899"/>
                </a:solidFill>
                <a:latin typeface="Avenir Black"/>
                <a:cs typeface="Avenir Black"/>
              </a:rPr>
              <a:t>assess </a:t>
            </a:r>
            <a:r>
              <a:rPr sz="1500" b="1" spc="20" dirty="0">
                <a:solidFill>
                  <a:srgbClr val="045899"/>
                </a:solidFill>
                <a:latin typeface="Avenir Black"/>
                <a:cs typeface="Avenir Black"/>
              </a:rPr>
              <a:t>and </a:t>
            </a:r>
            <a:br>
              <a:rPr lang="en-US" sz="1500" b="1" spc="20" dirty="0">
                <a:solidFill>
                  <a:srgbClr val="045899"/>
                </a:solidFill>
                <a:latin typeface="Avenir Black"/>
                <a:cs typeface="Avenir Black"/>
              </a:rPr>
            </a:br>
            <a:r>
              <a:rPr lang="en-US" sz="1500" b="1" spc="20" dirty="0">
                <a:solidFill>
                  <a:srgbClr val="045899"/>
                </a:solidFill>
                <a:latin typeface="Avenir Black"/>
                <a:cs typeface="Avenir Black"/>
              </a:rPr>
              <a:t>   </a:t>
            </a:r>
            <a:r>
              <a:rPr sz="1500" b="1" spc="25" dirty="0">
                <a:solidFill>
                  <a:srgbClr val="045899"/>
                </a:solidFill>
                <a:latin typeface="Avenir Black"/>
                <a:cs typeface="Avenir Black"/>
              </a:rPr>
              <a:t>track over time</a:t>
            </a:r>
            <a:r>
              <a:rPr lang="en-US" sz="1500" b="1" spc="465" dirty="0">
                <a:solidFill>
                  <a:srgbClr val="045899"/>
                </a:solidFill>
                <a:latin typeface="Avenir Black"/>
                <a:cs typeface="Avenir Black"/>
              </a:rPr>
              <a:t> </a:t>
            </a:r>
            <a:r>
              <a:rPr sz="1500" b="1" spc="35" dirty="0">
                <a:solidFill>
                  <a:srgbClr val="045899"/>
                </a:solidFill>
                <a:latin typeface="Avenir Black"/>
                <a:cs typeface="Avenir Black"/>
              </a:rPr>
              <a:t>include:</a:t>
            </a:r>
            <a:endParaRPr sz="1500" b="1" dirty="0">
              <a:latin typeface="Avenir Black"/>
              <a:cs typeface="Avenir Black"/>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2098547"/>
            <a:ext cx="7643495" cy="3731895"/>
          </a:xfrm>
          <a:prstGeom prst="rect">
            <a:avLst/>
          </a:prstGeom>
        </p:spPr>
        <p:txBody>
          <a:bodyPr vert="horz" wrap="square" lIns="0" tIns="0" rIns="0" bIns="0" rtlCol="0">
            <a:spAutoFit/>
          </a:bodyPr>
          <a:lstStyle/>
          <a:p>
            <a:pPr marL="177800" indent="-165100">
              <a:lnSpc>
                <a:spcPct val="100000"/>
              </a:lnSpc>
              <a:buChar char="•"/>
              <a:tabLst>
                <a:tab pos="202565" algn="l"/>
              </a:tabLst>
            </a:pPr>
            <a:r>
              <a:rPr sz="1800" spc="30" dirty="0">
                <a:solidFill>
                  <a:srgbClr val="045899"/>
                </a:solidFill>
                <a:latin typeface="Avenir"/>
                <a:cs typeface="Avenir"/>
              </a:rPr>
              <a:t>Vulvodynia, </a:t>
            </a:r>
            <a:r>
              <a:rPr sz="1800" spc="35" dirty="0">
                <a:solidFill>
                  <a:srgbClr val="045899"/>
                </a:solidFill>
                <a:latin typeface="Avenir"/>
                <a:cs typeface="Avenir"/>
              </a:rPr>
              <a:t>defined </a:t>
            </a:r>
            <a:r>
              <a:rPr sz="1800" spc="20" dirty="0">
                <a:solidFill>
                  <a:srgbClr val="045899"/>
                </a:solidFill>
                <a:latin typeface="Avenir"/>
                <a:cs typeface="Avenir"/>
              </a:rPr>
              <a:t>as </a:t>
            </a:r>
            <a:r>
              <a:rPr sz="1800" spc="30" dirty="0">
                <a:solidFill>
                  <a:srgbClr val="045899"/>
                </a:solidFill>
                <a:latin typeface="Avenir"/>
                <a:cs typeface="Avenir"/>
              </a:rPr>
              <a:t>chronic </a:t>
            </a:r>
            <a:r>
              <a:rPr sz="1800" spc="35" dirty="0">
                <a:solidFill>
                  <a:srgbClr val="045899"/>
                </a:solidFill>
                <a:latin typeface="Avenir"/>
                <a:cs typeface="Avenir"/>
              </a:rPr>
              <a:t>vulvar </a:t>
            </a:r>
            <a:r>
              <a:rPr sz="1800" spc="30" dirty="0">
                <a:solidFill>
                  <a:srgbClr val="045899"/>
                </a:solidFill>
                <a:latin typeface="Avenir"/>
                <a:cs typeface="Avenir"/>
              </a:rPr>
              <a:t>pain </a:t>
            </a:r>
            <a:r>
              <a:rPr sz="1800" spc="20" dirty="0">
                <a:solidFill>
                  <a:srgbClr val="045899"/>
                </a:solidFill>
                <a:latin typeface="Avenir"/>
                <a:cs typeface="Avenir"/>
              </a:rPr>
              <a:t>of at </a:t>
            </a:r>
            <a:r>
              <a:rPr sz="1800" spc="35" dirty="0">
                <a:solidFill>
                  <a:srgbClr val="045899"/>
                </a:solidFill>
                <a:latin typeface="Avenir"/>
                <a:cs typeface="Avenir"/>
              </a:rPr>
              <a:t>least </a:t>
            </a:r>
            <a:r>
              <a:rPr sz="1800" dirty="0">
                <a:solidFill>
                  <a:srgbClr val="045899"/>
                </a:solidFill>
                <a:latin typeface="Avenir"/>
                <a:cs typeface="Avenir"/>
              </a:rPr>
              <a:t>3 </a:t>
            </a:r>
            <a:r>
              <a:rPr sz="1800" spc="45" dirty="0">
                <a:solidFill>
                  <a:srgbClr val="045899"/>
                </a:solidFill>
                <a:latin typeface="Avenir"/>
                <a:cs typeface="Avenir"/>
              </a:rPr>
              <a:t>months</a:t>
            </a:r>
            <a:endParaRPr sz="1800" dirty="0">
              <a:latin typeface="Avenir"/>
              <a:cs typeface="Avenir"/>
            </a:endParaRPr>
          </a:p>
          <a:p>
            <a:pPr marL="177800" marR="5080">
              <a:lnSpc>
                <a:spcPct val="138900"/>
              </a:lnSpc>
            </a:pPr>
            <a:r>
              <a:rPr sz="1800" spc="35" dirty="0">
                <a:solidFill>
                  <a:srgbClr val="045899"/>
                </a:solidFill>
                <a:latin typeface="Avenir"/>
                <a:cs typeface="Avenir"/>
              </a:rPr>
              <a:t>duration </a:t>
            </a:r>
            <a:r>
              <a:rPr sz="1800" spc="30" dirty="0">
                <a:solidFill>
                  <a:srgbClr val="045899"/>
                </a:solidFill>
                <a:latin typeface="Avenir"/>
                <a:cs typeface="Avenir"/>
              </a:rPr>
              <a:t>that </a:t>
            </a:r>
            <a:r>
              <a:rPr sz="1800" spc="35" dirty="0">
                <a:solidFill>
                  <a:srgbClr val="045899"/>
                </a:solidFill>
                <a:latin typeface="Avenir"/>
                <a:cs typeface="Avenir"/>
              </a:rPr>
              <a:t>occurs </a:t>
            </a:r>
            <a:r>
              <a:rPr sz="1800" spc="20" dirty="0">
                <a:solidFill>
                  <a:srgbClr val="045899"/>
                </a:solidFill>
                <a:latin typeface="Avenir"/>
                <a:cs typeface="Avenir"/>
              </a:rPr>
              <a:t>in </a:t>
            </a:r>
            <a:r>
              <a:rPr sz="1800" spc="30" dirty="0">
                <a:solidFill>
                  <a:srgbClr val="045899"/>
                </a:solidFill>
                <a:latin typeface="Avenir"/>
                <a:cs typeface="Avenir"/>
              </a:rPr>
              <a:t>the </a:t>
            </a:r>
            <a:r>
              <a:rPr sz="1800" spc="35" dirty="0">
                <a:solidFill>
                  <a:srgbClr val="045899"/>
                </a:solidFill>
                <a:latin typeface="Avenir"/>
                <a:cs typeface="Avenir"/>
              </a:rPr>
              <a:t>absence </a:t>
            </a:r>
            <a:r>
              <a:rPr sz="1800" spc="20" dirty="0">
                <a:solidFill>
                  <a:srgbClr val="045899"/>
                </a:solidFill>
                <a:latin typeface="Avenir"/>
                <a:cs typeface="Avenir"/>
              </a:rPr>
              <a:t>of </a:t>
            </a:r>
            <a:r>
              <a:rPr sz="1800" dirty="0">
                <a:solidFill>
                  <a:srgbClr val="045899"/>
                </a:solidFill>
                <a:latin typeface="Avenir"/>
                <a:cs typeface="Avenir"/>
              </a:rPr>
              <a:t>a </a:t>
            </a:r>
            <a:r>
              <a:rPr sz="1800" spc="35" dirty="0">
                <a:solidFill>
                  <a:srgbClr val="045899"/>
                </a:solidFill>
                <a:latin typeface="Avenir"/>
                <a:cs typeface="Avenir"/>
              </a:rPr>
              <a:t>clear </a:t>
            </a:r>
            <a:r>
              <a:rPr sz="1800" spc="40" dirty="0">
                <a:solidFill>
                  <a:srgbClr val="045899"/>
                </a:solidFill>
                <a:latin typeface="Avenir"/>
                <a:cs typeface="Avenir"/>
              </a:rPr>
              <a:t>identifiable </a:t>
            </a:r>
            <a:r>
              <a:rPr sz="1800" spc="35" dirty="0">
                <a:solidFill>
                  <a:srgbClr val="045899"/>
                </a:solidFill>
                <a:latin typeface="Avenir"/>
                <a:cs typeface="Avenir"/>
              </a:rPr>
              <a:t>cause, </a:t>
            </a:r>
            <a:r>
              <a:rPr sz="1800" spc="20" dirty="0">
                <a:solidFill>
                  <a:srgbClr val="045899"/>
                </a:solidFill>
                <a:latin typeface="Avenir"/>
                <a:cs typeface="Avenir"/>
              </a:rPr>
              <a:t>is </a:t>
            </a:r>
            <a:r>
              <a:rPr sz="1800" dirty="0">
                <a:solidFill>
                  <a:srgbClr val="045899"/>
                </a:solidFill>
                <a:latin typeface="Avenir"/>
                <a:cs typeface="Avenir"/>
              </a:rPr>
              <a:t>a  </a:t>
            </a:r>
            <a:r>
              <a:rPr sz="1800" spc="35" dirty="0">
                <a:solidFill>
                  <a:srgbClr val="045899"/>
                </a:solidFill>
                <a:latin typeface="Avenir"/>
                <a:cs typeface="Avenir"/>
              </a:rPr>
              <a:t>widely prevalent, </a:t>
            </a:r>
            <a:r>
              <a:rPr sz="1800" spc="40" dirty="0">
                <a:solidFill>
                  <a:srgbClr val="045899"/>
                </a:solidFill>
                <a:latin typeface="Avenir"/>
                <a:cs typeface="Avenir"/>
              </a:rPr>
              <a:t>misdiagnosed, </a:t>
            </a:r>
            <a:r>
              <a:rPr sz="1800" spc="30" dirty="0">
                <a:solidFill>
                  <a:srgbClr val="045899"/>
                </a:solidFill>
                <a:latin typeface="Avenir"/>
                <a:cs typeface="Avenir"/>
              </a:rPr>
              <a:t>and under-researched pain </a:t>
            </a:r>
            <a:r>
              <a:rPr sz="1800" spc="40" dirty="0">
                <a:solidFill>
                  <a:srgbClr val="045899"/>
                </a:solidFill>
                <a:latin typeface="Avenir"/>
                <a:cs typeface="Avenir"/>
              </a:rPr>
              <a:t>disorder  </a:t>
            </a:r>
            <a:r>
              <a:rPr sz="1800" spc="35" dirty="0">
                <a:solidFill>
                  <a:srgbClr val="045899"/>
                </a:solidFill>
                <a:latin typeface="Avenir"/>
                <a:cs typeface="Avenir"/>
              </a:rPr>
              <a:t>affecting women </a:t>
            </a:r>
            <a:r>
              <a:rPr sz="1800" spc="20" dirty="0">
                <a:solidFill>
                  <a:srgbClr val="045899"/>
                </a:solidFill>
                <a:latin typeface="Avenir"/>
                <a:cs typeface="Avenir"/>
              </a:rPr>
              <a:t>of </a:t>
            </a:r>
            <a:r>
              <a:rPr sz="1800" spc="30" dirty="0">
                <a:solidFill>
                  <a:srgbClr val="045899"/>
                </a:solidFill>
                <a:latin typeface="Avenir"/>
                <a:cs typeface="Avenir"/>
              </a:rPr>
              <a:t>all ages and </a:t>
            </a:r>
            <a:r>
              <a:rPr sz="1800" spc="40" dirty="0">
                <a:solidFill>
                  <a:srgbClr val="045899"/>
                </a:solidFill>
                <a:latin typeface="Avenir"/>
                <a:cs typeface="Avenir"/>
              </a:rPr>
              <a:t>ethnicities. </a:t>
            </a:r>
            <a:r>
              <a:rPr sz="1800" spc="20" dirty="0">
                <a:solidFill>
                  <a:srgbClr val="045899"/>
                </a:solidFill>
                <a:latin typeface="Avenir"/>
                <a:cs typeface="Avenir"/>
              </a:rPr>
              <a:t>It </a:t>
            </a:r>
            <a:r>
              <a:rPr sz="1800" spc="40" dirty="0">
                <a:solidFill>
                  <a:srgbClr val="045899"/>
                </a:solidFill>
                <a:latin typeface="Avenir"/>
                <a:cs typeface="Avenir"/>
              </a:rPr>
              <a:t>negatively affects  </a:t>
            </a:r>
            <a:r>
              <a:rPr sz="1800" spc="35" dirty="0">
                <a:solidFill>
                  <a:srgbClr val="045899"/>
                </a:solidFill>
                <a:latin typeface="Avenir"/>
                <a:cs typeface="Avenir"/>
              </a:rPr>
              <a:t>women</a:t>
            </a:r>
            <a:r>
              <a:rPr sz="1800" spc="35" dirty="0">
                <a:solidFill>
                  <a:srgbClr val="045899"/>
                </a:solidFill>
                <a:latin typeface="Times New Roman"/>
                <a:cs typeface="Times New Roman"/>
              </a:rPr>
              <a:t>’</a:t>
            </a:r>
            <a:r>
              <a:rPr sz="1800" spc="35" dirty="0">
                <a:solidFill>
                  <a:srgbClr val="045899"/>
                </a:solidFill>
                <a:latin typeface="Avenir"/>
                <a:cs typeface="Avenir"/>
              </a:rPr>
              <a:t>s </a:t>
            </a:r>
            <a:r>
              <a:rPr sz="1800" spc="40" dirty="0">
                <a:solidFill>
                  <a:srgbClr val="045899"/>
                </a:solidFill>
                <a:latin typeface="Avenir"/>
                <a:cs typeface="Avenir"/>
              </a:rPr>
              <a:t>physical, emotional </a:t>
            </a:r>
            <a:r>
              <a:rPr sz="1800" spc="30" dirty="0">
                <a:solidFill>
                  <a:srgbClr val="045899"/>
                </a:solidFill>
                <a:latin typeface="Avenir"/>
                <a:cs typeface="Avenir"/>
              </a:rPr>
              <a:t>and </a:t>
            </a:r>
            <a:r>
              <a:rPr sz="1800" spc="35" dirty="0">
                <a:solidFill>
                  <a:srgbClr val="045899"/>
                </a:solidFill>
                <a:latin typeface="Avenir"/>
                <a:cs typeface="Avenir"/>
              </a:rPr>
              <a:t>sexual</a:t>
            </a:r>
            <a:r>
              <a:rPr sz="1800" spc="240" dirty="0">
                <a:solidFill>
                  <a:srgbClr val="045899"/>
                </a:solidFill>
                <a:latin typeface="Avenir"/>
                <a:cs typeface="Avenir"/>
              </a:rPr>
              <a:t> </a:t>
            </a:r>
            <a:r>
              <a:rPr sz="1800" spc="45" dirty="0">
                <a:solidFill>
                  <a:srgbClr val="045899"/>
                </a:solidFill>
                <a:latin typeface="Avenir"/>
                <a:cs typeface="Avenir"/>
              </a:rPr>
              <a:t>health.</a:t>
            </a:r>
            <a:endParaRPr sz="1800" dirty="0">
              <a:latin typeface="Avenir"/>
              <a:cs typeface="Avenir"/>
            </a:endParaRPr>
          </a:p>
          <a:p>
            <a:pPr>
              <a:lnSpc>
                <a:spcPct val="100000"/>
              </a:lnSpc>
              <a:spcBef>
                <a:spcPts val="10"/>
              </a:spcBef>
            </a:pPr>
            <a:endParaRPr sz="2600" dirty="0">
              <a:latin typeface="Times New Roman"/>
              <a:cs typeface="Times New Roman"/>
            </a:endParaRPr>
          </a:p>
          <a:p>
            <a:pPr marL="177800" marR="478790" indent="-165100" algn="just">
              <a:lnSpc>
                <a:spcPct val="138900"/>
              </a:lnSpc>
              <a:buChar char="•"/>
              <a:tabLst>
                <a:tab pos="202565" algn="l"/>
              </a:tabLst>
            </a:pPr>
            <a:r>
              <a:rPr sz="1800" spc="30" dirty="0">
                <a:solidFill>
                  <a:srgbClr val="045899"/>
                </a:solidFill>
                <a:latin typeface="Avenir"/>
                <a:cs typeface="Avenir"/>
              </a:rPr>
              <a:t>The </a:t>
            </a:r>
            <a:r>
              <a:rPr sz="1800" spc="35" dirty="0">
                <a:solidFill>
                  <a:srgbClr val="045899"/>
                </a:solidFill>
                <a:latin typeface="Avenir"/>
                <a:cs typeface="Avenir"/>
              </a:rPr>
              <a:t>vulva contains tissues derived </a:t>
            </a:r>
            <a:r>
              <a:rPr sz="1800" spc="25" dirty="0">
                <a:solidFill>
                  <a:srgbClr val="045899"/>
                </a:solidFill>
                <a:latin typeface="Avenir"/>
                <a:cs typeface="Avenir"/>
              </a:rPr>
              <a:t>from </a:t>
            </a:r>
            <a:r>
              <a:rPr sz="1800" spc="30" dirty="0">
                <a:solidFill>
                  <a:srgbClr val="045899"/>
                </a:solidFill>
                <a:latin typeface="Avenir"/>
                <a:cs typeface="Avenir"/>
              </a:rPr>
              <a:t>both the </a:t>
            </a:r>
            <a:r>
              <a:rPr sz="1800" spc="35" dirty="0">
                <a:solidFill>
                  <a:srgbClr val="045899"/>
                </a:solidFill>
                <a:latin typeface="Avenir"/>
                <a:cs typeface="Avenir"/>
              </a:rPr>
              <a:t>endoderm </a:t>
            </a:r>
            <a:r>
              <a:rPr sz="1800" spc="45" dirty="0">
                <a:solidFill>
                  <a:srgbClr val="045899"/>
                </a:solidFill>
                <a:latin typeface="Avenir"/>
                <a:cs typeface="Avenir"/>
              </a:rPr>
              <a:t>and  </a:t>
            </a:r>
            <a:r>
              <a:rPr sz="1800" spc="40" dirty="0">
                <a:solidFill>
                  <a:srgbClr val="045899"/>
                </a:solidFill>
                <a:latin typeface="Avenir"/>
                <a:cs typeface="Avenir"/>
              </a:rPr>
              <a:t>ectoderm. </a:t>
            </a:r>
            <a:r>
              <a:rPr sz="1800" spc="20" dirty="0">
                <a:solidFill>
                  <a:srgbClr val="045899"/>
                </a:solidFill>
                <a:latin typeface="Avenir"/>
                <a:cs typeface="Avenir"/>
              </a:rPr>
              <a:t>It is </a:t>
            </a:r>
            <a:r>
              <a:rPr sz="1800" spc="40" dirty="0">
                <a:solidFill>
                  <a:srgbClr val="045899"/>
                </a:solidFill>
                <a:latin typeface="Avenir"/>
                <a:cs typeface="Avenir"/>
              </a:rPr>
              <a:t>innervated </a:t>
            </a:r>
            <a:r>
              <a:rPr sz="1800" spc="20" dirty="0">
                <a:solidFill>
                  <a:srgbClr val="045899"/>
                </a:solidFill>
                <a:latin typeface="Avenir"/>
                <a:cs typeface="Avenir"/>
              </a:rPr>
              <a:t>by </a:t>
            </a:r>
            <a:r>
              <a:rPr sz="1800" spc="30" dirty="0">
                <a:solidFill>
                  <a:srgbClr val="045899"/>
                </a:solidFill>
                <a:latin typeface="Avenir"/>
                <a:cs typeface="Avenir"/>
              </a:rPr>
              <a:t>the </a:t>
            </a:r>
            <a:r>
              <a:rPr sz="1800" spc="40" dirty="0">
                <a:solidFill>
                  <a:srgbClr val="045899"/>
                </a:solidFill>
                <a:latin typeface="Avenir"/>
                <a:cs typeface="Avenir"/>
              </a:rPr>
              <a:t>ilioinguinal, genitofemoral </a:t>
            </a:r>
            <a:r>
              <a:rPr sz="1800" spc="45" dirty="0">
                <a:solidFill>
                  <a:srgbClr val="045899"/>
                </a:solidFill>
                <a:latin typeface="Avenir"/>
                <a:cs typeface="Avenir"/>
              </a:rPr>
              <a:t>and  </a:t>
            </a:r>
            <a:r>
              <a:rPr sz="1800" spc="35" dirty="0">
                <a:solidFill>
                  <a:srgbClr val="045899"/>
                </a:solidFill>
                <a:latin typeface="Avenir"/>
                <a:cs typeface="Avenir"/>
              </a:rPr>
              <a:t>pudendal nerves. </a:t>
            </a:r>
            <a:r>
              <a:rPr sz="1800" spc="15" dirty="0">
                <a:solidFill>
                  <a:srgbClr val="045899"/>
                </a:solidFill>
                <a:latin typeface="Avenir"/>
                <a:cs typeface="Avenir"/>
              </a:rPr>
              <a:t>Further, </a:t>
            </a:r>
            <a:r>
              <a:rPr sz="1800" spc="30" dirty="0">
                <a:solidFill>
                  <a:srgbClr val="045899"/>
                </a:solidFill>
                <a:latin typeface="Avenir"/>
                <a:cs typeface="Avenir"/>
              </a:rPr>
              <a:t>its proper </a:t>
            </a:r>
            <a:r>
              <a:rPr sz="1800" spc="40" dirty="0">
                <a:solidFill>
                  <a:srgbClr val="045899"/>
                </a:solidFill>
                <a:latin typeface="Avenir"/>
                <a:cs typeface="Avenir"/>
              </a:rPr>
              <a:t>functioning </a:t>
            </a:r>
            <a:r>
              <a:rPr sz="1800" spc="30" dirty="0">
                <a:solidFill>
                  <a:srgbClr val="045899"/>
                </a:solidFill>
                <a:latin typeface="Avenir"/>
                <a:cs typeface="Avenir"/>
              </a:rPr>
              <a:t>relies </a:t>
            </a:r>
            <a:r>
              <a:rPr sz="1800" spc="20" dirty="0">
                <a:solidFill>
                  <a:srgbClr val="045899"/>
                </a:solidFill>
                <a:latin typeface="Avenir"/>
                <a:cs typeface="Avenir"/>
              </a:rPr>
              <a:t>on</a:t>
            </a:r>
            <a:r>
              <a:rPr sz="1800" spc="520" dirty="0">
                <a:solidFill>
                  <a:srgbClr val="045899"/>
                </a:solidFill>
                <a:latin typeface="Avenir"/>
                <a:cs typeface="Avenir"/>
              </a:rPr>
              <a:t> </a:t>
            </a:r>
            <a:r>
              <a:rPr sz="1800" spc="45" dirty="0">
                <a:solidFill>
                  <a:srgbClr val="045899"/>
                </a:solidFill>
                <a:latin typeface="Avenir"/>
                <a:cs typeface="Avenir"/>
              </a:rPr>
              <a:t>both</a:t>
            </a:r>
            <a:endParaRPr sz="1800" dirty="0">
              <a:latin typeface="Avenir"/>
              <a:cs typeface="Avenir"/>
            </a:endParaRPr>
          </a:p>
          <a:p>
            <a:pPr marL="177800">
              <a:lnSpc>
                <a:spcPct val="100000"/>
              </a:lnSpc>
              <a:spcBef>
                <a:spcPts val="840"/>
              </a:spcBef>
            </a:pPr>
            <a:r>
              <a:rPr sz="1800" spc="40" dirty="0">
                <a:solidFill>
                  <a:srgbClr val="045899"/>
                </a:solidFill>
                <a:latin typeface="Avenir"/>
                <a:cs typeface="Avenir"/>
              </a:rPr>
              <a:t>superficial </a:t>
            </a:r>
            <a:r>
              <a:rPr sz="1800" spc="30" dirty="0">
                <a:solidFill>
                  <a:srgbClr val="045899"/>
                </a:solidFill>
                <a:latin typeface="Avenir"/>
                <a:cs typeface="Avenir"/>
              </a:rPr>
              <a:t>and deep </a:t>
            </a:r>
            <a:r>
              <a:rPr sz="1800" spc="35" dirty="0">
                <a:solidFill>
                  <a:srgbClr val="045899"/>
                </a:solidFill>
                <a:latin typeface="Avenir"/>
                <a:cs typeface="Avenir"/>
              </a:rPr>
              <a:t>pelvic floor</a:t>
            </a:r>
            <a:r>
              <a:rPr sz="1800" spc="280" dirty="0">
                <a:solidFill>
                  <a:srgbClr val="045899"/>
                </a:solidFill>
                <a:latin typeface="Avenir"/>
                <a:cs typeface="Avenir"/>
              </a:rPr>
              <a:t> </a:t>
            </a:r>
            <a:r>
              <a:rPr sz="1800" spc="40" dirty="0">
                <a:solidFill>
                  <a:srgbClr val="045899"/>
                </a:solidFill>
                <a:latin typeface="Avenir"/>
                <a:cs typeface="Avenir"/>
              </a:rPr>
              <a:t>musculature.</a:t>
            </a:r>
            <a:endParaRPr sz="1800" dirty="0">
              <a:latin typeface="Avenir"/>
              <a:cs typeface="Avenir"/>
            </a:endParaRPr>
          </a:p>
        </p:txBody>
      </p:sp>
      <p:sp>
        <p:nvSpPr>
          <p:cNvPr id="5" name="object 5"/>
          <p:cNvSpPr/>
          <p:nvPr/>
        </p:nvSpPr>
        <p:spPr>
          <a:xfrm>
            <a:off x="0" y="1124711"/>
            <a:ext cx="10058400" cy="621792"/>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prstGeom prst="rect">
            <a:avLst/>
          </a:prstGeom>
        </p:spPr>
        <p:txBody>
          <a:bodyPr vert="horz" wrap="square" lIns="0" tIns="348885" rIns="0" bIns="0" rtlCol="0">
            <a:spAutoFit/>
          </a:bodyPr>
          <a:lstStyle/>
          <a:p>
            <a:pPr marL="2427605">
              <a:lnSpc>
                <a:spcPct val="100000"/>
              </a:lnSpc>
            </a:pPr>
            <a:r>
              <a:rPr sz="3400" dirty="0">
                <a:solidFill>
                  <a:srgbClr val="FFFFFF"/>
                </a:solidFill>
              </a:rPr>
              <a:t>Key Summary</a:t>
            </a:r>
            <a:r>
              <a:rPr sz="3400" spc="-100" dirty="0">
                <a:solidFill>
                  <a:srgbClr val="FFFFFF"/>
                </a:solidFill>
              </a:rPr>
              <a:t> </a:t>
            </a:r>
            <a:r>
              <a:rPr sz="3400" dirty="0">
                <a:solidFill>
                  <a:srgbClr val="FFFFFF"/>
                </a:solidFill>
              </a:rPr>
              <a:t>Points</a:t>
            </a:r>
            <a:endParaRPr sz="3400"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79</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717535"/>
            <a:ext cx="10058400" cy="54864"/>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prstGeom prst="rect">
            <a:avLst/>
          </a:prstGeom>
        </p:spPr>
        <p:txBody>
          <a:bodyPr vert="horz" wrap="square" lIns="0" tIns="232663" rIns="0" bIns="0" rtlCol="0">
            <a:spAutoFit/>
          </a:bodyPr>
          <a:lstStyle/>
          <a:p>
            <a:pPr marL="12700">
              <a:lnSpc>
                <a:spcPct val="100000"/>
              </a:lnSpc>
            </a:pPr>
            <a:r>
              <a:rPr spc="-5" dirty="0"/>
              <a:t>EARLY </a:t>
            </a:r>
            <a:r>
              <a:rPr spc="50" dirty="0"/>
              <a:t>DESCRIPTIONS </a:t>
            </a:r>
            <a:r>
              <a:rPr spc="25" dirty="0"/>
              <a:t>OF</a:t>
            </a:r>
            <a:r>
              <a:rPr spc="235" dirty="0"/>
              <a:t> </a:t>
            </a:r>
            <a:r>
              <a:rPr spc="30" dirty="0"/>
              <a:t>VULVODYNIA</a:t>
            </a:r>
          </a:p>
        </p:txBody>
      </p:sp>
      <p:sp>
        <p:nvSpPr>
          <p:cNvPr id="4" name="object 4"/>
          <p:cNvSpPr/>
          <p:nvPr/>
        </p:nvSpPr>
        <p:spPr>
          <a:xfrm>
            <a:off x="0" y="7717535"/>
            <a:ext cx="10058400" cy="54864"/>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0" y="1904745"/>
            <a:ext cx="10058400" cy="12700"/>
          </a:xfrm>
          <a:custGeom>
            <a:avLst/>
            <a:gdLst/>
            <a:ahLst/>
            <a:cxnLst/>
            <a:rect l="l" t="t" r="r" b="b"/>
            <a:pathLst>
              <a:path w="10058400" h="12700">
                <a:moveTo>
                  <a:pt x="0" y="12700"/>
                </a:moveTo>
                <a:lnTo>
                  <a:pt x="10058400" y="12700"/>
                </a:lnTo>
                <a:lnTo>
                  <a:pt x="10058400" y="0"/>
                </a:lnTo>
                <a:lnTo>
                  <a:pt x="0" y="0"/>
                </a:lnTo>
                <a:lnTo>
                  <a:pt x="0" y="12700"/>
                </a:lnTo>
                <a:close/>
              </a:path>
            </a:pathLst>
          </a:custGeom>
          <a:solidFill>
            <a:srgbClr val="045899"/>
          </a:solidFill>
        </p:spPr>
        <p:txBody>
          <a:bodyPr wrap="square" lIns="0" tIns="0" rIns="0" bIns="0" rtlCol="0"/>
          <a:lstStyle/>
          <a:p>
            <a:endParaRPr dirty="0"/>
          </a:p>
        </p:txBody>
      </p:sp>
      <p:sp>
        <p:nvSpPr>
          <p:cNvPr id="6" name="object 6"/>
          <p:cNvSpPr/>
          <p:nvPr/>
        </p:nvSpPr>
        <p:spPr>
          <a:xfrm>
            <a:off x="640080" y="1857720"/>
            <a:ext cx="109855" cy="109855"/>
          </a:xfrm>
          <a:custGeom>
            <a:avLst/>
            <a:gdLst/>
            <a:ahLst/>
            <a:cxnLst/>
            <a:rect l="l" t="t" r="r" b="b"/>
            <a:pathLst>
              <a:path w="109854" h="109855">
                <a:moveTo>
                  <a:pt x="54864" y="0"/>
                </a:moveTo>
                <a:lnTo>
                  <a:pt x="33507" y="4311"/>
                </a:lnTo>
                <a:lnTo>
                  <a:pt x="16068" y="16068"/>
                </a:lnTo>
                <a:lnTo>
                  <a:pt x="4311" y="33507"/>
                </a:lnTo>
                <a:lnTo>
                  <a:pt x="0" y="54863"/>
                </a:lnTo>
                <a:lnTo>
                  <a:pt x="4311" y="76220"/>
                </a:lnTo>
                <a:lnTo>
                  <a:pt x="16068" y="93659"/>
                </a:lnTo>
                <a:lnTo>
                  <a:pt x="33507" y="105416"/>
                </a:lnTo>
                <a:lnTo>
                  <a:pt x="54864" y="109727"/>
                </a:lnTo>
                <a:lnTo>
                  <a:pt x="76220" y="105416"/>
                </a:lnTo>
                <a:lnTo>
                  <a:pt x="93659" y="93659"/>
                </a:lnTo>
                <a:lnTo>
                  <a:pt x="105416" y="76220"/>
                </a:lnTo>
                <a:lnTo>
                  <a:pt x="109728" y="54863"/>
                </a:lnTo>
                <a:lnTo>
                  <a:pt x="105416" y="33507"/>
                </a:lnTo>
                <a:lnTo>
                  <a:pt x="93659" y="16068"/>
                </a:lnTo>
                <a:lnTo>
                  <a:pt x="76220" y="4311"/>
                </a:lnTo>
                <a:lnTo>
                  <a:pt x="54864" y="0"/>
                </a:lnTo>
                <a:close/>
              </a:path>
            </a:pathLst>
          </a:custGeom>
          <a:solidFill>
            <a:srgbClr val="42888E"/>
          </a:solidFill>
        </p:spPr>
        <p:txBody>
          <a:bodyPr wrap="square" lIns="0" tIns="0" rIns="0" bIns="0" rtlCol="0"/>
          <a:lstStyle/>
          <a:p>
            <a:endParaRPr dirty="0"/>
          </a:p>
        </p:txBody>
      </p:sp>
      <p:sp>
        <p:nvSpPr>
          <p:cNvPr id="7" name="object 7"/>
          <p:cNvSpPr txBox="1"/>
          <p:nvPr/>
        </p:nvSpPr>
        <p:spPr>
          <a:xfrm>
            <a:off x="449549" y="2020823"/>
            <a:ext cx="1062990" cy="254635"/>
          </a:xfrm>
          <a:prstGeom prst="rect">
            <a:avLst/>
          </a:prstGeom>
        </p:spPr>
        <p:txBody>
          <a:bodyPr vert="horz" wrap="square" lIns="0" tIns="0" rIns="0" bIns="0" rtlCol="0">
            <a:spAutoFit/>
          </a:bodyPr>
          <a:lstStyle/>
          <a:p>
            <a:pPr marL="12700">
              <a:lnSpc>
                <a:spcPct val="100000"/>
              </a:lnSpc>
            </a:pPr>
            <a:r>
              <a:rPr sz="1500" b="1" spc="25" dirty="0">
                <a:solidFill>
                  <a:srgbClr val="42888E"/>
                </a:solidFill>
                <a:latin typeface="Avenir Black"/>
                <a:cs typeface="Avenir Black"/>
              </a:rPr>
              <a:t>1880</a:t>
            </a:r>
            <a:r>
              <a:rPr sz="1500" b="1" spc="254" dirty="0">
                <a:solidFill>
                  <a:srgbClr val="42888E"/>
                </a:solidFill>
                <a:latin typeface="Avenir Black"/>
                <a:cs typeface="Avenir Black"/>
              </a:rPr>
              <a:t> </a:t>
            </a:r>
            <a:r>
              <a:rPr sz="1500" b="1" spc="35" dirty="0">
                <a:solidFill>
                  <a:srgbClr val="42888E"/>
                </a:solidFill>
                <a:latin typeface="Avenir Black"/>
                <a:cs typeface="Avenir Black"/>
              </a:rPr>
              <a:t>1888</a:t>
            </a:r>
            <a:endParaRPr sz="1500" dirty="0">
              <a:latin typeface="Avenir Black"/>
              <a:cs typeface="Avenir Black"/>
            </a:endParaRPr>
          </a:p>
        </p:txBody>
      </p:sp>
      <p:sp>
        <p:nvSpPr>
          <p:cNvPr id="8" name="object 8"/>
          <p:cNvSpPr/>
          <p:nvPr/>
        </p:nvSpPr>
        <p:spPr>
          <a:xfrm>
            <a:off x="1207008" y="1857720"/>
            <a:ext cx="109855" cy="109855"/>
          </a:xfrm>
          <a:custGeom>
            <a:avLst/>
            <a:gdLst/>
            <a:ahLst/>
            <a:cxnLst/>
            <a:rect l="l" t="t" r="r" b="b"/>
            <a:pathLst>
              <a:path w="109855" h="109855">
                <a:moveTo>
                  <a:pt x="54864" y="0"/>
                </a:moveTo>
                <a:lnTo>
                  <a:pt x="33507" y="4311"/>
                </a:lnTo>
                <a:lnTo>
                  <a:pt x="16068" y="16068"/>
                </a:lnTo>
                <a:lnTo>
                  <a:pt x="4311" y="33507"/>
                </a:lnTo>
                <a:lnTo>
                  <a:pt x="0" y="54863"/>
                </a:lnTo>
                <a:lnTo>
                  <a:pt x="4311" y="76220"/>
                </a:lnTo>
                <a:lnTo>
                  <a:pt x="16068" y="93659"/>
                </a:lnTo>
                <a:lnTo>
                  <a:pt x="33507" y="105416"/>
                </a:lnTo>
                <a:lnTo>
                  <a:pt x="54864" y="109727"/>
                </a:lnTo>
                <a:lnTo>
                  <a:pt x="76220" y="105416"/>
                </a:lnTo>
                <a:lnTo>
                  <a:pt x="93659" y="93659"/>
                </a:lnTo>
                <a:lnTo>
                  <a:pt x="105416" y="76220"/>
                </a:lnTo>
                <a:lnTo>
                  <a:pt x="109728" y="54863"/>
                </a:lnTo>
                <a:lnTo>
                  <a:pt x="105416" y="33507"/>
                </a:lnTo>
                <a:lnTo>
                  <a:pt x="93659" y="16068"/>
                </a:lnTo>
                <a:lnTo>
                  <a:pt x="76220" y="4311"/>
                </a:lnTo>
                <a:lnTo>
                  <a:pt x="54864" y="0"/>
                </a:lnTo>
                <a:close/>
              </a:path>
            </a:pathLst>
          </a:custGeom>
          <a:solidFill>
            <a:srgbClr val="42888E"/>
          </a:solidFill>
        </p:spPr>
        <p:txBody>
          <a:bodyPr wrap="square" lIns="0" tIns="0" rIns="0" bIns="0" rtlCol="0"/>
          <a:lstStyle/>
          <a:p>
            <a:endParaRPr dirty="0"/>
          </a:p>
        </p:txBody>
      </p:sp>
      <p:sp>
        <p:nvSpPr>
          <p:cNvPr id="9" name="object 9"/>
          <p:cNvSpPr/>
          <p:nvPr/>
        </p:nvSpPr>
        <p:spPr>
          <a:xfrm>
            <a:off x="8280400" y="1899921"/>
            <a:ext cx="0" cy="1244600"/>
          </a:xfrm>
          <a:custGeom>
            <a:avLst/>
            <a:gdLst/>
            <a:ahLst/>
            <a:cxnLst/>
            <a:rect l="l" t="t" r="r" b="b"/>
            <a:pathLst>
              <a:path h="1244600">
                <a:moveTo>
                  <a:pt x="0" y="0"/>
                </a:moveTo>
                <a:lnTo>
                  <a:pt x="0" y="1244092"/>
                </a:lnTo>
              </a:path>
            </a:pathLst>
          </a:custGeom>
          <a:ln w="25400">
            <a:solidFill>
              <a:srgbClr val="045899"/>
            </a:solidFill>
          </a:ln>
        </p:spPr>
        <p:txBody>
          <a:bodyPr wrap="square" lIns="0" tIns="0" rIns="0" bIns="0" rtlCol="0"/>
          <a:lstStyle/>
          <a:p>
            <a:endParaRPr dirty="0"/>
          </a:p>
        </p:txBody>
      </p:sp>
      <p:sp>
        <p:nvSpPr>
          <p:cNvPr id="10" name="object 10"/>
          <p:cNvSpPr/>
          <p:nvPr/>
        </p:nvSpPr>
        <p:spPr>
          <a:xfrm>
            <a:off x="8229600" y="3093213"/>
            <a:ext cx="101600" cy="101600"/>
          </a:xfrm>
          <a:custGeom>
            <a:avLst/>
            <a:gdLst/>
            <a:ahLst/>
            <a:cxnLst/>
            <a:rect l="l" t="t" r="r" b="b"/>
            <a:pathLst>
              <a:path w="101600" h="101600">
                <a:moveTo>
                  <a:pt x="50800" y="0"/>
                </a:moveTo>
                <a:lnTo>
                  <a:pt x="31027" y="3992"/>
                </a:lnTo>
                <a:lnTo>
                  <a:pt x="14879" y="14879"/>
                </a:lnTo>
                <a:lnTo>
                  <a:pt x="3992" y="31027"/>
                </a:lnTo>
                <a:lnTo>
                  <a:pt x="0" y="50800"/>
                </a:lnTo>
                <a:lnTo>
                  <a:pt x="3992" y="70572"/>
                </a:lnTo>
                <a:lnTo>
                  <a:pt x="14879" y="86720"/>
                </a:lnTo>
                <a:lnTo>
                  <a:pt x="31027" y="97607"/>
                </a:lnTo>
                <a:lnTo>
                  <a:pt x="50800" y="101600"/>
                </a:lnTo>
                <a:lnTo>
                  <a:pt x="70572" y="97607"/>
                </a:lnTo>
                <a:lnTo>
                  <a:pt x="86720" y="86720"/>
                </a:lnTo>
                <a:lnTo>
                  <a:pt x="97607" y="70572"/>
                </a:lnTo>
                <a:lnTo>
                  <a:pt x="101600" y="50800"/>
                </a:lnTo>
                <a:lnTo>
                  <a:pt x="97607" y="31027"/>
                </a:lnTo>
                <a:lnTo>
                  <a:pt x="86720" y="14879"/>
                </a:lnTo>
                <a:lnTo>
                  <a:pt x="70572" y="3992"/>
                </a:lnTo>
                <a:lnTo>
                  <a:pt x="50800" y="0"/>
                </a:lnTo>
                <a:close/>
              </a:path>
            </a:pathLst>
          </a:custGeom>
          <a:solidFill>
            <a:srgbClr val="045899"/>
          </a:solidFill>
        </p:spPr>
        <p:txBody>
          <a:bodyPr wrap="square" lIns="0" tIns="0" rIns="0" bIns="0" rtlCol="0"/>
          <a:lstStyle/>
          <a:p>
            <a:endParaRPr dirty="0"/>
          </a:p>
        </p:txBody>
      </p:sp>
      <p:sp>
        <p:nvSpPr>
          <p:cNvPr id="12" name="object 12"/>
          <p:cNvSpPr/>
          <p:nvPr/>
        </p:nvSpPr>
        <p:spPr>
          <a:xfrm>
            <a:off x="4389120" y="1860802"/>
            <a:ext cx="109855" cy="109855"/>
          </a:xfrm>
          <a:custGeom>
            <a:avLst/>
            <a:gdLst/>
            <a:ahLst/>
            <a:cxnLst/>
            <a:rect l="l" t="t" r="r" b="b"/>
            <a:pathLst>
              <a:path w="109854" h="109855">
                <a:moveTo>
                  <a:pt x="54863" y="0"/>
                </a:moveTo>
                <a:lnTo>
                  <a:pt x="33507" y="4311"/>
                </a:lnTo>
                <a:lnTo>
                  <a:pt x="16068" y="16068"/>
                </a:lnTo>
                <a:lnTo>
                  <a:pt x="4311" y="33507"/>
                </a:lnTo>
                <a:lnTo>
                  <a:pt x="0" y="54863"/>
                </a:lnTo>
                <a:lnTo>
                  <a:pt x="4311" y="76220"/>
                </a:lnTo>
                <a:lnTo>
                  <a:pt x="16068" y="93659"/>
                </a:lnTo>
                <a:lnTo>
                  <a:pt x="33507" y="105416"/>
                </a:lnTo>
                <a:lnTo>
                  <a:pt x="54863" y="109727"/>
                </a:lnTo>
                <a:lnTo>
                  <a:pt x="76220" y="105416"/>
                </a:lnTo>
                <a:lnTo>
                  <a:pt x="93659" y="93659"/>
                </a:lnTo>
                <a:lnTo>
                  <a:pt x="105416" y="76220"/>
                </a:lnTo>
                <a:lnTo>
                  <a:pt x="109727" y="54863"/>
                </a:lnTo>
                <a:lnTo>
                  <a:pt x="105416" y="33507"/>
                </a:lnTo>
                <a:lnTo>
                  <a:pt x="93659" y="16068"/>
                </a:lnTo>
                <a:lnTo>
                  <a:pt x="76220" y="4311"/>
                </a:lnTo>
                <a:lnTo>
                  <a:pt x="54863" y="0"/>
                </a:lnTo>
                <a:close/>
              </a:path>
            </a:pathLst>
          </a:custGeom>
          <a:solidFill>
            <a:srgbClr val="42888E"/>
          </a:solidFill>
        </p:spPr>
        <p:txBody>
          <a:bodyPr wrap="square" lIns="0" tIns="0" rIns="0" bIns="0" rtlCol="0"/>
          <a:lstStyle/>
          <a:p>
            <a:endParaRPr dirty="0"/>
          </a:p>
        </p:txBody>
      </p:sp>
      <p:sp>
        <p:nvSpPr>
          <p:cNvPr id="13" name="object 13"/>
          <p:cNvSpPr txBox="1"/>
          <p:nvPr/>
        </p:nvSpPr>
        <p:spPr>
          <a:xfrm>
            <a:off x="4198589" y="2020823"/>
            <a:ext cx="495934" cy="254635"/>
          </a:xfrm>
          <a:prstGeom prst="rect">
            <a:avLst/>
          </a:prstGeom>
        </p:spPr>
        <p:txBody>
          <a:bodyPr vert="horz" wrap="square" lIns="0" tIns="0" rIns="0" bIns="0" rtlCol="0">
            <a:spAutoFit/>
          </a:bodyPr>
          <a:lstStyle/>
          <a:p>
            <a:pPr marL="12700">
              <a:lnSpc>
                <a:spcPct val="100000"/>
              </a:lnSpc>
            </a:pPr>
            <a:r>
              <a:rPr sz="1500" b="1" spc="35" dirty="0">
                <a:solidFill>
                  <a:srgbClr val="42888E"/>
                </a:solidFill>
                <a:latin typeface="Avenir Black"/>
                <a:cs typeface="Avenir Black"/>
              </a:rPr>
              <a:t>1928</a:t>
            </a:r>
            <a:endParaRPr sz="1500" dirty="0">
              <a:latin typeface="Avenir Black"/>
              <a:cs typeface="Avenir Black"/>
            </a:endParaRPr>
          </a:p>
        </p:txBody>
      </p:sp>
      <p:sp>
        <p:nvSpPr>
          <p:cNvPr id="14" name="object 14"/>
          <p:cNvSpPr txBox="1"/>
          <p:nvPr/>
        </p:nvSpPr>
        <p:spPr>
          <a:xfrm>
            <a:off x="5834893" y="2020823"/>
            <a:ext cx="1027430" cy="254635"/>
          </a:xfrm>
          <a:prstGeom prst="rect">
            <a:avLst/>
          </a:prstGeom>
        </p:spPr>
        <p:txBody>
          <a:bodyPr vert="horz" wrap="square" lIns="0" tIns="0" rIns="0" bIns="0" rtlCol="0">
            <a:spAutoFit/>
          </a:bodyPr>
          <a:lstStyle/>
          <a:p>
            <a:pPr marL="12700">
              <a:lnSpc>
                <a:spcPct val="100000"/>
              </a:lnSpc>
            </a:pPr>
            <a:r>
              <a:rPr sz="1500" b="1" spc="35" dirty="0">
                <a:solidFill>
                  <a:srgbClr val="42888E"/>
                </a:solidFill>
                <a:latin typeface="Avenir Black"/>
                <a:cs typeface="Avenir Black"/>
              </a:rPr>
              <a:t>1929-1974</a:t>
            </a:r>
            <a:endParaRPr sz="1500" dirty="0">
              <a:latin typeface="Avenir Black"/>
              <a:cs typeface="Avenir Black"/>
            </a:endParaRPr>
          </a:p>
        </p:txBody>
      </p:sp>
      <p:sp>
        <p:nvSpPr>
          <p:cNvPr id="15" name="object 15"/>
          <p:cNvSpPr/>
          <p:nvPr/>
        </p:nvSpPr>
        <p:spPr>
          <a:xfrm>
            <a:off x="4785360" y="1905000"/>
            <a:ext cx="3200400" cy="0"/>
          </a:xfrm>
          <a:custGeom>
            <a:avLst/>
            <a:gdLst/>
            <a:ahLst/>
            <a:cxnLst/>
            <a:rect l="l" t="t" r="r" b="b"/>
            <a:pathLst>
              <a:path w="3373120">
                <a:moveTo>
                  <a:pt x="0" y="0"/>
                </a:moveTo>
                <a:lnTo>
                  <a:pt x="3373120" y="0"/>
                </a:lnTo>
              </a:path>
            </a:pathLst>
          </a:custGeom>
          <a:ln w="25400">
            <a:solidFill>
              <a:srgbClr val="42888E"/>
            </a:solidFill>
          </a:ln>
        </p:spPr>
        <p:txBody>
          <a:bodyPr wrap="square" lIns="0" tIns="0" rIns="0" bIns="0" rtlCol="0"/>
          <a:lstStyle/>
          <a:p>
            <a:endParaRPr dirty="0"/>
          </a:p>
        </p:txBody>
      </p:sp>
      <p:sp>
        <p:nvSpPr>
          <p:cNvPr id="16" name="object 16"/>
          <p:cNvSpPr/>
          <p:nvPr/>
        </p:nvSpPr>
        <p:spPr>
          <a:xfrm>
            <a:off x="4690872" y="1861821"/>
            <a:ext cx="109728" cy="109728"/>
          </a:xfrm>
          <a:custGeom>
            <a:avLst/>
            <a:gdLst/>
            <a:ahLst/>
            <a:cxnLst/>
            <a:rect l="l" t="t" r="r" b="b"/>
            <a:pathLst>
              <a:path w="101600" h="101600">
                <a:moveTo>
                  <a:pt x="50800" y="0"/>
                </a:moveTo>
                <a:lnTo>
                  <a:pt x="31027" y="3992"/>
                </a:lnTo>
                <a:lnTo>
                  <a:pt x="14879" y="14879"/>
                </a:lnTo>
                <a:lnTo>
                  <a:pt x="3992" y="31027"/>
                </a:lnTo>
                <a:lnTo>
                  <a:pt x="0" y="50800"/>
                </a:lnTo>
                <a:lnTo>
                  <a:pt x="3992" y="70572"/>
                </a:lnTo>
                <a:lnTo>
                  <a:pt x="14879" y="86720"/>
                </a:lnTo>
                <a:lnTo>
                  <a:pt x="31027" y="97607"/>
                </a:lnTo>
                <a:lnTo>
                  <a:pt x="50800" y="101600"/>
                </a:lnTo>
                <a:lnTo>
                  <a:pt x="70572" y="97607"/>
                </a:lnTo>
                <a:lnTo>
                  <a:pt x="86720" y="86720"/>
                </a:lnTo>
                <a:lnTo>
                  <a:pt x="97607" y="70572"/>
                </a:lnTo>
                <a:lnTo>
                  <a:pt x="101600" y="50800"/>
                </a:lnTo>
                <a:lnTo>
                  <a:pt x="97607" y="31027"/>
                </a:lnTo>
                <a:lnTo>
                  <a:pt x="86720" y="14879"/>
                </a:lnTo>
                <a:lnTo>
                  <a:pt x="70572" y="3992"/>
                </a:lnTo>
                <a:lnTo>
                  <a:pt x="50800" y="0"/>
                </a:lnTo>
                <a:close/>
              </a:path>
            </a:pathLst>
          </a:custGeom>
          <a:solidFill>
            <a:srgbClr val="42888E"/>
          </a:solidFill>
        </p:spPr>
        <p:txBody>
          <a:bodyPr wrap="square" lIns="0" tIns="0" rIns="0" bIns="0" rtlCol="0"/>
          <a:lstStyle/>
          <a:p>
            <a:endParaRPr dirty="0"/>
          </a:p>
        </p:txBody>
      </p:sp>
      <p:sp>
        <p:nvSpPr>
          <p:cNvPr id="17" name="object 17"/>
          <p:cNvSpPr/>
          <p:nvPr/>
        </p:nvSpPr>
        <p:spPr>
          <a:xfrm>
            <a:off x="7981695" y="1861821"/>
            <a:ext cx="109728" cy="109728"/>
          </a:xfrm>
          <a:custGeom>
            <a:avLst/>
            <a:gdLst/>
            <a:ahLst/>
            <a:cxnLst/>
            <a:rect l="l" t="t" r="r" b="b"/>
            <a:pathLst>
              <a:path w="101600" h="101600">
                <a:moveTo>
                  <a:pt x="50800" y="0"/>
                </a:moveTo>
                <a:lnTo>
                  <a:pt x="31027" y="3992"/>
                </a:lnTo>
                <a:lnTo>
                  <a:pt x="14879" y="14879"/>
                </a:lnTo>
                <a:lnTo>
                  <a:pt x="3992" y="31027"/>
                </a:lnTo>
                <a:lnTo>
                  <a:pt x="0" y="50800"/>
                </a:lnTo>
                <a:lnTo>
                  <a:pt x="3992" y="70572"/>
                </a:lnTo>
                <a:lnTo>
                  <a:pt x="14879" y="86720"/>
                </a:lnTo>
                <a:lnTo>
                  <a:pt x="31027" y="97607"/>
                </a:lnTo>
                <a:lnTo>
                  <a:pt x="50800" y="101600"/>
                </a:lnTo>
                <a:lnTo>
                  <a:pt x="70572" y="97607"/>
                </a:lnTo>
                <a:lnTo>
                  <a:pt x="86720" y="86720"/>
                </a:lnTo>
                <a:lnTo>
                  <a:pt x="97607" y="70572"/>
                </a:lnTo>
                <a:lnTo>
                  <a:pt x="101600" y="50800"/>
                </a:lnTo>
                <a:lnTo>
                  <a:pt x="97607" y="31027"/>
                </a:lnTo>
                <a:lnTo>
                  <a:pt x="86720" y="14879"/>
                </a:lnTo>
                <a:lnTo>
                  <a:pt x="70572" y="3992"/>
                </a:lnTo>
                <a:lnTo>
                  <a:pt x="50800" y="0"/>
                </a:lnTo>
                <a:close/>
              </a:path>
            </a:pathLst>
          </a:custGeom>
          <a:solidFill>
            <a:srgbClr val="42888E"/>
          </a:solidFill>
        </p:spPr>
        <p:txBody>
          <a:bodyPr wrap="square" lIns="0" tIns="0" rIns="0" bIns="0" rtlCol="0"/>
          <a:lstStyle/>
          <a:p>
            <a:endParaRPr dirty="0"/>
          </a:p>
        </p:txBody>
      </p:sp>
      <p:sp>
        <p:nvSpPr>
          <p:cNvPr id="18" name="object 18"/>
          <p:cNvSpPr/>
          <p:nvPr/>
        </p:nvSpPr>
        <p:spPr>
          <a:xfrm>
            <a:off x="5084064" y="3324859"/>
            <a:ext cx="4974590" cy="2518410"/>
          </a:xfrm>
          <a:custGeom>
            <a:avLst/>
            <a:gdLst/>
            <a:ahLst/>
            <a:cxnLst/>
            <a:rect l="l" t="t" r="r" b="b"/>
            <a:pathLst>
              <a:path w="4974590" h="2518410">
                <a:moveTo>
                  <a:pt x="0" y="2518156"/>
                </a:moveTo>
                <a:lnTo>
                  <a:pt x="4974336" y="2518156"/>
                </a:lnTo>
                <a:lnTo>
                  <a:pt x="4974336" y="0"/>
                </a:lnTo>
                <a:lnTo>
                  <a:pt x="0" y="0"/>
                </a:lnTo>
                <a:lnTo>
                  <a:pt x="0" y="2518156"/>
                </a:lnTo>
                <a:close/>
              </a:path>
            </a:pathLst>
          </a:custGeom>
          <a:solidFill>
            <a:srgbClr val="42888E"/>
          </a:solidFill>
        </p:spPr>
        <p:txBody>
          <a:bodyPr wrap="square" lIns="0" tIns="0" rIns="0" bIns="0" rtlCol="0"/>
          <a:lstStyle/>
          <a:p>
            <a:endParaRPr dirty="0"/>
          </a:p>
        </p:txBody>
      </p:sp>
      <p:sp>
        <p:nvSpPr>
          <p:cNvPr id="19" name="object 19"/>
          <p:cNvSpPr txBox="1"/>
          <p:nvPr/>
        </p:nvSpPr>
        <p:spPr>
          <a:xfrm>
            <a:off x="5199379" y="3437635"/>
            <a:ext cx="4548505" cy="2216150"/>
          </a:xfrm>
          <a:prstGeom prst="rect">
            <a:avLst/>
          </a:prstGeom>
        </p:spPr>
        <p:txBody>
          <a:bodyPr vert="horz" wrap="square" lIns="0" tIns="0" rIns="0" bIns="0" rtlCol="0">
            <a:spAutoFit/>
          </a:bodyPr>
          <a:lstStyle/>
          <a:p>
            <a:pPr marL="151765">
              <a:lnSpc>
                <a:spcPct val="100000"/>
              </a:lnSpc>
            </a:pPr>
            <a:r>
              <a:rPr sz="1800" b="1" spc="45" dirty="0">
                <a:solidFill>
                  <a:srgbClr val="FFFFFF"/>
                </a:solidFill>
                <a:latin typeface="Avenir Black"/>
                <a:cs typeface="Avenir Black"/>
              </a:rPr>
              <a:t>1975</a:t>
            </a:r>
            <a:endParaRPr sz="1800" dirty="0">
              <a:latin typeface="Avenir Black"/>
              <a:cs typeface="Avenir Black"/>
            </a:endParaRPr>
          </a:p>
          <a:p>
            <a:pPr marL="12700">
              <a:lnSpc>
                <a:spcPct val="100000"/>
              </a:lnSpc>
              <a:spcBef>
                <a:spcPts val="650"/>
              </a:spcBef>
            </a:pPr>
            <a:r>
              <a:rPr sz="2000" b="1" dirty="0">
                <a:solidFill>
                  <a:srgbClr val="FFFFFF"/>
                </a:solidFill>
                <a:latin typeface="Times New Roman"/>
                <a:cs typeface="Times New Roman"/>
              </a:rPr>
              <a:t>“</a:t>
            </a:r>
            <a:r>
              <a:rPr sz="2000" b="1" dirty="0">
                <a:solidFill>
                  <a:srgbClr val="FFFFFF"/>
                </a:solidFill>
                <a:latin typeface="Avenir Black"/>
                <a:cs typeface="Avenir Black"/>
              </a:rPr>
              <a:t>Burning </a:t>
            </a:r>
            <a:r>
              <a:rPr sz="2000" b="1" spc="-15" dirty="0">
                <a:solidFill>
                  <a:srgbClr val="FFFFFF"/>
                </a:solidFill>
                <a:latin typeface="Avenir Black"/>
                <a:cs typeface="Avenir Black"/>
              </a:rPr>
              <a:t>Vulva</a:t>
            </a:r>
            <a:r>
              <a:rPr sz="2000" b="1" spc="-65" dirty="0">
                <a:solidFill>
                  <a:srgbClr val="FFFFFF"/>
                </a:solidFill>
                <a:latin typeface="Avenir Black"/>
                <a:cs typeface="Avenir Black"/>
              </a:rPr>
              <a:t> </a:t>
            </a:r>
            <a:r>
              <a:rPr sz="2000" b="1" spc="-5" dirty="0">
                <a:solidFill>
                  <a:srgbClr val="FFFFFF"/>
                </a:solidFill>
                <a:latin typeface="Avenir Black"/>
                <a:cs typeface="Avenir Black"/>
              </a:rPr>
              <a:t>Syndrome</a:t>
            </a:r>
            <a:r>
              <a:rPr sz="2000" b="1" spc="-5" dirty="0">
                <a:solidFill>
                  <a:srgbClr val="FFFFFF"/>
                </a:solidFill>
                <a:latin typeface="Times New Roman"/>
                <a:cs typeface="Times New Roman"/>
              </a:rPr>
              <a:t>”</a:t>
            </a:r>
            <a:endParaRPr sz="2000" dirty="0">
              <a:latin typeface="Times New Roman"/>
              <a:cs typeface="Times New Roman"/>
            </a:endParaRPr>
          </a:p>
          <a:p>
            <a:pPr marL="165100" marR="5080">
              <a:lnSpc>
                <a:spcPct val="125000"/>
              </a:lnSpc>
            </a:pPr>
            <a:r>
              <a:rPr sz="2000" spc="-10" dirty="0">
                <a:solidFill>
                  <a:srgbClr val="FFFFFF"/>
                </a:solidFill>
                <a:latin typeface="Avenir"/>
                <a:cs typeface="Avenir"/>
              </a:rPr>
              <a:t>Vulvodynia </a:t>
            </a:r>
            <a:r>
              <a:rPr sz="2000" dirty="0">
                <a:solidFill>
                  <a:srgbClr val="FFFFFF"/>
                </a:solidFill>
                <a:latin typeface="Avenir"/>
                <a:cs typeface="Avenir"/>
              </a:rPr>
              <a:t>is </a:t>
            </a:r>
            <a:r>
              <a:rPr sz="2000" spc="-5" dirty="0">
                <a:solidFill>
                  <a:srgbClr val="FFFFFF"/>
                </a:solidFill>
                <a:latin typeface="Avenir"/>
                <a:cs typeface="Avenir"/>
              </a:rPr>
              <a:t>defined </a:t>
            </a:r>
            <a:r>
              <a:rPr sz="2000" dirty="0">
                <a:solidFill>
                  <a:srgbClr val="FFFFFF"/>
                </a:solidFill>
                <a:latin typeface="Avenir"/>
                <a:cs typeface="Avenir"/>
              </a:rPr>
              <a:t>as </a:t>
            </a:r>
            <a:r>
              <a:rPr sz="2000" i="1" dirty="0">
                <a:solidFill>
                  <a:srgbClr val="FFFFFF"/>
                </a:solidFill>
                <a:latin typeface="Avenir"/>
                <a:cs typeface="Avenir"/>
              </a:rPr>
              <a:t>burning</a:t>
            </a:r>
            <a:r>
              <a:rPr sz="2000" i="1" spc="-60" dirty="0">
                <a:solidFill>
                  <a:srgbClr val="FFFFFF"/>
                </a:solidFill>
                <a:latin typeface="Avenir"/>
                <a:cs typeface="Avenir"/>
              </a:rPr>
              <a:t> </a:t>
            </a:r>
            <a:r>
              <a:rPr sz="2000" i="1" dirty="0">
                <a:solidFill>
                  <a:srgbClr val="FFFFFF"/>
                </a:solidFill>
                <a:latin typeface="Avenir"/>
                <a:cs typeface="Avenir"/>
              </a:rPr>
              <a:t>vulva  </a:t>
            </a:r>
            <a:r>
              <a:rPr sz="2000" i="1" spc="-5" dirty="0">
                <a:solidFill>
                  <a:srgbClr val="FFFFFF"/>
                </a:solidFill>
                <a:latin typeface="Avenir"/>
                <a:cs typeface="Avenir"/>
              </a:rPr>
              <a:t>syndrome </a:t>
            </a:r>
            <a:r>
              <a:rPr sz="2000" dirty="0">
                <a:solidFill>
                  <a:srgbClr val="FFFFFF"/>
                </a:solidFill>
                <a:latin typeface="Avenir"/>
                <a:cs typeface="Avenir"/>
              </a:rPr>
              <a:t>by the International</a:t>
            </a:r>
            <a:r>
              <a:rPr sz="2000" spc="-95" dirty="0">
                <a:solidFill>
                  <a:srgbClr val="FFFFFF"/>
                </a:solidFill>
                <a:latin typeface="Avenir"/>
                <a:cs typeface="Avenir"/>
              </a:rPr>
              <a:t> </a:t>
            </a:r>
            <a:r>
              <a:rPr sz="2000" dirty="0">
                <a:solidFill>
                  <a:srgbClr val="FFFFFF"/>
                </a:solidFill>
                <a:latin typeface="Avenir"/>
                <a:cs typeface="Avenir"/>
              </a:rPr>
              <a:t>Society  for the Study of </a:t>
            </a:r>
            <a:r>
              <a:rPr sz="2000" spc="-10" dirty="0">
                <a:solidFill>
                  <a:srgbClr val="FFFFFF"/>
                </a:solidFill>
                <a:latin typeface="Avenir"/>
                <a:cs typeface="Avenir"/>
              </a:rPr>
              <a:t>Vulvovaginal </a:t>
            </a:r>
            <a:r>
              <a:rPr sz="2000" dirty="0">
                <a:solidFill>
                  <a:srgbClr val="FFFFFF"/>
                </a:solidFill>
                <a:latin typeface="Avenir"/>
                <a:cs typeface="Avenir"/>
              </a:rPr>
              <a:t>Disease  (ISSVD) at 1975 </a:t>
            </a:r>
            <a:r>
              <a:rPr sz="2000" spc="-20" dirty="0">
                <a:solidFill>
                  <a:srgbClr val="FFFFFF"/>
                </a:solidFill>
                <a:latin typeface="Avenir"/>
                <a:cs typeface="Avenir"/>
              </a:rPr>
              <a:t>World</a:t>
            </a:r>
            <a:r>
              <a:rPr sz="2000" spc="-90" dirty="0">
                <a:solidFill>
                  <a:srgbClr val="FFFFFF"/>
                </a:solidFill>
                <a:latin typeface="Avenir"/>
                <a:cs typeface="Avenir"/>
              </a:rPr>
              <a:t> </a:t>
            </a:r>
            <a:r>
              <a:rPr sz="2000" spc="-5" dirty="0">
                <a:solidFill>
                  <a:srgbClr val="FFFFFF"/>
                </a:solidFill>
                <a:latin typeface="Avenir"/>
                <a:cs typeface="Avenir"/>
              </a:rPr>
              <a:t>Congress.</a:t>
            </a:r>
            <a:endParaRPr sz="2000" dirty="0">
              <a:latin typeface="Avenir"/>
              <a:cs typeface="Avenir"/>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8</a:t>
            </a:fld>
            <a:endParaRPr dirty="0"/>
          </a:p>
        </p:txBody>
      </p:sp>
      <p:sp>
        <p:nvSpPr>
          <p:cNvPr id="21" name="object 21"/>
          <p:cNvSpPr txBox="1"/>
          <p:nvPr/>
        </p:nvSpPr>
        <p:spPr>
          <a:xfrm>
            <a:off x="7247635" y="7373300"/>
            <a:ext cx="21437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Historical</a:t>
            </a:r>
            <a:r>
              <a:rPr sz="1000" spc="70" dirty="0">
                <a:solidFill>
                  <a:srgbClr val="42888E"/>
                </a:solidFill>
                <a:latin typeface="Avenir"/>
                <a:cs typeface="Arial"/>
              </a:rPr>
              <a:t> </a:t>
            </a:r>
            <a:r>
              <a:rPr sz="1000" spc="25" dirty="0">
                <a:solidFill>
                  <a:srgbClr val="42888E"/>
                </a:solidFill>
                <a:latin typeface="Avenir"/>
                <a:cs typeface="Arial"/>
              </a:rPr>
              <a:t>Perspective</a:t>
            </a:r>
            <a:endParaRPr sz="1000" dirty="0">
              <a:latin typeface="Avenir"/>
              <a:cs typeface="Arial"/>
            </a:endParaRPr>
          </a:p>
        </p:txBody>
      </p:sp>
      <p:sp>
        <p:nvSpPr>
          <p:cNvPr id="22" name="object 6"/>
          <p:cNvSpPr txBox="1"/>
          <p:nvPr/>
        </p:nvSpPr>
        <p:spPr>
          <a:xfrm>
            <a:off x="625220" y="7356475"/>
            <a:ext cx="3032380" cy="153888"/>
          </a:xfrm>
          <a:prstGeom prst="rect">
            <a:avLst/>
          </a:prstGeom>
        </p:spPr>
        <p:txBody>
          <a:bodyPr vert="horz" wrap="square" lIns="0" tIns="0" rIns="0" bIns="0" rtlCol="0">
            <a:spAutoFit/>
          </a:bodyPr>
          <a:lstStyle/>
          <a:p>
            <a:pPr marL="12700">
              <a:lnSpc>
                <a:spcPct val="100000"/>
              </a:lnSpc>
            </a:pPr>
            <a:r>
              <a:rPr lang="en-US" sz="1000" spc="25" dirty="0">
                <a:solidFill>
                  <a:srgbClr val="045899"/>
                </a:solidFill>
                <a:latin typeface="Avenir"/>
                <a:cs typeface="Avenir"/>
              </a:rPr>
              <a:t>McKay 1984, Moyal-Barracco 2004, Haefner 2007</a:t>
            </a:r>
            <a:endParaRPr sz="1000" dirty="0">
              <a:latin typeface="Avenir"/>
              <a:cs typeface="Aveni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1987265"/>
            <a:ext cx="7866380" cy="4600575"/>
          </a:xfrm>
          <a:prstGeom prst="rect">
            <a:avLst/>
          </a:prstGeom>
        </p:spPr>
        <p:txBody>
          <a:bodyPr vert="horz" wrap="square" lIns="0" tIns="0" rIns="0" bIns="0" rtlCol="0">
            <a:spAutoFit/>
          </a:bodyPr>
          <a:lstStyle/>
          <a:p>
            <a:pPr marL="177800" marR="462915" indent="-165100">
              <a:lnSpc>
                <a:spcPct val="138900"/>
              </a:lnSpc>
              <a:buChar char="•"/>
              <a:tabLst>
                <a:tab pos="202565" algn="l"/>
                <a:tab pos="2299335" algn="l"/>
              </a:tabLst>
            </a:pPr>
            <a:r>
              <a:rPr sz="1800" spc="35" dirty="0">
                <a:solidFill>
                  <a:srgbClr val="045899"/>
                </a:solidFill>
                <a:latin typeface="Avenir"/>
                <a:cs typeface="Avenir"/>
              </a:rPr>
              <a:t>Women/adolescents </a:t>
            </a:r>
            <a:r>
              <a:rPr sz="1800" spc="30" dirty="0">
                <a:solidFill>
                  <a:srgbClr val="045899"/>
                </a:solidFill>
                <a:latin typeface="Avenir"/>
                <a:cs typeface="Avenir"/>
              </a:rPr>
              <a:t>who </a:t>
            </a:r>
            <a:r>
              <a:rPr sz="1800" spc="15" dirty="0">
                <a:solidFill>
                  <a:srgbClr val="045899"/>
                </a:solidFill>
                <a:latin typeface="Avenir"/>
                <a:cs typeface="Avenir"/>
              </a:rPr>
              <a:t>are </a:t>
            </a:r>
            <a:r>
              <a:rPr sz="1800" spc="35" dirty="0">
                <a:solidFill>
                  <a:srgbClr val="045899"/>
                </a:solidFill>
                <a:latin typeface="Avenir"/>
                <a:cs typeface="Avenir"/>
              </a:rPr>
              <a:t>likely </a:t>
            </a:r>
            <a:r>
              <a:rPr sz="1800" spc="20" dirty="0">
                <a:solidFill>
                  <a:srgbClr val="045899"/>
                </a:solidFill>
                <a:latin typeface="Avenir"/>
                <a:cs typeface="Avenir"/>
              </a:rPr>
              <a:t>to </a:t>
            </a:r>
            <a:r>
              <a:rPr sz="1800" spc="30" dirty="0">
                <a:solidFill>
                  <a:srgbClr val="045899"/>
                </a:solidFill>
                <a:latin typeface="Avenir"/>
                <a:cs typeface="Avenir"/>
              </a:rPr>
              <a:t>have </a:t>
            </a:r>
            <a:r>
              <a:rPr sz="1800" dirty="0">
                <a:solidFill>
                  <a:srgbClr val="045899"/>
                </a:solidFill>
                <a:latin typeface="Avenir"/>
                <a:cs typeface="Avenir"/>
              </a:rPr>
              <a:t>a </a:t>
            </a:r>
            <a:r>
              <a:rPr sz="1800" spc="35" dirty="0">
                <a:solidFill>
                  <a:srgbClr val="045899"/>
                </a:solidFill>
                <a:latin typeface="Avenir"/>
                <a:cs typeface="Avenir"/>
              </a:rPr>
              <a:t>clinical </a:t>
            </a:r>
            <a:r>
              <a:rPr sz="1800" spc="40" dirty="0">
                <a:solidFill>
                  <a:srgbClr val="045899"/>
                </a:solidFill>
                <a:latin typeface="Avenir"/>
                <a:cs typeface="Avenir"/>
              </a:rPr>
              <a:t>diagnosis </a:t>
            </a:r>
            <a:r>
              <a:rPr sz="1800" spc="45" dirty="0">
                <a:solidFill>
                  <a:srgbClr val="045899"/>
                </a:solidFill>
                <a:latin typeface="Avenir"/>
                <a:cs typeface="Avenir"/>
              </a:rPr>
              <a:t>of  </a:t>
            </a:r>
            <a:r>
              <a:rPr sz="1800" spc="40" dirty="0">
                <a:solidFill>
                  <a:srgbClr val="045899"/>
                </a:solidFill>
                <a:latin typeface="Avenir"/>
                <a:cs typeface="Avenir"/>
              </a:rPr>
              <a:t>vulvodynia</a:t>
            </a:r>
            <a:r>
              <a:rPr sz="1800" spc="95" dirty="0">
                <a:solidFill>
                  <a:srgbClr val="045899"/>
                </a:solidFill>
                <a:latin typeface="Avenir"/>
                <a:cs typeface="Avenir"/>
              </a:rPr>
              <a:t> </a:t>
            </a:r>
            <a:r>
              <a:rPr sz="1800" spc="30" dirty="0">
                <a:solidFill>
                  <a:srgbClr val="045899"/>
                </a:solidFill>
                <a:latin typeface="Avenir"/>
                <a:cs typeface="Avenir"/>
              </a:rPr>
              <a:t>report:</a:t>
            </a:r>
            <a:r>
              <a:rPr lang="en-US" sz="1800" spc="30" dirty="0">
                <a:solidFill>
                  <a:srgbClr val="045899"/>
                </a:solidFill>
                <a:latin typeface="Avenir"/>
                <a:cs typeface="Avenir"/>
              </a:rPr>
              <a:t> </a:t>
            </a:r>
            <a:r>
              <a:rPr sz="1800" spc="20" dirty="0">
                <a:solidFill>
                  <a:srgbClr val="045899"/>
                </a:solidFill>
                <a:latin typeface="Avenir"/>
                <a:cs typeface="Avenir"/>
              </a:rPr>
              <a:t>i) </a:t>
            </a:r>
            <a:r>
              <a:rPr sz="1800" spc="35" dirty="0">
                <a:solidFill>
                  <a:srgbClr val="045899"/>
                </a:solidFill>
                <a:latin typeface="Avenir"/>
                <a:cs typeface="Avenir"/>
              </a:rPr>
              <a:t>genital pain, </a:t>
            </a:r>
            <a:r>
              <a:rPr sz="1800" spc="30" dirty="0">
                <a:solidFill>
                  <a:srgbClr val="045899"/>
                </a:solidFill>
                <a:latin typeface="Avenir"/>
                <a:cs typeface="Avenir"/>
              </a:rPr>
              <a:t>ii) </a:t>
            </a:r>
            <a:r>
              <a:rPr sz="1800" spc="35" dirty="0">
                <a:solidFill>
                  <a:srgbClr val="045899"/>
                </a:solidFill>
                <a:latin typeface="Avenir"/>
                <a:cs typeface="Avenir"/>
              </a:rPr>
              <a:t>genital burning </a:t>
            </a:r>
            <a:r>
              <a:rPr sz="1800" spc="30" dirty="0">
                <a:solidFill>
                  <a:srgbClr val="045899"/>
                </a:solidFill>
                <a:latin typeface="Avenir"/>
                <a:cs typeface="Avenir"/>
              </a:rPr>
              <a:t>for </a:t>
            </a:r>
            <a:r>
              <a:rPr sz="1800" spc="25" dirty="0">
                <a:solidFill>
                  <a:srgbClr val="045899"/>
                </a:solidFill>
                <a:latin typeface="Avenir"/>
                <a:cs typeface="Avenir"/>
              </a:rPr>
              <a:t>more</a:t>
            </a:r>
            <a:r>
              <a:rPr sz="1800" spc="480" dirty="0">
                <a:solidFill>
                  <a:srgbClr val="045899"/>
                </a:solidFill>
                <a:latin typeface="Avenir"/>
                <a:cs typeface="Avenir"/>
              </a:rPr>
              <a:t> </a:t>
            </a:r>
            <a:r>
              <a:rPr sz="1800" spc="45" dirty="0">
                <a:solidFill>
                  <a:srgbClr val="045899"/>
                </a:solidFill>
                <a:latin typeface="Avenir"/>
                <a:cs typeface="Avenir"/>
              </a:rPr>
              <a:t>than</a:t>
            </a:r>
            <a:endParaRPr sz="1800" dirty="0">
              <a:latin typeface="Avenir"/>
              <a:cs typeface="Avenir"/>
            </a:endParaRPr>
          </a:p>
          <a:p>
            <a:pPr marL="177800" marR="47625">
              <a:lnSpc>
                <a:spcPct val="138900"/>
              </a:lnSpc>
            </a:pPr>
            <a:r>
              <a:rPr lang="en-US" sz="1800" spc="25" dirty="0">
                <a:solidFill>
                  <a:srgbClr val="045899"/>
                </a:solidFill>
                <a:latin typeface="Avenir"/>
                <a:cs typeface="Avenir"/>
              </a:rPr>
              <a:t>3 </a:t>
            </a:r>
            <a:r>
              <a:rPr sz="1800" spc="35" dirty="0">
                <a:solidFill>
                  <a:srgbClr val="045899"/>
                </a:solidFill>
                <a:latin typeface="Avenir"/>
                <a:cs typeface="Avenir"/>
              </a:rPr>
              <a:t>months, </a:t>
            </a:r>
            <a:r>
              <a:rPr sz="1800" spc="30" dirty="0">
                <a:solidFill>
                  <a:srgbClr val="045899"/>
                </a:solidFill>
                <a:latin typeface="Avenir"/>
                <a:cs typeface="Avenir"/>
              </a:rPr>
              <a:t>iii) </a:t>
            </a:r>
            <a:r>
              <a:rPr sz="1800" spc="20" dirty="0">
                <a:solidFill>
                  <a:srgbClr val="045899"/>
                </a:solidFill>
                <a:latin typeface="Avenir"/>
                <a:cs typeface="Avenir"/>
              </a:rPr>
              <a:t>10 or </a:t>
            </a:r>
            <a:r>
              <a:rPr sz="1800" spc="25" dirty="0">
                <a:solidFill>
                  <a:srgbClr val="045899"/>
                </a:solidFill>
                <a:latin typeface="Avenir"/>
                <a:cs typeface="Avenir"/>
              </a:rPr>
              <a:t>more </a:t>
            </a:r>
            <a:r>
              <a:rPr sz="1800" spc="35" dirty="0">
                <a:solidFill>
                  <a:srgbClr val="045899"/>
                </a:solidFill>
                <a:latin typeface="Avenir"/>
                <a:cs typeface="Avenir"/>
              </a:rPr>
              <a:t>episodes </a:t>
            </a:r>
            <a:r>
              <a:rPr sz="1800" spc="20" dirty="0">
                <a:solidFill>
                  <a:srgbClr val="045899"/>
                </a:solidFill>
                <a:latin typeface="Avenir"/>
                <a:cs typeface="Avenir"/>
              </a:rPr>
              <a:t>of </a:t>
            </a:r>
            <a:r>
              <a:rPr sz="1800" spc="30" dirty="0">
                <a:solidFill>
                  <a:srgbClr val="045899"/>
                </a:solidFill>
                <a:latin typeface="Avenir"/>
                <a:cs typeface="Avenir"/>
              </a:rPr>
              <a:t>pain </a:t>
            </a:r>
            <a:r>
              <a:rPr sz="1800" spc="20" dirty="0">
                <a:solidFill>
                  <a:srgbClr val="045899"/>
                </a:solidFill>
                <a:latin typeface="Avenir"/>
                <a:cs typeface="Avenir"/>
              </a:rPr>
              <a:t>on </a:t>
            </a:r>
            <a:r>
              <a:rPr sz="1800" spc="35" dirty="0">
                <a:solidFill>
                  <a:srgbClr val="045899"/>
                </a:solidFill>
                <a:latin typeface="Avenir"/>
                <a:cs typeface="Avenir"/>
              </a:rPr>
              <a:t>contact </a:t>
            </a:r>
            <a:r>
              <a:rPr sz="1800" spc="30" dirty="0">
                <a:solidFill>
                  <a:srgbClr val="045899"/>
                </a:solidFill>
                <a:latin typeface="Avenir"/>
                <a:cs typeface="Avenir"/>
              </a:rPr>
              <a:t>with </a:t>
            </a:r>
            <a:r>
              <a:rPr sz="1800" spc="45" dirty="0">
                <a:solidFill>
                  <a:srgbClr val="045899"/>
                </a:solidFill>
                <a:latin typeface="Avenir"/>
                <a:cs typeface="Avenir"/>
              </a:rPr>
              <a:t>tampon  </a:t>
            </a:r>
            <a:r>
              <a:rPr sz="1800" spc="40" dirty="0">
                <a:solidFill>
                  <a:srgbClr val="045899"/>
                </a:solidFill>
                <a:latin typeface="Avenir"/>
                <a:cs typeface="Avenir"/>
              </a:rPr>
              <a:t>insertion, </a:t>
            </a:r>
            <a:r>
              <a:rPr sz="1800" spc="35" dirty="0">
                <a:solidFill>
                  <a:srgbClr val="045899"/>
                </a:solidFill>
                <a:latin typeface="Avenir"/>
                <a:cs typeface="Avenir"/>
              </a:rPr>
              <a:t>intercourse </a:t>
            </a:r>
            <a:r>
              <a:rPr sz="1800" spc="20" dirty="0">
                <a:solidFill>
                  <a:srgbClr val="045899"/>
                </a:solidFill>
                <a:latin typeface="Avenir"/>
                <a:cs typeface="Avenir"/>
              </a:rPr>
              <a:t>or </a:t>
            </a:r>
            <a:r>
              <a:rPr sz="1800" spc="40" dirty="0">
                <a:solidFill>
                  <a:srgbClr val="045899"/>
                </a:solidFill>
                <a:latin typeface="Avenir"/>
                <a:cs typeface="Avenir"/>
              </a:rPr>
              <a:t>gynecologic </a:t>
            </a:r>
            <a:r>
              <a:rPr sz="1800" spc="35" dirty="0">
                <a:solidFill>
                  <a:srgbClr val="045899"/>
                </a:solidFill>
                <a:latin typeface="Avenir"/>
                <a:cs typeface="Avenir"/>
              </a:rPr>
              <a:t>exam, </a:t>
            </a:r>
            <a:r>
              <a:rPr sz="1800" spc="30" dirty="0">
                <a:solidFill>
                  <a:srgbClr val="045899"/>
                </a:solidFill>
                <a:latin typeface="Avenir"/>
                <a:cs typeface="Avenir"/>
              </a:rPr>
              <a:t>and iv) pain </a:t>
            </a:r>
            <a:r>
              <a:rPr sz="1800" spc="20" dirty="0">
                <a:solidFill>
                  <a:srgbClr val="045899"/>
                </a:solidFill>
                <a:latin typeface="Avenir"/>
                <a:cs typeface="Avenir"/>
              </a:rPr>
              <a:t>on </a:t>
            </a:r>
            <a:r>
              <a:rPr sz="1800" spc="45" dirty="0">
                <a:solidFill>
                  <a:srgbClr val="045899"/>
                </a:solidFill>
                <a:latin typeface="Avenir"/>
                <a:cs typeface="Avenir"/>
              </a:rPr>
              <a:t>contact  </a:t>
            </a:r>
            <a:r>
              <a:rPr sz="1800" spc="30" dirty="0">
                <a:solidFill>
                  <a:srgbClr val="045899"/>
                </a:solidFill>
                <a:latin typeface="Avenir"/>
                <a:cs typeface="Avenir"/>
              </a:rPr>
              <a:t>that </a:t>
            </a:r>
            <a:r>
              <a:rPr sz="1800" spc="35" dirty="0">
                <a:solidFill>
                  <a:srgbClr val="045899"/>
                </a:solidFill>
                <a:latin typeface="Avenir"/>
                <a:cs typeface="Avenir"/>
              </a:rPr>
              <a:t>limits/prevents</a:t>
            </a:r>
            <a:r>
              <a:rPr sz="1800" spc="155" dirty="0">
                <a:solidFill>
                  <a:srgbClr val="045899"/>
                </a:solidFill>
                <a:latin typeface="Avenir"/>
                <a:cs typeface="Avenir"/>
              </a:rPr>
              <a:t> </a:t>
            </a:r>
            <a:r>
              <a:rPr sz="1800" spc="40" dirty="0">
                <a:solidFill>
                  <a:srgbClr val="045899"/>
                </a:solidFill>
                <a:latin typeface="Avenir"/>
                <a:cs typeface="Avenir"/>
              </a:rPr>
              <a:t>intercourse.</a:t>
            </a:r>
            <a:endParaRPr sz="1800" dirty="0">
              <a:latin typeface="Avenir"/>
              <a:cs typeface="Avenir"/>
            </a:endParaRPr>
          </a:p>
          <a:p>
            <a:pPr>
              <a:lnSpc>
                <a:spcPct val="100000"/>
              </a:lnSpc>
              <a:spcBef>
                <a:spcPts val="10"/>
              </a:spcBef>
            </a:pPr>
            <a:endParaRPr sz="2600" dirty="0">
              <a:latin typeface="Times New Roman"/>
              <a:cs typeface="Times New Roman"/>
            </a:endParaRPr>
          </a:p>
          <a:p>
            <a:pPr marL="177800" marR="5080" indent="-165100" algn="just">
              <a:lnSpc>
                <a:spcPct val="138900"/>
              </a:lnSpc>
              <a:buChar char="•"/>
              <a:tabLst>
                <a:tab pos="202565" algn="l"/>
              </a:tabLst>
            </a:pPr>
            <a:r>
              <a:rPr sz="1800" spc="35" dirty="0">
                <a:solidFill>
                  <a:srgbClr val="045899"/>
                </a:solidFill>
                <a:latin typeface="Avenir"/>
                <a:cs typeface="Avenir"/>
              </a:rPr>
              <a:t>Although </a:t>
            </a:r>
            <a:r>
              <a:rPr sz="1800" spc="40" dirty="0">
                <a:solidFill>
                  <a:srgbClr val="045899"/>
                </a:solidFill>
                <a:latin typeface="Avenir"/>
                <a:cs typeface="Avenir"/>
              </a:rPr>
              <a:t>vulvodynia</a:t>
            </a:r>
            <a:r>
              <a:rPr sz="1800" spc="40" dirty="0">
                <a:solidFill>
                  <a:srgbClr val="045899"/>
                </a:solidFill>
                <a:latin typeface="Times New Roman"/>
                <a:cs typeface="Times New Roman"/>
              </a:rPr>
              <a:t>’</a:t>
            </a:r>
            <a:r>
              <a:rPr sz="1800" spc="40" dirty="0">
                <a:solidFill>
                  <a:srgbClr val="045899"/>
                </a:solidFill>
                <a:latin typeface="Avenir"/>
                <a:cs typeface="Avenir"/>
              </a:rPr>
              <a:t>s pathophysiology </a:t>
            </a:r>
            <a:r>
              <a:rPr sz="1800" spc="30" dirty="0">
                <a:solidFill>
                  <a:srgbClr val="045899"/>
                </a:solidFill>
                <a:latin typeface="Avenir"/>
                <a:cs typeface="Avenir"/>
              </a:rPr>
              <a:t>remains </a:t>
            </a:r>
            <a:r>
              <a:rPr sz="1800" spc="40" dirty="0">
                <a:solidFill>
                  <a:srgbClr val="045899"/>
                </a:solidFill>
                <a:latin typeface="Avenir"/>
                <a:cs typeface="Avenir"/>
              </a:rPr>
              <a:t>inconclusive, </a:t>
            </a:r>
            <a:r>
              <a:rPr sz="1800" spc="35" dirty="0">
                <a:solidFill>
                  <a:srgbClr val="045899"/>
                </a:solidFill>
                <a:latin typeface="Avenir"/>
                <a:cs typeface="Avenir"/>
              </a:rPr>
              <a:t>research  supports </a:t>
            </a:r>
            <a:r>
              <a:rPr sz="1800" spc="30" dirty="0">
                <a:solidFill>
                  <a:srgbClr val="045899"/>
                </a:solidFill>
                <a:latin typeface="Avenir"/>
                <a:cs typeface="Avenir"/>
              </a:rPr>
              <a:t>the </a:t>
            </a:r>
            <a:r>
              <a:rPr sz="1800" spc="35" dirty="0">
                <a:solidFill>
                  <a:srgbClr val="045899"/>
                </a:solidFill>
                <a:latin typeface="Avenir"/>
                <a:cs typeface="Avenir"/>
              </a:rPr>
              <a:t>theory </a:t>
            </a:r>
            <a:r>
              <a:rPr sz="1800" spc="30" dirty="0">
                <a:solidFill>
                  <a:srgbClr val="045899"/>
                </a:solidFill>
                <a:latin typeface="Avenir"/>
                <a:cs typeface="Avenir"/>
              </a:rPr>
              <a:t>that </a:t>
            </a:r>
            <a:r>
              <a:rPr sz="1800" spc="35" dirty="0">
                <a:solidFill>
                  <a:srgbClr val="045899"/>
                </a:solidFill>
                <a:latin typeface="Avenir"/>
                <a:cs typeface="Avenir"/>
              </a:rPr>
              <a:t>multiple </a:t>
            </a:r>
            <a:r>
              <a:rPr sz="1800" spc="40" dirty="0">
                <a:solidFill>
                  <a:srgbClr val="045899"/>
                </a:solidFill>
                <a:latin typeface="Avenir"/>
                <a:cs typeface="Avenir"/>
              </a:rPr>
              <a:t>mechanisms </a:t>
            </a:r>
            <a:r>
              <a:rPr sz="1800" spc="35" dirty="0">
                <a:solidFill>
                  <a:srgbClr val="045899"/>
                </a:solidFill>
                <a:latin typeface="Avenir"/>
                <a:cs typeface="Avenir"/>
              </a:rPr>
              <a:t>predispose, trigger </a:t>
            </a:r>
            <a:r>
              <a:rPr sz="1800" spc="45" dirty="0">
                <a:solidFill>
                  <a:srgbClr val="045899"/>
                </a:solidFill>
                <a:latin typeface="Avenir"/>
                <a:cs typeface="Avenir"/>
              </a:rPr>
              <a:t>and  </a:t>
            </a:r>
            <a:r>
              <a:rPr sz="1800" spc="40" dirty="0">
                <a:solidFill>
                  <a:srgbClr val="045899"/>
                </a:solidFill>
                <a:latin typeface="Avenir"/>
                <a:cs typeface="Avenir"/>
              </a:rPr>
              <a:t>perpetuate symptoms. </a:t>
            </a:r>
            <a:r>
              <a:rPr sz="1800" spc="35" dirty="0">
                <a:solidFill>
                  <a:srgbClr val="045899"/>
                </a:solidFill>
                <a:latin typeface="Avenir"/>
                <a:cs typeface="Avenir"/>
              </a:rPr>
              <a:t>Heterogeneous </a:t>
            </a:r>
            <a:r>
              <a:rPr sz="1800" spc="40" dirty="0">
                <a:solidFill>
                  <a:srgbClr val="045899"/>
                </a:solidFill>
                <a:latin typeface="Avenir"/>
                <a:cs typeface="Avenir"/>
              </a:rPr>
              <a:t>mechanism-based</a:t>
            </a:r>
            <a:r>
              <a:rPr sz="1800" spc="235" dirty="0">
                <a:solidFill>
                  <a:srgbClr val="045899"/>
                </a:solidFill>
                <a:latin typeface="Avenir"/>
                <a:cs typeface="Avenir"/>
              </a:rPr>
              <a:t> </a:t>
            </a:r>
            <a:r>
              <a:rPr sz="1800" spc="40" dirty="0">
                <a:solidFill>
                  <a:srgbClr val="045899"/>
                </a:solidFill>
                <a:latin typeface="Avenir"/>
                <a:cs typeface="Avenir"/>
              </a:rPr>
              <a:t>subgroups</a:t>
            </a:r>
            <a:endParaRPr sz="1800" dirty="0">
              <a:latin typeface="Avenir"/>
              <a:cs typeface="Avenir"/>
            </a:endParaRPr>
          </a:p>
          <a:p>
            <a:pPr marL="177800">
              <a:lnSpc>
                <a:spcPct val="100000"/>
              </a:lnSpc>
              <a:spcBef>
                <a:spcPts val="840"/>
              </a:spcBef>
            </a:pPr>
            <a:r>
              <a:rPr sz="1800" spc="40" dirty="0">
                <a:solidFill>
                  <a:srgbClr val="045899"/>
                </a:solidFill>
                <a:latin typeface="Avenir"/>
                <a:cs typeface="Avenir"/>
              </a:rPr>
              <a:t>demonstrate </a:t>
            </a:r>
            <a:r>
              <a:rPr sz="1800" spc="35" dirty="0">
                <a:solidFill>
                  <a:srgbClr val="045899"/>
                </a:solidFill>
                <a:latin typeface="Avenir"/>
                <a:cs typeface="Avenir"/>
              </a:rPr>
              <a:t>variable </a:t>
            </a:r>
            <a:r>
              <a:rPr sz="1800" spc="30" dirty="0">
                <a:solidFill>
                  <a:srgbClr val="045899"/>
                </a:solidFill>
                <a:latin typeface="Avenir"/>
                <a:cs typeface="Avenir"/>
              </a:rPr>
              <a:t>degrees </a:t>
            </a:r>
            <a:r>
              <a:rPr sz="1800" spc="20" dirty="0">
                <a:solidFill>
                  <a:srgbClr val="045899"/>
                </a:solidFill>
                <a:latin typeface="Avenir"/>
                <a:cs typeface="Avenir"/>
              </a:rPr>
              <a:t>of </a:t>
            </a:r>
            <a:r>
              <a:rPr sz="1800" spc="40" dirty="0">
                <a:solidFill>
                  <a:srgbClr val="045899"/>
                </a:solidFill>
                <a:latin typeface="Avenir"/>
                <a:cs typeface="Avenir"/>
              </a:rPr>
              <a:t>peripheral </a:t>
            </a:r>
            <a:r>
              <a:rPr sz="1800" spc="30" dirty="0">
                <a:solidFill>
                  <a:srgbClr val="045899"/>
                </a:solidFill>
                <a:latin typeface="Avenir"/>
                <a:cs typeface="Avenir"/>
              </a:rPr>
              <a:t>and </a:t>
            </a:r>
            <a:r>
              <a:rPr sz="1800" spc="35" dirty="0">
                <a:solidFill>
                  <a:srgbClr val="045899"/>
                </a:solidFill>
                <a:latin typeface="Avenir"/>
                <a:cs typeface="Avenir"/>
              </a:rPr>
              <a:t>central</a:t>
            </a:r>
            <a:r>
              <a:rPr sz="1800" spc="434" dirty="0">
                <a:solidFill>
                  <a:srgbClr val="045899"/>
                </a:solidFill>
                <a:latin typeface="Avenir"/>
                <a:cs typeface="Avenir"/>
              </a:rPr>
              <a:t> </a:t>
            </a:r>
            <a:r>
              <a:rPr sz="1800" spc="45" dirty="0">
                <a:solidFill>
                  <a:srgbClr val="045899"/>
                </a:solidFill>
                <a:latin typeface="Avenir"/>
                <a:cs typeface="Avenir"/>
              </a:rPr>
              <a:t>nervous</a:t>
            </a:r>
            <a:endParaRPr sz="1800" dirty="0">
              <a:latin typeface="Avenir"/>
              <a:cs typeface="Avenir"/>
            </a:endParaRPr>
          </a:p>
          <a:p>
            <a:pPr marL="177800" marR="55880">
              <a:lnSpc>
                <a:spcPct val="138900"/>
              </a:lnSpc>
            </a:pPr>
            <a:r>
              <a:rPr sz="1800" spc="35" dirty="0">
                <a:solidFill>
                  <a:srgbClr val="045899"/>
                </a:solidFill>
                <a:latin typeface="Avenir"/>
                <a:cs typeface="Avenir"/>
              </a:rPr>
              <a:t>system </a:t>
            </a:r>
            <a:r>
              <a:rPr sz="1800" spc="40" dirty="0">
                <a:solidFill>
                  <a:srgbClr val="045899"/>
                </a:solidFill>
                <a:latin typeface="Avenir"/>
                <a:cs typeface="Avenir"/>
              </a:rPr>
              <a:t>sensitization, vestibular </a:t>
            </a:r>
            <a:r>
              <a:rPr sz="1800" spc="35" dirty="0">
                <a:solidFill>
                  <a:srgbClr val="045899"/>
                </a:solidFill>
                <a:latin typeface="Avenir"/>
                <a:cs typeface="Avenir"/>
              </a:rPr>
              <a:t>tissue changes </a:t>
            </a:r>
            <a:r>
              <a:rPr sz="1800" spc="30" dirty="0">
                <a:solidFill>
                  <a:srgbClr val="045899"/>
                </a:solidFill>
                <a:latin typeface="Avenir"/>
                <a:cs typeface="Avenir"/>
              </a:rPr>
              <a:t>and </a:t>
            </a:r>
            <a:r>
              <a:rPr sz="1800" spc="35" dirty="0">
                <a:solidFill>
                  <a:srgbClr val="045899"/>
                </a:solidFill>
                <a:latin typeface="Avenir"/>
                <a:cs typeface="Avenir"/>
              </a:rPr>
              <a:t>pelvic floor </a:t>
            </a:r>
            <a:r>
              <a:rPr sz="1800" spc="45" dirty="0">
                <a:solidFill>
                  <a:srgbClr val="045899"/>
                </a:solidFill>
                <a:latin typeface="Avenir"/>
                <a:cs typeface="Avenir"/>
              </a:rPr>
              <a:t>muscle  dysfunction.</a:t>
            </a:r>
            <a:endParaRPr sz="1800" dirty="0">
              <a:latin typeface="Avenir"/>
              <a:cs typeface="Avenir"/>
            </a:endParaRPr>
          </a:p>
        </p:txBody>
      </p:sp>
      <p:sp>
        <p:nvSpPr>
          <p:cNvPr id="5" name="object 5"/>
          <p:cNvSpPr/>
          <p:nvPr/>
        </p:nvSpPr>
        <p:spPr>
          <a:xfrm>
            <a:off x="0" y="1124711"/>
            <a:ext cx="10058400" cy="621792"/>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prstGeom prst="rect">
            <a:avLst/>
          </a:prstGeom>
        </p:spPr>
        <p:txBody>
          <a:bodyPr vert="horz" wrap="square" lIns="0" tIns="348885" rIns="0" bIns="0" rtlCol="0">
            <a:spAutoFit/>
          </a:bodyPr>
          <a:lstStyle/>
          <a:p>
            <a:pPr marL="2427605">
              <a:lnSpc>
                <a:spcPct val="100000"/>
              </a:lnSpc>
            </a:pPr>
            <a:r>
              <a:rPr sz="3400" dirty="0">
                <a:solidFill>
                  <a:srgbClr val="FFFFFF"/>
                </a:solidFill>
              </a:rPr>
              <a:t>Key Summary</a:t>
            </a:r>
            <a:r>
              <a:rPr sz="3400" spc="-100" dirty="0">
                <a:solidFill>
                  <a:srgbClr val="FFFFFF"/>
                </a:solidFill>
              </a:rPr>
              <a:t> </a:t>
            </a:r>
            <a:r>
              <a:rPr sz="3400" dirty="0">
                <a:solidFill>
                  <a:srgbClr val="FFFFFF"/>
                </a:solidFill>
              </a:rPr>
              <a:t>Points</a:t>
            </a:r>
            <a:endParaRPr sz="3400"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80</a:t>
            </a:fld>
            <a:endParaRP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1987265"/>
            <a:ext cx="7738745" cy="4981575"/>
          </a:xfrm>
          <a:prstGeom prst="rect">
            <a:avLst/>
          </a:prstGeom>
        </p:spPr>
        <p:txBody>
          <a:bodyPr vert="horz" wrap="square" lIns="0" tIns="0" rIns="0" bIns="0" rtlCol="0">
            <a:spAutoFit/>
          </a:bodyPr>
          <a:lstStyle/>
          <a:p>
            <a:pPr marL="190500" marR="473709" indent="-177800">
              <a:lnSpc>
                <a:spcPct val="138900"/>
              </a:lnSpc>
              <a:buChar char="•"/>
              <a:tabLst>
                <a:tab pos="202565" algn="l"/>
                <a:tab pos="731520" algn="l"/>
              </a:tabLst>
            </a:pPr>
            <a:r>
              <a:rPr sz="1800" spc="30" dirty="0">
                <a:solidFill>
                  <a:srgbClr val="045899"/>
                </a:solidFill>
                <a:latin typeface="Avenir"/>
                <a:cs typeface="Avenir"/>
              </a:rPr>
              <a:t>The </a:t>
            </a:r>
            <a:r>
              <a:rPr sz="1800" spc="40" dirty="0">
                <a:solidFill>
                  <a:srgbClr val="045899"/>
                </a:solidFill>
                <a:latin typeface="Avenir"/>
                <a:cs typeface="Avenir"/>
              </a:rPr>
              <a:t>vulvodynia </a:t>
            </a:r>
            <a:r>
              <a:rPr sz="1800" spc="35" dirty="0">
                <a:solidFill>
                  <a:srgbClr val="045899"/>
                </a:solidFill>
                <a:latin typeface="Avenir"/>
                <a:cs typeface="Avenir"/>
              </a:rPr>
              <a:t>subtype </a:t>
            </a:r>
            <a:r>
              <a:rPr sz="1800" spc="20" dirty="0">
                <a:solidFill>
                  <a:srgbClr val="045899"/>
                </a:solidFill>
                <a:latin typeface="Avenir"/>
                <a:cs typeface="Avenir"/>
              </a:rPr>
              <a:t>is </a:t>
            </a:r>
            <a:r>
              <a:rPr sz="1800" spc="35" dirty="0">
                <a:solidFill>
                  <a:srgbClr val="045899"/>
                </a:solidFill>
                <a:latin typeface="Avenir"/>
                <a:cs typeface="Avenir"/>
              </a:rPr>
              <a:t>first </a:t>
            </a:r>
            <a:r>
              <a:rPr sz="1800" spc="40" dirty="0">
                <a:solidFill>
                  <a:srgbClr val="045899"/>
                </a:solidFill>
                <a:latin typeface="Avenir"/>
                <a:cs typeface="Avenir"/>
              </a:rPr>
              <a:t>classified </a:t>
            </a:r>
            <a:r>
              <a:rPr sz="1800" spc="20" dirty="0">
                <a:solidFill>
                  <a:srgbClr val="045899"/>
                </a:solidFill>
                <a:latin typeface="Avenir"/>
                <a:cs typeface="Avenir"/>
              </a:rPr>
              <a:t>by </a:t>
            </a:r>
            <a:r>
              <a:rPr sz="1800" spc="40" dirty="0">
                <a:solidFill>
                  <a:srgbClr val="045899"/>
                </a:solidFill>
                <a:latin typeface="Avenir"/>
                <a:cs typeface="Avenir"/>
              </a:rPr>
              <a:t>location: </a:t>
            </a:r>
            <a:r>
              <a:rPr sz="1800" spc="45" dirty="0">
                <a:solidFill>
                  <a:srgbClr val="045899"/>
                </a:solidFill>
                <a:latin typeface="Avenir"/>
                <a:cs typeface="Avenir"/>
              </a:rPr>
              <a:t>generalized  </a:t>
            </a:r>
            <a:r>
              <a:rPr sz="1800" spc="35" dirty="0">
                <a:solidFill>
                  <a:srgbClr val="045899"/>
                </a:solidFill>
                <a:latin typeface="Avenir"/>
                <a:cs typeface="Avenir"/>
              </a:rPr>
              <a:t>(several </a:t>
            </a:r>
            <a:r>
              <a:rPr sz="1800" spc="25" dirty="0">
                <a:solidFill>
                  <a:srgbClr val="045899"/>
                </a:solidFill>
                <a:latin typeface="Avenir"/>
                <a:cs typeface="Avenir"/>
              </a:rPr>
              <a:t>areas </a:t>
            </a:r>
            <a:r>
              <a:rPr sz="1800" spc="20" dirty="0">
                <a:solidFill>
                  <a:srgbClr val="045899"/>
                </a:solidFill>
                <a:latin typeface="Avenir"/>
                <a:cs typeface="Avenir"/>
              </a:rPr>
              <a:t>of </a:t>
            </a:r>
            <a:r>
              <a:rPr sz="1800" spc="30" dirty="0">
                <a:solidFill>
                  <a:srgbClr val="045899"/>
                </a:solidFill>
                <a:latin typeface="Avenir"/>
                <a:cs typeface="Avenir"/>
              </a:rPr>
              <a:t>the </a:t>
            </a:r>
            <a:r>
              <a:rPr sz="1800" spc="35" dirty="0">
                <a:solidFill>
                  <a:srgbClr val="045899"/>
                </a:solidFill>
                <a:latin typeface="Avenir"/>
                <a:cs typeface="Avenir"/>
              </a:rPr>
              <a:t>vulva) </a:t>
            </a:r>
            <a:r>
              <a:rPr sz="1800" spc="30" dirty="0">
                <a:solidFill>
                  <a:srgbClr val="045899"/>
                </a:solidFill>
                <a:latin typeface="Avenir"/>
                <a:cs typeface="Avenir"/>
              </a:rPr>
              <a:t>vs. </a:t>
            </a:r>
            <a:r>
              <a:rPr sz="1800" spc="40" dirty="0">
                <a:solidFill>
                  <a:srgbClr val="045899"/>
                </a:solidFill>
                <a:latin typeface="Avenir"/>
                <a:cs typeface="Avenir"/>
              </a:rPr>
              <a:t>localized </a:t>
            </a:r>
            <a:r>
              <a:rPr sz="1800" spc="20" dirty="0">
                <a:solidFill>
                  <a:srgbClr val="045899"/>
                </a:solidFill>
                <a:latin typeface="Avenir"/>
                <a:cs typeface="Avenir"/>
              </a:rPr>
              <a:t>(a </a:t>
            </a:r>
            <a:r>
              <a:rPr sz="1800" spc="35" dirty="0">
                <a:solidFill>
                  <a:srgbClr val="045899"/>
                </a:solidFill>
                <a:latin typeface="Avenir"/>
                <a:cs typeface="Avenir"/>
              </a:rPr>
              <a:t>specific vulvar </a:t>
            </a:r>
            <a:r>
              <a:rPr sz="1800" spc="40" dirty="0">
                <a:solidFill>
                  <a:srgbClr val="045899"/>
                </a:solidFill>
                <a:latin typeface="Avenir"/>
                <a:cs typeface="Avenir"/>
              </a:rPr>
              <a:t>region)  </a:t>
            </a:r>
            <a:r>
              <a:rPr sz="1800" spc="30" dirty="0">
                <a:solidFill>
                  <a:srgbClr val="045899"/>
                </a:solidFill>
                <a:latin typeface="Avenir"/>
                <a:cs typeface="Avenir"/>
              </a:rPr>
              <a:t>and</a:t>
            </a:r>
            <a:r>
              <a:rPr lang="en-US" sz="1800" spc="30" dirty="0">
                <a:solidFill>
                  <a:srgbClr val="045899"/>
                </a:solidFill>
                <a:latin typeface="Avenir"/>
                <a:cs typeface="Avenir"/>
              </a:rPr>
              <a:t> </a:t>
            </a:r>
            <a:r>
              <a:rPr sz="1800" spc="30" dirty="0">
                <a:solidFill>
                  <a:srgbClr val="045899"/>
                </a:solidFill>
                <a:latin typeface="Avenir"/>
                <a:cs typeface="Avenir"/>
              </a:rPr>
              <a:t>then </a:t>
            </a:r>
            <a:r>
              <a:rPr sz="1800" spc="20" dirty="0">
                <a:solidFill>
                  <a:srgbClr val="045899"/>
                </a:solidFill>
                <a:latin typeface="Avenir"/>
                <a:cs typeface="Avenir"/>
              </a:rPr>
              <a:t>by </a:t>
            </a:r>
            <a:r>
              <a:rPr sz="1800" spc="35" dirty="0">
                <a:solidFill>
                  <a:srgbClr val="045899"/>
                </a:solidFill>
                <a:latin typeface="Avenir"/>
                <a:cs typeface="Avenir"/>
              </a:rPr>
              <a:t>provocation (provoked, </a:t>
            </a:r>
            <a:r>
              <a:rPr sz="1800" spc="40" dirty="0">
                <a:solidFill>
                  <a:srgbClr val="045899"/>
                </a:solidFill>
                <a:latin typeface="Avenir"/>
                <a:cs typeface="Avenir"/>
              </a:rPr>
              <a:t>spontaneous</a:t>
            </a:r>
            <a:r>
              <a:rPr sz="1800" spc="310" dirty="0">
                <a:solidFill>
                  <a:srgbClr val="045899"/>
                </a:solidFill>
                <a:latin typeface="Avenir"/>
                <a:cs typeface="Avenir"/>
              </a:rPr>
              <a:t> </a:t>
            </a:r>
            <a:r>
              <a:rPr sz="1800" spc="20" dirty="0">
                <a:solidFill>
                  <a:srgbClr val="045899"/>
                </a:solidFill>
                <a:latin typeface="Avenir"/>
                <a:cs typeface="Avenir"/>
              </a:rPr>
              <a:t>or</a:t>
            </a:r>
            <a:r>
              <a:rPr sz="1800" spc="85" dirty="0">
                <a:solidFill>
                  <a:srgbClr val="045899"/>
                </a:solidFill>
                <a:latin typeface="Avenir"/>
                <a:cs typeface="Avenir"/>
              </a:rPr>
              <a:t> </a:t>
            </a:r>
            <a:r>
              <a:rPr sz="1800" spc="45" dirty="0">
                <a:solidFill>
                  <a:srgbClr val="045899"/>
                </a:solidFill>
                <a:latin typeface="Avenir"/>
                <a:cs typeface="Avenir"/>
              </a:rPr>
              <a:t>mixed).</a:t>
            </a:r>
            <a:r>
              <a:rPr lang="en-US" sz="1800" spc="45" dirty="0">
                <a:solidFill>
                  <a:srgbClr val="045899"/>
                </a:solidFill>
                <a:latin typeface="Avenir"/>
                <a:cs typeface="Avenir"/>
              </a:rPr>
              <a:t> </a:t>
            </a:r>
            <a:r>
              <a:rPr sz="1800" spc="30" dirty="0">
                <a:solidFill>
                  <a:srgbClr val="045899"/>
                </a:solidFill>
                <a:latin typeface="Avenir"/>
                <a:cs typeface="Avenir"/>
              </a:rPr>
              <a:t>The two most </a:t>
            </a:r>
            <a:r>
              <a:rPr sz="1800" spc="35" dirty="0">
                <a:solidFill>
                  <a:srgbClr val="045899"/>
                </a:solidFill>
                <a:latin typeface="Avenir"/>
                <a:cs typeface="Avenir"/>
              </a:rPr>
              <a:t>common subtypes </a:t>
            </a:r>
            <a:r>
              <a:rPr sz="1800" spc="20" dirty="0">
                <a:solidFill>
                  <a:srgbClr val="045899"/>
                </a:solidFill>
                <a:latin typeface="Avenir"/>
                <a:cs typeface="Avenir"/>
              </a:rPr>
              <a:t>of </a:t>
            </a:r>
            <a:r>
              <a:rPr sz="1800" spc="40" dirty="0">
                <a:solidFill>
                  <a:srgbClr val="045899"/>
                </a:solidFill>
                <a:latin typeface="Avenir"/>
                <a:cs typeface="Avenir"/>
              </a:rPr>
              <a:t>vulvodynia </a:t>
            </a:r>
            <a:r>
              <a:rPr sz="1800" spc="15" dirty="0">
                <a:solidFill>
                  <a:srgbClr val="045899"/>
                </a:solidFill>
                <a:latin typeface="Avenir"/>
                <a:cs typeface="Avenir"/>
              </a:rPr>
              <a:t>are</a:t>
            </a:r>
            <a:r>
              <a:rPr lang="en-US" spc="480" dirty="0">
                <a:solidFill>
                  <a:srgbClr val="045899"/>
                </a:solidFill>
                <a:latin typeface="Avenir"/>
                <a:cs typeface="Avenir"/>
              </a:rPr>
              <a:t> </a:t>
            </a:r>
            <a:r>
              <a:rPr lang="en-US" spc="45" dirty="0">
                <a:solidFill>
                  <a:srgbClr val="045899"/>
                </a:solidFill>
                <a:latin typeface="Avenir"/>
                <a:cs typeface="Avenir"/>
              </a:rPr>
              <a:t>ge</a:t>
            </a:r>
            <a:r>
              <a:rPr sz="1800" spc="45" dirty="0">
                <a:solidFill>
                  <a:srgbClr val="045899"/>
                </a:solidFill>
                <a:latin typeface="Avenir"/>
                <a:cs typeface="Avenir"/>
              </a:rPr>
              <a:t>neralized</a:t>
            </a:r>
            <a:endParaRPr sz="1800" dirty="0">
              <a:latin typeface="Avenir"/>
              <a:cs typeface="Avenir"/>
            </a:endParaRPr>
          </a:p>
          <a:p>
            <a:pPr marL="190500" marR="195580">
              <a:lnSpc>
                <a:spcPct val="138900"/>
              </a:lnSpc>
            </a:pPr>
            <a:r>
              <a:rPr lang="en-US" spc="30" dirty="0">
                <a:solidFill>
                  <a:srgbClr val="045899"/>
                </a:solidFill>
                <a:latin typeface="Avenir"/>
                <a:cs typeface="Avenir"/>
              </a:rPr>
              <a:t>v</a:t>
            </a:r>
            <a:r>
              <a:rPr sz="1800" spc="30" dirty="0">
                <a:solidFill>
                  <a:srgbClr val="045899"/>
                </a:solidFill>
                <a:latin typeface="Avenir"/>
                <a:cs typeface="Avenir"/>
              </a:rPr>
              <a:t>ulvodynia </a:t>
            </a:r>
            <a:r>
              <a:rPr sz="1800" spc="40" dirty="0">
                <a:solidFill>
                  <a:srgbClr val="045899"/>
                </a:solidFill>
                <a:latin typeface="Avenir"/>
                <a:cs typeface="Avenir"/>
              </a:rPr>
              <a:t>(spontaneous </a:t>
            </a:r>
            <a:r>
              <a:rPr sz="1800" spc="30" dirty="0">
                <a:solidFill>
                  <a:srgbClr val="045899"/>
                </a:solidFill>
                <a:latin typeface="Avenir"/>
                <a:cs typeface="Avenir"/>
              </a:rPr>
              <a:t>pain </a:t>
            </a:r>
            <a:r>
              <a:rPr sz="1800" spc="20" dirty="0">
                <a:solidFill>
                  <a:srgbClr val="045899"/>
                </a:solidFill>
                <a:latin typeface="Avenir"/>
                <a:cs typeface="Avenir"/>
              </a:rPr>
              <a:t>in </a:t>
            </a:r>
            <a:r>
              <a:rPr sz="1800" spc="35" dirty="0">
                <a:solidFill>
                  <a:srgbClr val="045899"/>
                </a:solidFill>
                <a:latin typeface="Avenir"/>
                <a:cs typeface="Avenir"/>
              </a:rPr>
              <a:t>several vulvar </a:t>
            </a:r>
            <a:r>
              <a:rPr sz="1800" spc="30" dirty="0">
                <a:solidFill>
                  <a:srgbClr val="045899"/>
                </a:solidFill>
                <a:latin typeface="Avenir"/>
                <a:cs typeface="Avenir"/>
              </a:rPr>
              <a:t>areas) and </a:t>
            </a:r>
            <a:r>
              <a:rPr lang="en-US" spc="40" dirty="0">
                <a:solidFill>
                  <a:srgbClr val="045899"/>
                </a:solidFill>
                <a:latin typeface="Avenir"/>
                <a:cs typeface="Avenir"/>
              </a:rPr>
              <a:t>p</a:t>
            </a:r>
            <a:r>
              <a:rPr sz="1800" spc="40" dirty="0">
                <a:solidFill>
                  <a:srgbClr val="045899"/>
                </a:solidFill>
                <a:latin typeface="Avenir"/>
                <a:cs typeface="Avenir"/>
              </a:rPr>
              <a:t>rovoked  </a:t>
            </a:r>
            <a:r>
              <a:rPr lang="en-US" spc="30" dirty="0">
                <a:solidFill>
                  <a:srgbClr val="045899"/>
                </a:solidFill>
                <a:latin typeface="Avenir"/>
                <a:cs typeface="Avenir"/>
              </a:rPr>
              <a:t>v</a:t>
            </a:r>
            <a:r>
              <a:rPr sz="1800" spc="30" dirty="0">
                <a:solidFill>
                  <a:srgbClr val="045899"/>
                </a:solidFill>
                <a:latin typeface="Avenir"/>
                <a:cs typeface="Avenir"/>
              </a:rPr>
              <a:t>estibulodynia </a:t>
            </a:r>
            <a:r>
              <a:rPr sz="1800" spc="35" dirty="0">
                <a:solidFill>
                  <a:srgbClr val="045899"/>
                </a:solidFill>
                <a:latin typeface="Avenir"/>
                <a:cs typeface="Avenir"/>
              </a:rPr>
              <a:t>(provoked </a:t>
            </a:r>
            <a:r>
              <a:rPr sz="1800" spc="30" dirty="0">
                <a:solidFill>
                  <a:srgbClr val="045899"/>
                </a:solidFill>
                <a:latin typeface="Avenir"/>
                <a:cs typeface="Avenir"/>
              </a:rPr>
              <a:t>pain </a:t>
            </a:r>
            <a:r>
              <a:rPr sz="1800" spc="40" dirty="0">
                <a:solidFill>
                  <a:srgbClr val="045899"/>
                </a:solidFill>
                <a:latin typeface="Avenir"/>
                <a:cs typeface="Avenir"/>
              </a:rPr>
              <a:t>localized </a:t>
            </a:r>
            <a:r>
              <a:rPr sz="1800" spc="20" dirty="0">
                <a:solidFill>
                  <a:srgbClr val="045899"/>
                </a:solidFill>
                <a:latin typeface="Avenir"/>
                <a:cs typeface="Avenir"/>
              </a:rPr>
              <a:t>to </a:t>
            </a:r>
            <a:r>
              <a:rPr sz="1800" spc="30" dirty="0">
                <a:solidFill>
                  <a:srgbClr val="045899"/>
                </a:solidFill>
                <a:latin typeface="Avenir"/>
                <a:cs typeface="Avenir"/>
              </a:rPr>
              <a:t>the </a:t>
            </a:r>
            <a:r>
              <a:rPr sz="1800" spc="35" dirty="0">
                <a:solidFill>
                  <a:srgbClr val="045899"/>
                </a:solidFill>
                <a:latin typeface="Avenir"/>
                <a:cs typeface="Avenir"/>
              </a:rPr>
              <a:t>vulvar</a:t>
            </a:r>
            <a:r>
              <a:rPr lang="en-US" spc="450" dirty="0">
                <a:solidFill>
                  <a:srgbClr val="045899"/>
                </a:solidFill>
                <a:latin typeface="Avenir"/>
                <a:cs typeface="Avenir"/>
              </a:rPr>
              <a:t> </a:t>
            </a:r>
            <a:r>
              <a:rPr sz="1800" spc="45" dirty="0">
                <a:solidFill>
                  <a:srgbClr val="045899"/>
                </a:solidFill>
                <a:latin typeface="Avenir"/>
                <a:cs typeface="Avenir"/>
              </a:rPr>
              <a:t>vestibule).</a:t>
            </a:r>
            <a:endParaRPr sz="1800" dirty="0">
              <a:latin typeface="Avenir"/>
              <a:cs typeface="Avenir"/>
            </a:endParaRPr>
          </a:p>
          <a:p>
            <a:pPr>
              <a:lnSpc>
                <a:spcPct val="100000"/>
              </a:lnSpc>
              <a:spcBef>
                <a:spcPts val="10"/>
              </a:spcBef>
            </a:pPr>
            <a:endParaRPr sz="2600" dirty="0">
              <a:latin typeface="Times New Roman"/>
              <a:cs typeface="Times New Roman"/>
            </a:endParaRPr>
          </a:p>
          <a:p>
            <a:pPr marL="190500" marR="5080" indent="-177800">
              <a:lnSpc>
                <a:spcPct val="138900"/>
              </a:lnSpc>
              <a:buChar char="•"/>
              <a:tabLst>
                <a:tab pos="202565" algn="l"/>
              </a:tabLst>
            </a:pPr>
            <a:r>
              <a:rPr sz="1800" spc="35" dirty="0">
                <a:solidFill>
                  <a:srgbClr val="045899"/>
                </a:solidFill>
                <a:latin typeface="Avenir"/>
                <a:cs typeface="Avenir"/>
              </a:rPr>
              <a:t>After </a:t>
            </a:r>
            <a:r>
              <a:rPr sz="1800" spc="30" dirty="0">
                <a:solidFill>
                  <a:srgbClr val="045899"/>
                </a:solidFill>
                <a:latin typeface="Avenir"/>
                <a:cs typeface="Avenir"/>
              </a:rPr>
              <a:t>all </a:t>
            </a:r>
            <a:r>
              <a:rPr sz="1800" spc="35" dirty="0">
                <a:solidFill>
                  <a:srgbClr val="045899"/>
                </a:solidFill>
                <a:latin typeface="Avenir"/>
                <a:cs typeface="Avenir"/>
              </a:rPr>
              <a:t>known </a:t>
            </a:r>
            <a:r>
              <a:rPr sz="1800" spc="40" dirty="0">
                <a:solidFill>
                  <a:srgbClr val="045899"/>
                </a:solidFill>
                <a:latin typeface="Avenir"/>
                <a:cs typeface="Avenir"/>
              </a:rPr>
              <a:t>infectious, </a:t>
            </a:r>
            <a:r>
              <a:rPr sz="1800" spc="30" dirty="0">
                <a:solidFill>
                  <a:srgbClr val="045899"/>
                </a:solidFill>
                <a:latin typeface="Avenir"/>
                <a:cs typeface="Avenir"/>
              </a:rPr>
              <a:t>inflammatory, </a:t>
            </a:r>
            <a:r>
              <a:rPr sz="1800" spc="35" dirty="0">
                <a:solidFill>
                  <a:srgbClr val="045899"/>
                </a:solidFill>
                <a:latin typeface="Avenir"/>
                <a:cs typeface="Avenir"/>
              </a:rPr>
              <a:t>neurologic, </a:t>
            </a:r>
            <a:r>
              <a:rPr sz="1800" spc="40" dirty="0">
                <a:solidFill>
                  <a:srgbClr val="045899"/>
                </a:solidFill>
                <a:latin typeface="Avenir"/>
                <a:cs typeface="Avenir"/>
              </a:rPr>
              <a:t>neoplastic </a:t>
            </a:r>
            <a:r>
              <a:rPr sz="1800" spc="45" dirty="0">
                <a:solidFill>
                  <a:srgbClr val="045899"/>
                </a:solidFill>
                <a:latin typeface="Avenir"/>
                <a:cs typeface="Avenir"/>
              </a:rPr>
              <a:t>and  </a:t>
            </a:r>
            <a:r>
              <a:rPr sz="1800" spc="35" dirty="0">
                <a:solidFill>
                  <a:srgbClr val="045899"/>
                </a:solidFill>
                <a:latin typeface="Avenir"/>
                <a:cs typeface="Avenir"/>
              </a:rPr>
              <a:t>other causes </a:t>
            </a:r>
            <a:r>
              <a:rPr sz="1800" spc="20" dirty="0">
                <a:solidFill>
                  <a:srgbClr val="045899"/>
                </a:solidFill>
                <a:latin typeface="Avenir"/>
                <a:cs typeface="Avenir"/>
              </a:rPr>
              <a:t>of </a:t>
            </a:r>
            <a:r>
              <a:rPr sz="1800" spc="35" dirty="0">
                <a:solidFill>
                  <a:srgbClr val="045899"/>
                </a:solidFill>
                <a:latin typeface="Avenir"/>
                <a:cs typeface="Avenir"/>
              </a:rPr>
              <a:t>vulvar </a:t>
            </a:r>
            <a:r>
              <a:rPr sz="1800" spc="30" dirty="0">
                <a:solidFill>
                  <a:srgbClr val="045899"/>
                </a:solidFill>
                <a:latin typeface="Avenir"/>
                <a:cs typeface="Avenir"/>
              </a:rPr>
              <a:t>pain </a:t>
            </a:r>
            <a:r>
              <a:rPr sz="1800" spc="15" dirty="0">
                <a:solidFill>
                  <a:srgbClr val="045899"/>
                </a:solidFill>
                <a:latin typeface="Avenir"/>
                <a:cs typeface="Avenir"/>
              </a:rPr>
              <a:t>are </a:t>
            </a:r>
            <a:r>
              <a:rPr sz="1800" spc="35" dirty="0">
                <a:solidFill>
                  <a:srgbClr val="045899"/>
                </a:solidFill>
                <a:latin typeface="Avenir"/>
                <a:cs typeface="Avenir"/>
              </a:rPr>
              <a:t>ruled </a:t>
            </a:r>
            <a:r>
              <a:rPr sz="1800" spc="30" dirty="0">
                <a:solidFill>
                  <a:srgbClr val="045899"/>
                </a:solidFill>
                <a:latin typeface="Avenir"/>
                <a:cs typeface="Avenir"/>
              </a:rPr>
              <a:t>out, </a:t>
            </a:r>
            <a:r>
              <a:rPr sz="1800" dirty="0">
                <a:solidFill>
                  <a:srgbClr val="045899"/>
                </a:solidFill>
                <a:latin typeface="Avenir"/>
                <a:cs typeface="Avenir"/>
              </a:rPr>
              <a:t>a </a:t>
            </a:r>
            <a:r>
              <a:rPr sz="1800" spc="35" dirty="0">
                <a:solidFill>
                  <a:srgbClr val="045899"/>
                </a:solidFill>
                <a:latin typeface="Avenir"/>
                <a:cs typeface="Avenir"/>
              </a:rPr>
              <a:t>thorough </a:t>
            </a:r>
            <a:r>
              <a:rPr sz="1800" spc="45" dirty="0">
                <a:solidFill>
                  <a:srgbClr val="045899"/>
                </a:solidFill>
                <a:latin typeface="Avenir"/>
                <a:cs typeface="Avenir"/>
              </a:rPr>
              <a:t>vulvodynia  </a:t>
            </a:r>
            <a:r>
              <a:rPr sz="1800" spc="40" dirty="0">
                <a:solidFill>
                  <a:srgbClr val="045899"/>
                </a:solidFill>
                <a:latin typeface="Avenir"/>
                <a:cs typeface="Avenir"/>
              </a:rPr>
              <a:t>assessment includes: </a:t>
            </a:r>
            <a:r>
              <a:rPr sz="1800" spc="20" dirty="0">
                <a:solidFill>
                  <a:srgbClr val="045899"/>
                </a:solidFill>
                <a:latin typeface="Avenir"/>
                <a:cs typeface="Avenir"/>
              </a:rPr>
              <a:t>i) </a:t>
            </a:r>
            <a:r>
              <a:rPr sz="1800" spc="35" dirty="0">
                <a:solidFill>
                  <a:srgbClr val="045899"/>
                </a:solidFill>
                <a:latin typeface="Avenir"/>
                <a:cs typeface="Avenir"/>
              </a:rPr>
              <a:t>visual </a:t>
            </a:r>
            <a:r>
              <a:rPr sz="1800" spc="30" dirty="0">
                <a:solidFill>
                  <a:srgbClr val="045899"/>
                </a:solidFill>
                <a:latin typeface="Avenir"/>
                <a:cs typeface="Avenir"/>
              </a:rPr>
              <a:t>exam </a:t>
            </a:r>
            <a:r>
              <a:rPr sz="1800" spc="20" dirty="0">
                <a:solidFill>
                  <a:srgbClr val="045899"/>
                </a:solidFill>
                <a:latin typeface="Avenir"/>
                <a:cs typeface="Avenir"/>
              </a:rPr>
              <a:t>of </a:t>
            </a:r>
            <a:r>
              <a:rPr sz="1800" spc="30" dirty="0">
                <a:solidFill>
                  <a:srgbClr val="045899"/>
                </a:solidFill>
                <a:latin typeface="Avenir"/>
                <a:cs typeface="Avenir"/>
              </a:rPr>
              <a:t>the </a:t>
            </a:r>
            <a:r>
              <a:rPr sz="1800" spc="35" dirty="0">
                <a:solidFill>
                  <a:srgbClr val="045899"/>
                </a:solidFill>
                <a:latin typeface="Avenir"/>
                <a:cs typeface="Avenir"/>
              </a:rPr>
              <a:t>vulva, </a:t>
            </a:r>
            <a:r>
              <a:rPr sz="1800" spc="30" dirty="0">
                <a:solidFill>
                  <a:srgbClr val="045899"/>
                </a:solidFill>
                <a:latin typeface="Avenir"/>
                <a:cs typeface="Avenir"/>
              </a:rPr>
              <a:t>ii) </a:t>
            </a:r>
            <a:r>
              <a:rPr sz="1800" spc="40" dirty="0">
                <a:solidFill>
                  <a:srgbClr val="045899"/>
                </a:solidFill>
                <a:latin typeface="Avenir"/>
                <a:cs typeface="Avenir"/>
              </a:rPr>
              <a:t>cotton</a:t>
            </a:r>
            <a:r>
              <a:rPr lang="en-US" sz="1800" spc="40" dirty="0">
                <a:solidFill>
                  <a:srgbClr val="045899"/>
                </a:solidFill>
                <a:latin typeface="Avenir"/>
                <a:cs typeface="Avenir"/>
              </a:rPr>
              <a:t> </a:t>
            </a:r>
            <a:r>
              <a:rPr sz="1800" spc="40" dirty="0">
                <a:solidFill>
                  <a:srgbClr val="045899"/>
                </a:solidFill>
                <a:latin typeface="Avenir"/>
                <a:cs typeface="Avenir"/>
              </a:rPr>
              <a:t>swab </a:t>
            </a:r>
            <a:r>
              <a:rPr sz="1800" spc="45" dirty="0">
                <a:solidFill>
                  <a:srgbClr val="045899"/>
                </a:solidFill>
                <a:latin typeface="Avenir"/>
                <a:cs typeface="Avenir"/>
              </a:rPr>
              <a:t>exam  </a:t>
            </a:r>
            <a:r>
              <a:rPr sz="1800" spc="20" dirty="0">
                <a:solidFill>
                  <a:srgbClr val="045899"/>
                </a:solidFill>
                <a:latin typeface="Avenir"/>
                <a:cs typeface="Avenir"/>
              </a:rPr>
              <a:t>of </a:t>
            </a:r>
            <a:r>
              <a:rPr sz="1800" spc="30" dirty="0">
                <a:solidFill>
                  <a:srgbClr val="045899"/>
                </a:solidFill>
                <a:latin typeface="Avenir"/>
                <a:cs typeface="Avenir"/>
              </a:rPr>
              <a:t>the </a:t>
            </a:r>
            <a:r>
              <a:rPr sz="1800" spc="35" dirty="0">
                <a:solidFill>
                  <a:srgbClr val="045899"/>
                </a:solidFill>
                <a:latin typeface="Avenir"/>
                <a:cs typeface="Avenir"/>
              </a:rPr>
              <a:t>vulva </a:t>
            </a:r>
            <a:r>
              <a:rPr sz="1800" spc="30" dirty="0">
                <a:solidFill>
                  <a:srgbClr val="045899"/>
                </a:solidFill>
                <a:latin typeface="Avenir"/>
                <a:cs typeface="Avenir"/>
              </a:rPr>
              <a:t>and </a:t>
            </a:r>
            <a:r>
              <a:rPr sz="1800" spc="35" dirty="0">
                <a:solidFill>
                  <a:srgbClr val="045899"/>
                </a:solidFill>
                <a:latin typeface="Avenir"/>
                <a:cs typeface="Avenir"/>
              </a:rPr>
              <a:t>vulvar </a:t>
            </a:r>
            <a:r>
              <a:rPr sz="1800" spc="40" dirty="0">
                <a:solidFill>
                  <a:srgbClr val="045899"/>
                </a:solidFill>
                <a:latin typeface="Avenir"/>
                <a:cs typeface="Avenir"/>
              </a:rPr>
              <a:t>vestibule, </a:t>
            </a:r>
            <a:r>
              <a:rPr sz="1800" spc="30" dirty="0">
                <a:solidFill>
                  <a:srgbClr val="045899"/>
                </a:solidFill>
                <a:latin typeface="Avenir"/>
                <a:cs typeface="Avenir"/>
              </a:rPr>
              <a:t>iii) </a:t>
            </a:r>
            <a:r>
              <a:rPr sz="1800" spc="35" dirty="0">
                <a:solidFill>
                  <a:srgbClr val="045899"/>
                </a:solidFill>
                <a:latin typeface="Avenir"/>
                <a:cs typeface="Avenir"/>
              </a:rPr>
              <a:t>neurosensory exam, </a:t>
            </a:r>
            <a:r>
              <a:rPr sz="1800" spc="30" dirty="0">
                <a:solidFill>
                  <a:srgbClr val="045899"/>
                </a:solidFill>
                <a:latin typeface="Avenir"/>
                <a:cs typeface="Avenir"/>
              </a:rPr>
              <a:t>iv) </a:t>
            </a:r>
            <a:r>
              <a:rPr sz="1800" spc="65" dirty="0">
                <a:solidFill>
                  <a:srgbClr val="045899"/>
                </a:solidFill>
                <a:latin typeface="Avenir"/>
                <a:cs typeface="Avenir"/>
              </a:rPr>
              <a:t> </a:t>
            </a:r>
            <a:r>
              <a:rPr sz="1800" spc="45" dirty="0">
                <a:solidFill>
                  <a:srgbClr val="045899"/>
                </a:solidFill>
                <a:latin typeface="Avenir"/>
                <a:cs typeface="Avenir"/>
              </a:rPr>
              <a:t>pelvic</a:t>
            </a:r>
            <a:endParaRPr sz="1800" dirty="0">
              <a:latin typeface="Avenir"/>
              <a:cs typeface="Avenir"/>
            </a:endParaRPr>
          </a:p>
          <a:p>
            <a:pPr marL="190500" marR="22225">
              <a:lnSpc>
                <a:spcPct val="138900"/>
              </a:lnSpc>
            </a:pPr>
            <a:r>
              <a:rPr sz="1800" spc="35" dirty="0">
                <a:solidFill>
                  <a:srgbClr val="045899"/>
                </a:solidFill>
                <a:latin typeface="Avenir"/>
                <a:cs typeface="Avenir"/>
              </a:rPr>
              <a:t>floor muscle </a:t>
            </a:r>
            <a:r>
              <a:rPr sz="1800" spc="40" dirty="0">
                <a:solidFill>
                  <a:srgbClr val="045899"/>
                </a:solidFill>
                <a:latin typeface="Avenir"/>
                <a:cs typeface="Avenir"/>
              </a:rPr>
              <a:t>evaluation, </a:t>
            </a:r>
            <a:r>
              <a:rPr sz="1800" spc="30" dirty="0">
                <a:solidFill>
                  <a:srgbClr val="045899"/>
                </a:solidFill>
                <a:latin typeface="Avenir"/>
                <a:cs typeface="Avenir"/>
              </a:rPr>
              <a:t>and </a:t>
            </a:r>
            <a:r>
              <a:rPr sz="1800" spc="20" dirty="0">
                <a:solidFill>
                  <a:srgbClr val="045899"/>
                </a:solidFill>
                <a:latin typeface="Avenir"/>
                <a:cs typeface="Avenir"/>
              </a:rPr>
              <a:t>v) an </a:t>
            </a:r>
            <a:r>
              <a:rPr sz="1800" spc="40" dirty="0">
                <a:solidFill>
                  <a:srgbClr val="045899"/>
                </a:solidFill>
                <a:latin typeface="Avenir"/>
                <a:cs typeface="Avenir"/>
              </a:rPr>
              <a:t>evaluation </a:t>
            </a:r>
            <a:r>
              <a:rPr sz="1800" spc="20" dirty="0">
                <a:solidFill>
                  <a:srgbClr val="045899"/>
                </a:solidFill>
                <a:latin typeface="Avenir"/>
                <a:cs typeface="Avenir"/>
              </a:rPr>
              <a:t>of </a:t>
            </a:r>
            <a:r>
              <a:rPr sz="1800" spc="30" dirty="0">
                <a:solidFill>
                  <a:srgbClr val="045899"/>
                </a:solidFill>
                <a:latin typeface="Avenir"/>
                <a:cs typeface="Avenir"/>
              </a:rPr>
              <a:t>pain </a:t>
            </a:r>
            <a:r>
              <a:rPr sz="1800" spc="40" dirty="0">
                <a:solidFill>
                  <a:srgbClr val="045899"/>
                </a:solidFill>
                <a:latin typeface="Avenir"/>
                <a:cs typeface="Avenir"/>
              </a:rPr>
              <a:t>comorbidity </a:t>
            </a:r>
            <a:r>
              <a:rPr sz="1800" spc="45" dirty="0">
                <a:solidFill>
                  <a:srgbClr val="045899"/>
                </a:solidFill>
                <a:latin typeface="Avenir"/>
                <a:cs typeface="Avenir"/>
              </a:rPr>
              <a:t>and  </a:t>
            </a:r>
            <a:r>
              <a:rPr sz="1800" spc="40" dirty="0">
                <a:solidFill>
                  <a:srgbClr val="045899"/>
                </a:solidFill>
                <a:latin typeface="Avenir"/>
                <a:cs typeface="Avenir"/>
              </a:rPr>
              <a:t>contributing</a:t>
            </a:r>
            <a:r>
              <a:rPr sz="1800" dirty="0">
                <a:solidFill>
                  <a:srgbClr val="045899"/>
                </a:solidFill>
                <a:latin typeface="Avenir"/>
                <a:cs typeface="Avenir"/>
              </a:rPr>
              <a:t> </a:t>
            </a:r>
            <a:r>
              <a:rPr sz="1800" spc="45" dirty="0">
                <a:solidFill>
                  <a:srgbClr val="045899"/>
                </a:solidFill>
                <a:latin typeface="Avenir"/>
                <a:cs typeface="Avenir"/>
              </a:rPr>
              <a:t>factors.</a:t>
            </a:r>
            <a:endParaRPr sz="1800" dirty="0">
              <a:latin typeface="Avenir"/>
              <a:cs typeface="Avenir"/>
            </a:endParaRPr>
          </a:p>
        </p:txBody>
      </p:sp>
      <p:sp>
        <p:nvSpPr>
          <p:cNvPr id="5" name="object 5"/>
          <p:cNvSpPr/>
          <p:nvPr/>
        </p:nvSpPr>
        <p:spPr>
          <a:xfrm>
            <a:off x="0" y="1124711"/>
            <a:ext cx="10058400" cy="621792"/>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prstGeom prst="rect">
            <a:avLst/>
          </a:prstGeom>
        </p:spPr>
        <p:txBody>
          <a:bodyPr vert="horz" wrap="square" lIns="0" tIns="348885" rIns="0" bIns="0" rtlCol="0">
            <a:spAutoFit/>
          </a:bodyPr>
          <a:lstStyle/>
          <a:p>
            <a:pPr marL="2427605">
              <a:lnSpc>
                <a:spcPct val="100000"/>
              </a:lnSpc>
            </a:pPr>
            <a:r>
              <a:rPr sz="3400" dirty="0">
                <a:solidFill>
                  <a:srgbClr val="FFFFFF"/>
                </a:solidFill>
              </a:rPr>
              <a:t>Key Summary</a:t>
            </a:r>
            <a:r>
              <a:rPr sz="3400" spc="-100" dirty="0">
                <a:solidFill>
                  <a:srgbClr val="FFFFFF"/>
                </a:solidFill>
              </a:rPr>
              <a:t> </a:t>
            </a:r>
            <a:r>
              <a:rPr sz="3400" dirty="0">
                <a:solidFill>
                  <a:srgbClr val="FFFFFF"/>
                </a:solidFill>
              </a:rPr>
              <a:t>Points</a:t>
            </a:r>
            <a:endParaRPr sz="3400"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81</a:t>
            </a:fld>
            <a:endParaRP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1984725"/>
            <a:ext cx="7692390" cy="4600575"/>
          </a:xfrm>
          <a:prstGeom prst="rect">
            <a:avLst/>
          </a:prstGeom>
        </p:spPr>
        <p:txBody>
          <a:bodyPr vert="horz" wrap="square" lIns="0" tIns="0" rIns="0" bIns="0" rtlCol="0">
            <a:spAutoFit/>
          </a:bodyPr>
          <a:lstStyle/>
          <a:p>
            <a:pPr marL="190500" marR="160020" indent="-177800" algn="just">
              <a:lnSpc>
                <a:spcPct val="138900"/>
              </a:lnSpc>
              <a:buChar char="•"/>
              <a:tabLst>
                <a:tab pos="202565" algn="l"/>
              </a:tabLst>
            </a:pPr>
            <a:r>
              <a:rPr sz="1800" spc="40" dirty="0">
                <a:solidFill>
                  <a:srgbClr val="045899"/>
                </a:solidFill>
                <a:latin typeface="Avenir"/>
                <a:cs typeface="Avenir"/>
              </a:rPr>
              <a:t>Components </a:t>
            </a:r>
            <a:r>
              <a:rPr sz="1800" spc="20" dirty="0">
                <a:solidFill>
                  <a:srgbClr val="045899"/>
                </a:solidFill>
                <a:latin typeface="Avenir"/>
                <a:cs typeface="Avenir"/>
              </a:rPr>
              <a:t>of an </a:t>
            </a:r>
            <a:r>
              <a:rPr sz="1800" spc="40" dirty="0">
                <a:solidFill>
                  <a:srgbClr val="045899"/>
                </a:solidFill>
                <a:latin typeface="Avenir"/>
                <a:cs typeface="Avenir"/>
              </a:rPr>
              <a:t>individualized, </a:t>
            </a:r>
            <a:r>
              <a:rPr sz="1800" spc="35" dirty="0">
                <a:solidFill>
                  <a:srgbClr val="045899"/>
                </a:solidFill>
                <a:latin typeface="Avenir"/>
                <a:cs typeface="Avenir"/>
              </a:rPr>
              <a:t>multidisciplinary, </a:t>
            </a:r>
            <a:r>
              <a:rPr sz="1800" spc="45" dirty="0">
                <a:solidFill>
                  <a:srgbClr val="045899"/>
                </a:solidFill>
                <a:latin typeface="Avenir"/>
                <a:cs typeface="Avenir"/>
              </a:rPr>
              <a:t>biopsychosocial  </a:t>
            </a:r>
            <a:r>
              <a:rPr sz="1800" spc="35" dirty="0">
                <a:solidFill>
                  <a:srgbClr val="045899"/>
                </a:solidFill>
                <a:latin typeface="Avenir"/>
                <a:cs typeface="Avenir"/>
              </a:rPr>
              <a:t>treatment </a:t>
            </a:r>
            <a:r>
              <a:rPr sz="1800" spc="30" dirty="0">
                <a:solidFill>
                  <a:srgbClr val="045899"/>
                </a:solidFill>
                <a:latin typeface="Avenir"/>
                <a:cs typeface="Avenir"/>
              </a:rPr>
              <a:t>regimen </a:t>
            </a:r>
            <a:r>
              <a:rPr sz="1800" spc="15" dirty="0">
                <a:solidFill>
                  <a:srgbClr val="045899"/>
                </a:solidFill>
                <a:latin typeface="Avenir"/>
                <a:cs typeface="Avenir"/>
              </a:rPr>
              <a:t>are </a:t>
            </a:r>
            <a:r>
              <a:rPr sz="1800" spc="35" dirty="0">
                <a:solidFill>
                  <a:srgbClr val="045899"/>
                </a:solidFill>
                <a:latin typeface="Avenir"/>
                <a:cs typeface="Avenir"/>
              </a:rPr>
              <a:t>selected after </a:t>
            </a:r>
            <a:r>
              <a:rPr sz="1800" spc="40" dirty="0">
                <a:solidFill>
                  <a:srgbClr val="045899"/>
                </a:solidFill>
                <a:latin typeface="Avenir"/>
                <a:cs typeface="Avenir"/>
              </a:rPr>
              <a:t>identifying </a:t>
            </a:r>
            <a:r>
              <a:rPr sz="1800" spc="30" dirty="0">
                <a:solidFill>
                  <a:srgbClr val="045899"/>
                </a:solidFill>
                <a:latin typeface="Avenir"/>
                <a:cs typeface="Avenir"/>
              </a:rPr>
              <a:t>the</a:t>
            </a:r>
            <a:r>
              <a:rPr sz="1800" spc="430" dirty="0">
                <a:solidFill>
                  <a:srgbClr val="045899"/>
                </a:solidFill>
                <a:latin typeface="Avenir"/>
                <a:cs typeface="Avenir"/>
              </a:rPr>
              <a:t> </a:t>
            </a:r>
            <a:r>
              <a:rPr sz="1800" spc="45" dirty="0">
                <a:solidFill>
                  <a:srgbClr val="045899"/>
                </a:solidFill>
                <a:latin typeface="Avenir"/>
                <a:cs typeface="Avenir"/>
              </a:rPr>
              <a:t>vulvodynia</a:t>
            </a:r>
            <a:endParaRPr sz="1800" dirty="0">
              <a:latin typeface="Avenir"/>
              <a:cs typeface="Avenir"/>
            </a:endParaRPr>
          </a:p>
          <a:p>
            <a:pPr marL="190500" marR="5080">
              <a:lnSpc>
                <a:spcPct val="138900"/>
              </a:lnSpc>
            </a:pPr>
            <a:r>
              <a:rPr sz="1800" spc="35" dirty="0">
                <a:solidFill>
                  <a:srgbClr val="045899"/>
                </a:solidFill>
                <a:latin typeface="Avenir"/>
                <a:cs typeface="Avenir"/>
              </a:rPr>
              <a:t>subtype </a:t>
            </a:r>
            <a:r>
              <a:rPr sz="1800" spc="30" dirty="0">
                <a:solidFill>
                  <a:srgbClr val="045899"/>
                </a:solidFill>
                <a:latin typeface="Avenir"/>
                <a:cs typeface="Avenir"/>
              </a:rPr>
              <a:t>and </a:t>
            </a:r>
            <a:r>
              <a:rPr sz="1800" spc="40" dirty="0">
                <a:solidFill>
                  <a:srgbClr val="045899"/>
                </a:solidFill>
                <a:latin typeface="Avenir"/>
                <a:cs typeface="Avenir"/>
              </a:rPr>
              <a:t>contributing </a:t>
            </a:r>
            <a:r>
              <a:rPr sz="1800" spc="35" dirty="0">
                <a:solidFill>
                  <a:srgbClr val="045899"/>
                </a:solidFill>
                <a:latin typeface="Avenir"/>
                <a:cs typeface="Avenir"/>
              </a:rPr>
              <a:t>factors. </a:t>
            </a:r>
            <a:r>
              <a:rPr sz="1800" spc="30" dirty="0">
                <a:solidFill>
                  <a:srgbClr val="045899"/>
                </a:solidFill>
                <a:latin typeface="Avenir"/>
                <a:cs typeface="Avenir"/>
              </a:rPr>
              <a:t>Due </a:t>
            </a:r>
            <a:r>
              <a:rPr sz="1800" spc="20" dirty="0">
                <a:solidFill>
                  <a:srgbClr val="045899"/>
                </a:solidFill>
                <a:latin typeface="Avenir"/>
                <a:cs typeface="Avenir"/>
              </a:rPr>
              <a:t>to </a:t>
            </a:r>
            <a:r>
              <a:rPr sz="1800" spc="30" dirty="0">
                <a:solidFill>
                  <a:srgbClr val="045899"/>
                </a:solidFill>
                <a:latin typeface="Avenir"/>
                <a:cs typeface="Avenir"/>
              </a:rPr>
              <a:t>vulvodynia’s </a:t>
            </a:r>
            <a:r>
              <a:rPr sz="1800" spc="25" dirty="0">
                <a:solidFill>
                  <a:srgbClr val="045899"/>
                </a:solidFill>
                <a:latin typeface="Avenir"/>
                <a:cs typeface="Avenir"/>
              </a:rPr>
              <a:t>heterogeneity,  </a:t>
            </a:r>
            <a:r>
              <a:rPr sz="1800" spc="35" dirty="0">
                <a:solidFill>
                  <a:srgbClr val="045899"/>
                </a:solidFill>
                <a:latin typeface="Avenir"/>
                <a:cs typeface="Avenir"/>
              </a:rPr>
              <a:t>treatment response varies among women. </a:t>
            </a:r>
            <a:r>
              <a:rPr sz="1800" spc="20" dirty="0">
                <a:solidFill>
                  <a:srgbClr val="045899"/>
                </a:solidFill>
                <a:latin typeface="Avenir"/>
                <a:cs typeface="Avenir"/>
              </a:rPr>
              <a:t>As </a:t>
            </a:r>
            <a:r>
              <a:rPr sz="1800" dirty="0">
                <a:solidFill>
                  <a:srgbClr val="045899"/>
                </a:solidFill>
                <a:latin typeface="Avenir"/>
                <a:cs typeface="Avenir"/>
              </a:rPr>
              <a:t>a </a:t>
            </a:r>
            <a:r>
              <a:rPr sz="1800" spc="30" dirty="0">
                <a:solidFill>
                  <a:srgbClr val="045899"/>
                </a:solidFill>
                <a:latin typeface="Avenir"/>
                <a:cs typeface="Avenir"/>
              </a:rPr>
              <a:t>result, </a:t>
            </a:r>
            <a:r>
              <a:rPr sz="1800" spc="20" dirty="0">
                <a:solidFill>
                  <a:srgbClr val="045899"/>
                </a:solidFill>
                <a:latin typeface="Avenir"/>
                <a:cs typeface="Avenir"/>
              </a:rPr>
              <a:t>it </a:t>
            </a:r>
            <a:r>
              <a:rPr sz="1800" spc="30" dirty="0">
                <a:solidFill>
                  <a:srgbClr val="045899"/>
                </a:solidFill>
                <a:latin typeface="Avenir"/>
                <a:cs typeface="Avenir"/>
              </a:rPr>
              <a:t>can </a:t>
            </a:r>
            <a:r>
              <a:rPr sz="1800" spc="45" dirty="0">
                <a:solidFill>
                  <a:srgbClr val="045899"/>
                </a:solidFill>
                <a:latin typeface="Avenir"/>
                <a:cs typeface="Avenir"/>
              </a:rPr>
              <a:t>take </a:t>
            </a:r>
            <a:r>
              <a:rPr sz="1800" spc="30" dirty="0">
                <a:solidFill>
                  <a:srgbClr val="045899"/>
                </a:solidFill>
                <a:latin typeface="Avenir"/>
                <a:cs typeface="Avenir"/>
              </a:rPr>
              <a:t>time </a:t>
            </a:r>
            <a:r>
              <a:rPr sz="1800" spc="20" dirty="0">
                <a:solidFill>
                  <a:srgbClr val="045899"/>
                </a:solidFill>
                <a:latin typeface="Avenir"/>
                <a:cs typeface="Avenir"/>
              </a:rPr>
              <a:t>to </a:t>
            </a:r>
            <a:r>
              <a:rPr sz="1800" spc="35" dirty="0">
                <a:solidFill>
                  <a:srgbClr val="045899"/>
                </a:solidFill>
                <a:latin typeface="Avenir"/>
                <a:cs typeface="Avenir"/>
              </a:rPr>
              <a:t>identify </a:t>
            </a:r>
            <a:r>
              <a:rPr sz="1800" dirty="0">
                <a:solidFill>
                  <a:srgbClr val="045899"/>
                </a:solidFill>
                <a:latin typeface="Avenir"/>
                <a:cs typeface="Avenir"/>
              </a:rPr>
              <a:t>a </a:t>
            </a:r>
            <a:r>
              <a:rPr sz="1800" spc="35" dirty="0">
                <a:solidFill>
                  <a:srgbClr val="045899"/>
                </a:solidFill>
                <a:latin typeface="Avenir"/>
                <a:cs typeface="Avenir"/>
              </a:rPr>
              <a:t>helpful regimen, </a:t>
            </a:r>
            <a:r>
              <a:rPr sz="1800" spc="30" dirty="0">
                <a:solidFill>
                  <a:srgbClr val="045899"/>
                </a:solidFill>
                <a:latin typeface="Avenir"/>
                <a:cs typeface="Avenir"/>
              </a:rPr>
              <a:t>but the </a:t>
            </a:r>
            <a:r>
              <a:rPr sz="1800" spc="35" dirty="0">
                <a:solidFill>
                  <a:srgbClr val="045899"/>
                </a:solidFill>
                <a:latin typeface="Avenir"/>
                <a:cs typeface="Avenir"/>
              </a:rPr>
              <a:t>majority </a:t>
            </a:r>
            <a:r>
              <a:rPr sz="1800" spc="20" dirty="0">
                <a:solidFill>
                  <a:srgbClr val="045899"/>
                </a:solidFill>
                <a:latin typeface="Avenir"/>
                <a:cs typeface="Avenir"/>
              </a:rPr>
              <a:t>of </a:t>
            </a:r>
            <a:r>
              <a:rPr sz="1800" spc="35" dirty="0">
                <a:solidFill>
                  <a:srgbClr val="045899"/>
                </a:solidFill>
                <a:latin typeface="Avenir"/>
                <a:cs typeface="Avenir"/>
              </a:rPr>
              <a:t>women </a:t>
            </a:r>
            <a:r>
              <a:rPr sz="1800" spc="45" dirty="0">
                <a:solidFill>
                  <a:srgbClr val="045899"/>
                </a:solidFill>
                <a:latin typeface="Avenir"/>
                <a:cs typeface="Avenir"/>
              </a:rPr>
              <a:t>do  </a:t>
            </a:r>
            <a:r>
              <a:rPr sz="1800" spc="30" dirty="0">
                <a:solidFill>
                  <a:srgbClr val="045899"/>
                </a:solidFill>
                <a:latin typeface="Avenir"/>
                <a:cs typeface="Avenir"/>
              </a:rPr>
              <a:t>improve with</a:t>
            </a:r>
            <a:r>
              <a:rPr sz="1800" spc="100" dirty="0">
                <a:solidFill>
                  <a:srgbClr val="045899"/>
                </a:solidFill>
                <a:latin typeface="Avenir"/>
                <a:cs typeface="Avenir"/>
              </a:rPr>
              <a:t> </a:t>
            </a:r>
            <a:r>
              <a:rPr sz="1800" spc="40" dirty="0">
                <a:solidFill>
                  <a:srgbClr val="045899"/>
                </a:solidFill>
                <a:latin typeface="Avenir"/>
                <a:cs typeface="Avenir"/>
              </a:rPr>
              <a:t>treatment.</a:t>
            </a:r>
            <a:endParaRPr sz="1800" dirty="0">
              <a:latin typeface="Avenir"/>
              <a:cs typeface="Avenir"/>
            </a:endParaRPr>
          </a:p>
          <a:p>
            <a:pPr>
              <a:lnSpc>
                <a:spcPct val="100000"/>
              </a:lnSpc>
              <a:spcBef>
                <a:spcPts val="10"/>
              </a:spcBef>
            </a:pPr>
            <a:endParaRPr sz="2600" dirty="0">
              <a:latin typeface="Times New Roman"/>
              <a:cs typeface="Times New Roman"/>
            </a:endParaRPr>
          </a:p>
          <a:p>
            <a:pPr marL="177800" marR="139700" indent="-165100" algn="just">
              <a:lnSpc>
                <a:spcPct val="138900"/>
              </a:lnSpc>
              <a:buChar char="•"/>
              <a:tabLst>
                <a:tab pos="202565" algn="l"/>
              </a:tabLst>
            </a:pPr>
            <a:r>
              <a:rPr sz="1800" spc="20" dirty="0">
                <a:solidFill>
                  <a:srgbClr val="045899"/>
                </a:solidFill>
                <a:latin typeface="Avenir"/>
                <a:cs typeface="Avenir"/>
              </a:rPr>
              <a:t>It is </a:t>
            </a:r>
            <a:r>
              <a:rPr sz="1800" spc="35" dirty="0">
                <a:solidFill>
                  <a:srgbClr val="045899"/>
                </a:solidFill>
                <a:latin typeface="Avenir"/>
                <a:cs typeface="Avenir"/>
              </a:rPr>
              <a:t>vital </a:t>
            </a:r>
            <a:r>
              <a:rPr sz="1800" spc="20" dirty="0">
                <a:solidFill>
                  <a:srgbClr val="045899"/>
                </a:solidFill>
                <a:latin typeface="Avenir"/>
                <a:cs typeface="Avenir"/>
              </a:rPr>
              <a:t>to </a:t>
            </a:r>
            <a:r>
              <a:rPr sz="1800" spc="35" dirty="0">
                <a:solidFill>
                  <a:srgbClr val="045899"/>
                </a:solidFill>
                <a:latin typeface="Avenir"/>
                <a:cs typeface="Avenir"/>
              </a:rPr>
              <a:t>assess </a:t>
            </a:r>
            <a:r>
              <a:rPr sz="1800" spc="30" dirty="0">
                <a:solidFill>
                  <a:srgbClr val="045899"/>
                </a:solidFill>
                <a:latin typeface="Avenir"/>
                <a:cs typeface="Avenir"/>
              </a:rPr>
              <a:t>and </a:t>
            </a:r>
            <a:r>
              <a:rPr sz="1800" spc="35" dirty="0">
                <a:solidFill>
                  <a:srgbClr val="045899"/>
                </a:solidFill>
                <a:latin typeface="Avenir"/>
                <a:cs typeface="Avenir"/>
              </a:rPr>
              <a:t>track</a:t>
            </a:r>
            <a:r>
              <a:rPr lang="en-US" sz="1800" spc="35" dirty="0">
                <a:solidFill>
                  <a:srgbClr val="045899"/>
                </a:solidFill>
                <a:latin typeface="Avenir"/>
                <a:cs typeface="Avenir"/>
              </a:rPr>
              <a:t> </a:t>
            </a:r>
            <a:r>
              <a:rPr sz="1800" spc="30" dirty="0">
                <a:solidFill>
                  <a:srgbClr val="045899"/>
                </a:solidFill>
                <a:latin typeface="Avenir"/>
                <a:cs typeface="Avenir"/>
              </a:rPr>
              <a:t>key </a:t>
            </a:r>
            <a:r>
              <a:rPr sz="1800" spc="35" dirty="0">
                <a:solidFill>
                  <a:srgbClr val="045899"/>
                </a:solidFill>
                <a:latin typeface="Avenir"/>
                <a:cs typeface="Avenir"/>
              </a:rPr>
              <a:t>pain-related domains </a:t>
            </a:r>
            <a:r>
              <a:rPr sz="1800" spc="30" dirty="0">
                <a:solidFill>
                  <a:srgbClr val="045899"/>
                </a:solidFill>
                <a:latin typeface="Avenir"/>
                <a:cs typeface="Avenir"/>
              </a:rPr>
              <a:t>over time </a:t>
            </a:r>
            <a:r>
              <a:rPr sz="1800" spc="45" dirty="0">
                <a:solidFill>
                  <a:srgbClr val="045899"/>
                </a:solidFill>
                <a:latin typeface="Avenir"/>
                <a:cs typeface="Avenir"/>
              </a:rPr>
              <a:t>as  </a:t>
            </a:r>
            <a:r>
              <a:rPr sz="1800" spc="35" dirty="0">
                <a:solidFill>
                  <a:srgbClr val="045899"/>
                </a:solidFill>
                <a:latin typeface="Avenir"/>
                <a:cs typeface="Avenir"/>
              </a:rPr>
              <a:t>women </a:t>
            </a:r>
            <a:r>
              <a:rPr sz="1800" spc="30" dirty="0">
                <a:solidFill>
                  <a:srgbClr val="045899"/>
                </a:solidFill>
                <a:latin typeface="Avenir"/>
                <a:cs typeface="Avenir"/>
              </a:rPr>
              <a:t>undergo </a:t>
            </a:r>
            <a:r>
              <a:rPr sz="1800" spc="35" dirty="0">
                <a:solidFill>
                  <a:srgbClr val="045899"/>
                </a:solidFill>
                <a:latin typeface="Avenir"/>
                <a:cs typeface="Avenir"/>
              </a:rPr>
              <a:t>treatment. Several</a:t>
            </a:r>
            <a:r>
              <a:rPr lang="en-US" sz="1800" spc="35" dirty="0">
                <a:solidFill>
                  <a:srgbClr val="045899"/>
                </a:solidFill>
                <a:latin typeface="Avenir"/>
                <a:cs typeface="Avenir"/>
              </a:rPr>
              <a:t> </a:t>
            </a:r>
            <a:r>
              <a:rPr sz="1800" spc="40" dirty="0">
                <a:solidFill>
                  <a:srgbClr val="045899"/>
                </a:solidFill>
                <a:latin typeface="Avenir"/>
                <a:cs typeface="Avenir"/>
              </a:rPr>
              <a:t>validated easy-to-use </a:t>
            </a:r>
            <a:r>
              <a:rPr sz="1800" spc="35" dirty="0">
                <a:solidFill>
                  <a:srgbClr val="045899"/>
                </a:solidFill>
                <a:latin typeface="Avenir"/>
                <a:cs typeface="Avenir"/>
              </a:rPr>
              <a:t>tools </a:t>
            </a:r>
            <a:r>
              <a:rPr sz="1800" spc="15" dirty="0">
                <a:solidFill>
                  <a:srgbClr val="045899"/>
                </a:solidFill>
                <a:latin typeface="Avenir"/>
                <a:cs typeface="Avenir"/>
              </a:rPr>
              <a:t>are  </a:t>
            </a:r>
            <a:r>
              <a:rPr sz="1800" spc="35" dirty="0">
                <a:solidFill>
                  <a:srgbClr val="045899"/>
                </a:solidFill>
                <a:latin typeface="Avenir"/>
                <a:cs typeface="Avenir"/>
              </a:rPr>
              <a:t>currently </a:t>
            </a:r>
            <a:r>
              <a:rPr sz="1800" spc="40" dirty="0">
                <a:solidFill>
                  <a:srgbClr val="045899"/>
                </a:solidFill>
                <a:latin typeface="Avenir"/>
                <a:cs typeface="Avenir"/>
              </a:rPr>
              <a:t>available </a:t>
            </a:r>
            <a:r>
              <a:rPr sz="1800" spc="20" dirty="0">
                <a:solidFill>
                  <a:srgbClr val="045899"/>
                </a:solidFill>
                <a:latin typeface="Avenir"/>
                <a:cs typeface="Avenir"/>
              </a:rPr>
              <a:t>to </a:t>
            </a:r>
            <a:r>
              <a:rPr sz="1800" spc="35" dirty="0">
                <a:solidFill>
                  <a:srgbClr val="045899"/>
                </a:solidFill>
                <a:latin typeface="Avenir"/>
                <a:cs typeface="Avenir"/>
              </a:rPr>
              <a:t>track </a:t>
            </a:r>
            <a:r>
              <a:rPr sz="1800" spc="30" dirty="0">
                <a:solidFill>
                  <a:srgbClr val="045899"/>
                </a:solidFill>
                <a:latin typeface="Avenir"/>
                <a:cs typeface="Avenir"/>
              </a:rPr>
              <a:t>pain </a:t>
            </a:r>
            <a:r>
              <a:rPr sz="1800" spc="40" dirty="0">
                <a:solidFill>
                  <a:srgbClr val="045899"/>
                </a:solidFill>
                <a:latin typeface="Avenir"/>
                <a:cs typeface="Avenir"/>
              </a:rPr>
              <a:t>intensity </a:t>
            </a:r>
            <a:r>
              <a:rPr sz="1800" spc="30" dirty="0">
                <a:solidFill>
                  <a:srgbClr val="045899"/>
                </a:solidFill>
                <a:latin typeface="Avenir"/>
                <a:cs typeface="Avenir"/>
              </a:rPr>
              <a:t>and </a:t>
            </a:r>
            <a:r>
              <a:rPr sz="1800" spc="35" dirty="0">
                <a:solidFill>
                  <a:srgbClr val="045899"/>
                </a:solidFill>
                <a:latin typeface="Avenir"/>
                <a:cs typeface="Avenir"/>
              </a:rPr>
              <a:t>interference; </a:t>
            </a:r>
            <a:r>
              <a:rPr sz="1800" spc="45" dirty="0">
                <a:solidFill>
                  <a:srgbClr val="045899"/>
                </a:solidFill>
                <a:latin typeface="Avenir"/>
                <a:cs typeface="Avenir"/>
              </a:rPr>
              <a:t>physical,  </a:t>
            </a:r>
            <a:r>
              <a:rPr sz="1800" spc="35" dirty="0">
                <a:solidFill>
                  <a:srgbClr val="045899"/>
                </a:solidFill>
                <a:latin typeface="Avenir"/>
                <a:cs typeface="Avenir"/>
              </a:rPr>
              <a:t>sexual </a:t>
            </a:r>
            <a:r>
              <a:rPr sz="1800" spc="30" dirty="0">
                <a:solidFill>
                  <a:srgbClr val="045899"/>
                </a:solidFill>
                <a:latin typeface="Avenir"/>
                <a:cs typeface="Avenir"/>
              </a:rPr>
              <a:t>and </a:t>
            </a:r>
            <a:r>
              <a:rPr sz="1800" spc="40" dirty="0">
                <a:solidFill>
                  <a:srgbClr val="045899"/>
                </a:solidFill>
                <a:latin typeface="Avenir"/>
                <a:cs typeface="Avenir"/>
              </a:rPr>
              <a:t>emotional function; </a:t>
            </a:r>
            <a:r>
              <a:rPr sz="1800" spc="35" dirty="0">
                <a:solidFill>
                  <a:srgbClr val="045899"/>
                </a:solidFill>
                <a:latin typeface="Avenir"/>
                <a:cs typeface="Avenir"/>
              </a:rPr>
              <a:t>sleep interference; </a:t>
            </a:r>
            <a:r>
              <a:rPr sz="1800" spc="30" dirty="0">
                <a:solidFill>
                  <a:srgbClr val="045899"/>
                </a:solidFill>
                <a:latin typeface="Avenir"/>
                <a:cs typeface="Avenir"/>
              </a:rPr>
              <a:t>and</a:t>
            </a:r>
            <a:r>
              <a:rPr sz="1800" spc="390" dirty="0">
                <a:solidFill>
                  <a:srgbClr val="045899"/>
                </a:solidFill>
                <a:latin typeface="Avenir"/>
                <a:cs typeface="Avenir"/>
              </a:rPr>
              <a:t> </a:t>
            </a:r>
            <a:r>
              <a:rPr sz="1800" spc="40" dirty="0">
                <a:solidFill>
                  <a:srgbClr val="045899"/>
                </a:solidFill>
                <a:latin typeface="Avenir"/>
                <a:cs typeface="Avenir"/>
              </a:rPr>
              <a:t>treatment</a:t>
            </a:r>
            <a:endParaRPr sz="1800" dirty="0">
              <a:latin typeface="Avenir"/>
              <a:cs typeface="Avenir"/>
            </a:endParaRPr>
          </a:p>
          <a:p>
            <a:pPr marL="177800">
              <a:lnSpc>
                <a:spcPct val="100000"/>
              </a:lnSpc>
              <a:spcBef>
                <a:spcPts val="840"/>
              </a:spcBef>
            </a:pPr>
            <a:r>
              <a:rPr sz="1800" spc="30" dirty="0">
                <a:solidFill>
                  <a:srgbClr val="045899"/>
                </a:solidFill>
                <a:latin typeface="Avenir"/>
                <a:cs typeface="Avenir"/>
              </a:rPr>
              <a:t>side</a:t>
            </a:r>
            <a:r>
              <a:rPr sz="1800" spc="5" dirty="0">
                <a:solidFill>
                  <a:srgbClr val="045899"/>
                </a:solidFill>
                <a:latin typeface="Avenir"/>
                <a:cs typeface="Avenir"/>
              </a:rPr>
              <a:t> </a:t>
            </a:r>
            <a:r>
              <a:rPr sz="1800" spc="40" dirty="0">
                <a:solidFill>
                  <a:srgbClr val="045899"/>
                </a:solidFill>
                <a:latin typeface="Avenir"/>
                <a:cs typeface="Avenir"/>
              </a:rPr>
              <a:t>effects.</a:t>
            </a:r>
            <a:endParaRPr sz="1800" dirty="0">
              <a:latin typeface="Avenir"/>
              <a:cs typeface="Avenir"/>
            </a:endParaRPr>
          </a:p>
        </p:txBody>
      </p:sp>
      <p:sp>
        <p:nvSpPr>
          <p:cNvPr id="5" name="object 5"/>
          <p:cNvSpPr/>
          <p:nvPr/>
        </p:nvSpPr>
        <p:spPr>
          <a:xfrm>
            <a:off x="0" y="1124711"/>
            <a:ext cx="10058400" cy="621792"/>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prstGeom prst="rect">
            <a:avLst/>
          </a:prstGeom>
        </p:spPr>
        <p:txBody>
          <a:bodyPr vert="horz" wrap="square" lIns="0" tIns="348885" rIns="0" bIns="0" rtlCol="0">
            <a:spAutoFit/>
          </a:bodyPr>
          <a:lstStyle/>
          <a:p>
            <a:pPr marL="2427605">
              <a:lnSpc>
                <a:spcPct val="100000"/>
              </a:lnSpc>
            </a:pPr>
            <a:r>
              <a:rPr sz="3400" dirty="0">
                <a:solidFill>
                  <a:srgbClr val="FFFFFF"/>
                </a:solidFill>
              </a:rPr>
              <a:t>Key Summary</a:t>
            </a:r>
            <a:r>
              <a:rPr sz="3400" spc="-100" dirty="0">
                <a:solidFill>
                  <a:srgbClr val="FFFFFF"/>
                </a:solidFill>
              </a:rPr>
              <a:t> </a:t>
            </a:r>
            <a:r>
              <a:rPr sz="3400" dirty="0">
                <a:solidFill>
                  <a:srgbClr val="FFFFFF"/>
                </a:solidFill>
              </a:rPr>
              <a:t>Points</a:t>
            </a:r>
            <a:endParaRPr sz="3400"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82</a:t>
            </a:fld>
            <a:endParaRP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2098547"/>
            <a:ext cx="7882255" cy="4382135"/>
          </a:xfrm>
          <a:prstGeom prst="rect">
            <a:avLst/>
          </a:prstGeom>
        </p:spPr>
        <p:txBody>
          <a:bodyPr vert="horz" wrap="square" lIns="0" tIns="0" rIns="0" bIns="0" rtlCol="0">
            <a:spAutoFit/>
          </a:bodyPr>
          <a:lstStyle/>
          <a:p>
            <a:pPr marL="12700">
              <a:lnSpc>
                <a:spcPct val="100000"/>
              </a:lnSpc>
            </a:pPr>
            <a:r>
              <a:rPr sz="1600" b="1" spc="35" dirty="0">
                <a:solidFill>
                  <a:srgbClr val="045899"/>
                </a:solidFill>
                <a:latin typeface="Avenir Black"/>
                <a:cs typeface="Avenir Black"/>
              </a:rPr>
              <a:t>Selected Journal </a:t>
            </a:r>
            <a:r>
              <a:rPr sz="1600" b="1" spc="30" dirty="0">
                <a:solidFill>
                  <a:srgbClr val="045899"/>
                </a:solidFill>
                <a:latin typeface="Avenir Black"/>
                <a:cs typeface="Avenir Black"/>
              </a:rPr>
              <a:t>References </a:t>
            </a:r>
            <a:r>
              <a:rPr sz="1600" b="1" spc="35" dirty="0">
                <a:solidFill>
                  <a:srgbClr val="045899"/>
                </a:solidFill>
                <a:latin typeface="Avenir Black"/>
                <a:cs typeface="Avenir Black"/>
              </a:rPr>
              <a:t>available </a:t>
            </a:r>
            <a:r>
              <a:rPr sz="1600" b="1" spc="20" dirty="0">
                <a:solidFill>
                  <a:srgbClr val="045899"/>
                </a:solidFill>
                <a:latin typeface="Avenir Black"/>
                <a:cs typeface="Avenir Black"/>
              </a:rPr>
              <a:t>at</a:t>
            </a:r>
            <a:r>
              <a:rPr sz="1600" b="1" spc="265" dirty="0">
                <a:solidFill>
                  <a:srgbClr val="045899"/>
                </a:solidFill>
                <a:latin typeface="Avenir Black"/>
                <a:cs typeface="Avenir Black"/>
              </a:rPr>
              <a:t> </a:t>
            </a:r>
            <a:r>
              <a:rPr sz="1600" b="1" spc="30" dirty="0">
                <a:solidFill>
                  <a:srgbClr val="045899"/>
                </a:solidFill>
                <a:latin typeface="Avenir Black"/>
                <a:cs typeface="Avenir Black"/>
                <a:hlinkClick r:id="rId4"/>
              </a:rPr>
              <a:t>www.nva.org/articles</a:t>
            </a:r>
            <a:endParaRPr sz="1600" dirty="0">
              <a:latin typeface="Avenir Black"/>
              <a:cs typeface="Avenir Black"/>
            </a:endParaRPr>
          </a:p>
          <a:p>
            <a:pPr>
              <a:lnSpc>
                <a:spcPct val="100000"/>
              </a:lnSpc>
              <a:spcBef>
                <a:spcPts val="20"/>
              </a:spcBef>
            </a:pPr>
            <a:endParaRPr sz="2050" dirty="0">
              <a:latin typeface="Times New Roman"/>
              <a:cs typeface="Times New Roman"/>
            </a:endParaRPr>
          </a:p>
          <a:p>
            <a:pPr marL="203200" marR="762000" indent="-190500">
              <a:lnSpc>
                <a:spcPct val="166700"/>
              </a:lnSpc>
              <a:buChar char="•"/>
              <a:tabLst>
                <a:tab pos="170815" algn="l"/>
              </a:tabLst>
            </a:pPr>
            <a:r>
              <a:rPr sz="1500" spc="25" dirty="0">
                <a:solidFill>
                  <a:srgbClr val="045899"/>
                </a:solidFill>
                <a:latin typeface="Avenir"/>
                <a:cs typeface="Avenir"/>
              </a:rPr>
              <a:t>2015 </a:t>
            </a:r>
            <a:r>
              <a:rPr sz="1500" spc="30" dirty="0">
                <a:solidFill>
                  <a:srgbClr val="045899"/>
                </a:solidFill>
                <a:latin typeface="Avenir"/>
                <a:cs typeface="Avenir"/>
              </a:rPr>
              <a:t>Consensus </a:t>
            </a:r>
            <a:r>
              <a:rPr sz="1500" spc="15" dirty="0">
                <a:solidFill>
                  <a:srgbClr val="045899"/>
                </a:solidFill>
                <a:latin typeface="Avenir"/>
                <a:cs typeface="Avenir"/>
              </a:rPr>
              <a:t>Terminology </a:t>
            </a:r>
            <a:r>
              <a:rPr sz="1500" spc="20" dirty="0">
                <a:solidFill>
                  <a:srgbClr val="045899"/>
                </a:solidFill>
                <a:latin typeface="Avenir"/>
                <a:cs typeface="Avenir"/>
              </a:rPr>
              <a:t>and </a:t>
            </a:r>
            <a:r>
              <a:rPr sz="1500" spc="30" dirty="0">
                <a:solidFill>
                  <a:srgbClr val="045899"/>
                </a:solidFill>
                <a:latin typeface="Avenir"/>
                <a:cs typeface="Avenir"/>
              </a:rPr>
              <a:t>Classification </a:t>
            </a:r>
            <a:r>
              <a:rPr sz="1500" spc="15" dirty="0">
                <a:solidFill>
                  <a:srgbClr val="045899"/>
                </a:solidFill>
                <a:latin typeface="Avenir"/>
                <a:cs typeface="Avenir"/>
              </a:rPr>
              <a:t>of </a:t>
            </a:r>
            <a:r>
              <a:rPr sz="1500" spc="30" dirty="0">
                <a:solidFill>
                  <a:srgbClr val="045899"/>
                </a:solidFill>
                <a:latin typeface="Avenir"/>
                <a:cs typeface="Avenir"/>
              </a:rPr>
              <a:t>Persistent </a:t>
            </a:r>
            <a:r>
              <a:rPr sz="1500" spc="20" dirty="0">
                <a:solidFill>
                  <a:srgbClr val="045899"/>
                </a:solidFill>
                <a:latin typeface="Avenir"/>
                <a:cs typeface="Avenir"/>
              </a:rPr>
              <a:t>Vulvar </a:t>
            </a:r>
            <a:r>
              <a:rPr sz="1500" spc="25" dirty="0">
                <a:solidFill>
                  <a:srgbClr val="045899"/>
                </a:solidFill>
                <a:latin typeface="Avenir"/>
                <a:cs typeface="Avenir"/>
              </a:rPr>
              <a:t>Pain </a:t>
            </a:r>
            <a:r>
              <a:rPr sz="1500" spc="35" dirty="0">
                <a:solidFill>
                  <a:srgbClr val="045899"/>
                </a:solidFill>
                <a:latin typeface="Avenir"/>
                <a:cs typeface="Avenir"/>
              </a:rPr>
              <a:t>and  </a:t>
            </a:r>
            <a:r>
              <a:rPr sz="1500" spc="25" dirty="0">
                <a:solidFill>
                  <a:srgbClr val="045899"/>
                </a:solidFill>
                <a:latin typeface="Avenir"/>
                <a:cs typeface="Avenir"/>
              </a:rPr>
              <a:t>Vulvodynia</a:t>
            </a:r>
            <a:r>
              <a:rPr lang="en-US" sz="1500" spc="25" dirty="0">
                <a:solidFill>
                  <a:srgbClr val="045899"/>
                </a:solidFill>
                <a:latin typeface="Avenir"/>
                <a:cs typeface="Avenir"/>
              </a:rPr>
              <a:t> (Bornstein)</a:t>
            </a:r>
            <a:endParaRPr sz="1500" dirty="0">
              <a:latin typeface="Avenir"/>
              <a:cs typeface="Avenir"/>
            </a:endParaRPr>
          </a:p>
          <a:p>
            <a:pPr marL="170180" indent="-157480">
              <a:lnSpc>
                <a:spcPct val="100000"/>
              </a:lnSpc>
              <a:spcBef>
                <a:spcPts val="1200"/>
              </a:spcBef>
              <a:buChar char="•"/>
              <a:tabLst>
                <a:tab pos="170815" algn="l"/>
              </a:tabLst>
            </a:pPr>
            <a:r>
              <a:rPr sz="1500" spc="30" dirty="0">
                <a:solidFill>
                  <a:srgbClr val="045899"/>
                </a:solidFill>
                <a:latin typeface="Avenir"/>
                <a:cs typeface="Avenir"/>
              </a:rPr>
              <a:t>Medical </a:t>
            </a:r>
            <a:r>
              <a:rPr sz="1500" spc="20" dirty="0">
                <a:solidFill>
                  <a:srgbClr val="045899"/>
                </a:solidFill>
                <a:latin typeface="Avenir"/>
                <a:cs typeface="Avenir"/>
              </a:rPr>
              <a:t>and </a:t>
            </a:r>
            <a:r>
              <a:rPr sz="1500" spc="30" dirty="0">
                <a:solidFill>
                  <a:srgbClr val="045899"/>
                </a:solidFill>
                <a:latin typeface="Avenir"/>
                <a:cs typeface="Avenir"/>
              </a:rPr>
              <a:t>Physical </a:t>
            </a:r>
            <a:r>
              <a:rPr sz="1500" spc="25" dirty="0">
                <a:solidFill>
                  <a:srgbClr val="045899"/>
                </a:solidFill>
                <a:latin typeface="Avenir"/>
                <a:cs typeface="Avenir"/>
              </a:rPr>
              <a:t>Predictors </a:t>
            </a:r>
            <a:r>
              <a:rPr sz="1500" spc="15" dirty="0">
                <a:solidFill>
                  <a:srgbClr val="045899"/>
                </a:solidFill>
                <a:latin typeface="Avenir"/>
                <a:cs typeface="Avenir"/>
              </a:rPr>
              <a:t>of </a:t>
            </a:r>
            <a:r>
              <a:rPr sz="1500" spc="30" dirty="0">
                <a:solidFill>
                  <a:srgbClr val="045899"/>
                </a:solidFill>
                <a:latin typeface="Avenir"/>
                <a:cs typeface="Avenir"/>
              </a:rPr>
              <a:t>Localized </a:t>
            </a:r>
            <a:r>
              <a:rPr sz="1500" spc="25" dirty="0">
                <a:solidFill>
                  <a:srgbClr val="045899"/>
                </a:solidFill>
                <a:latin typeface="Avenir"/>
                <a:cs typeface="Avenir"/>
              </a:rPr>
              <a:t>Provoked Vulvodynia</a:t>
            </a:r>
            <a:r>
              <a:rPr sz="1500" spc="420" dirty="0">
                <a:solidFill>
                  <a:srgbClr val="045899"/>
                </a:solidFill>
                <a:latin typeface="Avenir"/>
                <a:cs typeface="Avenir"/>
              </a:rPr>
              <a:t> </a:t>
            </a:r>
            <a:r>
              <a:rPr sz="1500" spc="35" dirty="0">
                <a:solidFill>
                  <a:srgbClr val="045899"/>
                </a:solidFill>
                <a:latin typeface="Avenir"/>
                <a:cs typeface="Avenir"/>
              </a:rPr>
              <a:t>(Bohm-Starke)</a:t>
            </a:r>
            <a:endParaRPr sz="1500" dirty="0">
              <a:latin typeface="Avenir"/>
              <a:cs typeface="Avenir"/>
            </a:endParaRPr>
          </a:p>
          <a:p>
            <a:pPr marL="170180" indent="-157480">
              <a:lnSpc>
                <a:spcPct val="100000"/>
              </a:lnSpc>
              <a:spcBef>
                <a:spcPts val="1200"/>
              </a:spcBef>
              <a:buChar char="•"/>
              <a:tabLst>
                <a:tab pos="170815" algn="l"/>
              </a:tabLst>
            </a:pPr>
            <a:r>
              <a:rPr sz="1500" spc="25" dirty="0">
                <a:solidFill>
                  <a:srgbClr val="045899"/>
                </a:solidFill>
                <a:latin typeface="Avenir"/>
                <a:cs typeface="Avenir"/>
              </a:rPr>
              <a:t>Vulvodynia: </a:t>
            </a:r>
            <a:r>
              <a:rPr sz="1500" spc="30" dirty="0">
                <a:solidFill>
                  <a:srgbClr val="045899"/>
                </a:solidFill>
                <a:latin typeface="Avenir"/>
                <a:cs typeface="Avenir"/>
              </a:rPr>
              <a:t>Diagnosis </a:t>
            </a:r>
            <a:r>
              <a:rPr sz="1500" spc="20" dirty="0">
                <a:solidFill>
                  <a:srgbClr val="045899"/>
                </a:solidFill>
                <a:latin typeface="Avenir"/>
                <a:cs typeface="Avenir"/>
              </a:rPr>
              <a:t>and </a:t>
            </a:r>
            <a:r>
              <a:rPr sz="1500" spc="30" dirty="0">
                <a:solidFill>
                  <a:srgbClr val="045899"/>
                </a:solidFill>
                <a:latin typeface="Avenir"/>
                <a:cs typeface="Avenir"/>
              </a:rPr>
              <a:t>Management</a:t>
            </a:r>
            <a:r>
              <a:rPr sz="1500" spc="175" dirty="0">
                <a:solidFill>
                  <a:srgbClr val="045899"/>
                </a:solidFill>
                <a:latin typeface="Avenir"/>
                <a:cs typeface="Avenir"/>
              </a:rPr>
              <a:t> </a:t>
            </a:r>
            <a:r>
              <a:rPr sz="1500" spc="35" dirty="0">
                <a:solidFill>
                  <a:srgbClr val="045899"/>
                </a:solidFill>
                <a:latin typeface="Avenir"/>
                <a:cs typeface="Avenir"/>
              </a:rPr>
              <a:t>(Reed)</a:t>
            </a:r>
            <a:endParaRPr sz="1500" dirty="0">
              <a:latin typeface="Avenir"/>
              <a:cs typeface="Avenir"/>
            </a:endParaRPr>
          </a:p>
          <a:p>
            <a:pPr marL="170180" indent="-157480">
              <a:lnSpc>
                <a:spcPct val="100000"/>
              </a:lnSpc>
              <a:spcBef>
                <a:spcPts val="1200"/>
              </a:spcBef>
              <a:buChar char="•"/>
              <a:tabLst>
                <a:tab pos="170815" algn="l"/>
              </a:tabLst>
            </a:pPr>
            <a:r>
              <a:rPr sz="1500" spc="25" dirty="0">
                <a:solidFill>
                  <a:srgbClr val="045899"/>
                </a:solidFill>
                <a:latin typeface="Avenir"/>
                <a:cs typeface="Avenir"/>
              </a:rPr>
              <a:t>Vulvodynia: </a:t>
            </a:r>
            <a:r>
              <a:rPr sz="1500" spc="15" dirty="0">
                <a:solidFill>
                  <a:srgbClr val="045899"/>
                </a:solidFill>
                <a:latin typeface="Avenir"/>
                <a:cs typeface="Avenir"/>
              </a:rPr>
              <a:t>An </a:t>
            </a:r>
            <a:r>
              <a:rPr sz="1500" spc="30" dirty="0">
                <a:solidFill>
                  <a:srgbClr val="045899"/>
                </a:solidFill>
                <a:latin typeface="Avenir"/>
                <a:cs typeface="Avenir"/>
              </a:rPr>
              <a:t>Evidence-Based </a:t>
            </a:r>
            <a:r>
              <a:rPr sz="1500" spc="25" dirty="0">
                <a:solidFill>
                  <a:srgbClr val="045899"/>
                </a:solidFill>
                <a:latin typeface="Avenir"/>
                <a:cs typeface="Avenir"/>
              </a:rPr>
              <a:t>Approach </a:t>
            </a:r>
            <a:r>
              <a:rPr sz="1500" spc="15" dirty="0">
                <a:solidFill>
                  <a:srgbClr val="045899"/>
                </a:solidFill>
                <a:latin typeface="Avenir"/>
                <a:cs typeface="Avenir"/>
              </a:rPr>
              <a:t>to </a:t>
            </a:r>
            <a:r>
              <a:rPr sz="1500" spc="30" dirty="0">
                <a:solidFill>
                  <a:srgbClr val="045899"/>
                </a:solidFill>
                <a:latin typeface="Avenir"/>
                <a:cs typeface="Avenir"/>
              </a:rPr>
              <a:t>Medical Management</a:t>
            </a:r>
            <a:r>
              <a:rPr sz="1500" spc="400" dirty="0">
                <a:solidFill>
                  <a:srgbClr val="045899"/>
                </a:solidFill>
                <a:latin typeface="Avenir"/>
                <a:cs typeface="Avenir"/>
              </a:rPr>
              <a:t> </a:t>
            </a:r>
            <a:r>
              <a:rPr sz="1500" spc="30" dirty="0">
                <a:solidFill>
                  <a:srgbClr val="045899"/>
                </a:solidFill>
                <a:latin typeface="Avenir"/>
                <a:cs typeface="Avenir"/>
              </a:rPr>
              <a:t>(Andrews)</a:t>
            </a:r>
            <a:endParaRPr sz="1500" dirty="0">
              <a:latin typeface="Avenir"/>
              <a:cs typeface="Avenir"/>
            </a:endParaRPr>
          </a:p>
          <a:p>
            <a:pPr marL="203200" marR="5080" indent="-190500">
              <a:lnSpc>
                <a:spcPct val="166700"/>
              </a:lnSpc>
              <a:buChar char="•"/>
              <a:tabLst>
                <a:tab pos="170815" algn="l"/>
              </a:tabLst>
            </a:pPr>
            <a:r>
              <a:rPr sz="1500" spc="25" dirty="0">
                <a:solidFill>
                  <a:srgbClr val="045899"/>
                </a:solidFill>
                <a:latin typeface="Avenir"/>
                <a:cs typeface="Avenir"/>
              </a:rPr>
              <a:t>Vulvodynia-An </a:t>
            </a:r>
            <a:r>
              <a:rPr sz="1500" spc="30" dirty="0">
                <a:solidFill>
                  <a:srgbClr val="045899"/>
                </a:solidFill>
                <a:latin typeface="Avenir"/>
                <a:cs typeface="Avenir"/>
              </a:rPr>
              <a:t>Evidence-Based </a:t>
            </a:r>
            <a:r>
              <a:rPr sz="1500" spc="25" dirty="0">
                <a:solidFill>
                  <a:srgbClr val="045899"/>
                </a:solidFill>
                <a:latin typeface="Avenir"/>
                <a:cs typeface="Avenir"/>
              </a:rPr>
              <a:t>Literature Review </a:t>
            </a:r>
            <a:r>
              <a:rPr sz="1500" spc="20" dirty="0">
                <a:solidFill>
                  <a:srgbClr val="045899"/>
                </a:solidFill>
                <a:latin typeface="Avenir"/>
                <a:cs typeface="Avenir"/>
              </a:rPr>
              <a:t>and </a:t>
            </a:r>
            <a:r>
              <a:rPr sz="1500" spc="25" dirty="0">
                <a:solidFill>
                  <a:srgbClr val="045899"/>
                </a:solidFill>
                <a:latin typeface="Avenir"/>
                <a:cs typeface="Avenir"/>
              </a:rPr>
              <a:t>Proposed </a:t>
            </a:r>
            <a:r>
              <a:rPr sz="1500" spc="10" dirty="0">
                <a:solidFill>
                  <a:srgbClr val="045899"/>
                </a:solidFill>
                <a:latin typeface="Avenir"/>
                <a:cs typeface="Avenir"/>
              </a:rPr>
              <a:t>Treatment </a:t>
            </a:r>
            <a:br>
              <a:rPr lang="en-US" sz="1500" spc="10" dirty="0">
                <a:solidFill>
                  <a:srgbClr val="045899"/>
                </a:solidFill>
                <a:latin typeface="Avenir"/>
                <a:cs typeface="Avenir"/>
              </a:rPr>
            </a:br>
            <a:r>
              <a:rPr sz="1500" spc="35" dirty="0">
                <a:solidFill>
                  <a:srgbClr val="045899"/>
                </a:solidFill>
                <a:latin typeface="Avenir"/>
                <a:cs typeface="Avenir"/>
              </a:rPr>
              <a:t>Algorithm</a:t>
            </a:r>
            <a:r>
              <a:rPr lang="en-US" sz="1500" spc="35" dirty="0">
                <a:solidFill>
                  <a:srgbClr val="045899"/>
                </a:solidFill>
                <a:latin typeface="Avenir"/>
                <a:cs typeface="Avenir"/>
              </a:rPr>
              <a:t> </a:t>
            </a:r>
            <a:r>
              <a:rPr sz="1500" spc="20" dirty="0">
                <a:solidFill>
                  <a:srgbClr val="045899"/>
                </a:solidFill>
                <a:latin typeface="Avenir"/>
                <a:cs typeface="Avenir"/>
              </a:rPr>
              <a:t>(De</a:t>
            </a:r>
            <a:r>
              <a:rPr sz="1500" spc="-10" dirty="0">
                <a:solidFill>
                  <a:srgbClr val="045899"/>
                </a:solidFill>
                <a:latin typeface="Avenir"/>
                <a:cs typeface="Avenir"/>
              </a:rPr>
              <a:t> </a:t>
            </a:r>
            <a:r>
              <a:rPr sz="1500" spc="30" dirty="0">
                <a:solidFill>
                  <a:srgbClr val="045899"/>
                </a:solidFill>
                <a:latin typeface="Avenir"/>
                <a:cs typeface="Avenir"/>
              </a:rPr>
              <a:t>Andres)</a:t>
            </a:r>
            <a:endParaRPr sz="1500" dirty="0">
              <a:latin typeface="Avenir"/>
              <a:cs typeface="Avenir"/>
            </a:endParaRPr>
          </a:p>
          <a:p>
            <a:pPr marL="170180" indent="-157480">
              <a:lnSpc>
                <a:spcPct val="100000"/>
              </a:lnSpc>
              <a:spcBef>
                <a:spcPts val="1200"/>
              </a:spcBef>
              <a:buChar char="•"/>
              <a:tabLst>
                <a:tab pos="170815" algn="l"/>
              </a:tabLst>
            </a:pPr>
            <a:r>
              <a:rPr sz="1500" spc="20" dirty="0">
                <a:solidFill>
                  <a:srgbClr val="045899"/>
                </a:solidFill>
                <a:latin typeface="Avenir"/>
                <a:cs typeface="Avenir"/>
              </a:rPr>
              <a:t>The </a:t>
            </a:r>
            <a:r>
              <a:rPr sz="1500" spc="25" dirty="0">
                <a:solidFill>
                  <a:srgbClr val="045899"/>
                </a:solidFill>
                <a:latin typeface="Avenir"/>
                <a:cs typeface="Avenir"/>
              </a:rPr>
              <a:t>Vulvodynia </a:t>
            </a:r>
            <a:r>
              <a:rPr sz="1500" spc="30" dirty="0">
                <a:solidFill>
                  <a:srgbClr val="045899"/>
                </a:solidFill>
                <a:latin typeface="Avenir"/>
                <a:cs typeface="Avenir"/>
              </a:rPr>
              <a:t>Guideline</a:t>
            </a:r>
            <a:r>
              <a:rPr sz="1500" spc="105" dirty="0">
                <a:solidFill>
                  <a:srgbClr val="045899"/>
                </a:solidFill>
                <a:latin typeface="Avenir"/>
                <a:cs typeface="Avenir"/>
              </a:rPr>
              <a:t> </a:t>
            </a:r>
            <a:r>
              <a:rPr sz="1500" spc="35" dirty="0">
                <a:solidFill>
                  <a:srgbClr val="045899"/>
                </a:solidFill>
                <a:latin typeface="Avenir"/>
                <a:cs typeface="Avenir"/>
              </a:rPr>
              <a:t>(Haefner)</a:t>
            </a:r>
            <a:endParaRPr sz="1500" dirty="0">
              <a:latin typeface="Avenir"/>
              <a:cs typeface="Avenir"/>
            </a:endParaRPr>
          </a:p>
          <a:p>
            <a:pPr marL="170180" indent="-157480">
              <a:lnSpc>
                <a:spcPct val="100000"/>
              </a:lnSpc>
              <a:spcBef>
                <a:spcPts val="1200"/>
              </a:spcBef>
              <a:buChar char="•"/>
              <a:tabLst>
                <a:tab pos="170815" algn="l"/>
              </a:tabLst>
            </a:pPr>
            <a:r>
              <a:rPr sz="1500" spc="25" dirty="0">
                <a:solidFill>
                  <a:srgbClr val="045899"/>
                </a:solidFill>
                <a:latin typeface="Avenir"/>
                <a:cs typeface="Avenir"/>
              </a:rPr>
              <a:t>2013 Vulvodynia </a:t>
            </a:r>
            <a:r>
              <a:rPr sz="1500" spc="30" dirty="0">
                <a:solidFill>
                  <a:srgbClr val="045899"/>
                </a:solidFill>
                <a:latin typeface="Avenir"/>
                <a:cs typeface="Avenir"/>
              </a:rPr>
              <a:t>Guideline </a:t>
            </a:r>
            <a:r>
              <a:rPr sz="1500" spc="25" dirty="0">
                <a:solidFill>
                  <a:srgbClr val="045899"/>
                </a:solidFill>
                <a:latin typeface="Avenir"/>
                <a:cs typeface="Avenir"/>
              </a:rPr>
              <a:t>Update</a:t>
            </a:r>
            <a:r>
              <a:rPr sz="1500" spc="165" dirty="0">
                <a:solidFill>
                  <a:srgbClr val="045899"/>
                </a:solidFill>
                <a:latin typeface="Avenir"/>
                <a:cs typeface="Avenir"/>
              </a:rPr>
              <a:t> </a:t>
            </a:r>
            <a:r>
              <a:rPr sz="1500" spc="35" dirty="0">
                <a:solidFill>
                  <a:srgbClr val="045899"/>
                </a:solidFill>
                <a:latin typeface="Avenir"/>
                <a:cs typeface="Avenir"/>
              </a:rPr>
              <a:t>(Stockdale)</a:t>
            </a:r>
            <a:endParaRPr sz="1500" dirty="0">
              <a:latin typeface="Avenir"/>
              <a:cs typeface="Avenir"/>
            </a:endParaRPr>
          </a:p>
          <a:p>
            <a:pPr marL="170180" indent="-157480">
              <a:lnSpc>
                <a:spcPct val="100000"/>
              </a:lnSpc>
              <a:spcBef>
                <a:spcPts val="1200"/>
              </a:spcBef>
              <a:buChar char="•"/>
              <a:tabLst>
                <a:tab pos="170815" algn="l"/>
              </a:tabLst>
            </a:pPr>
            <a:r>
              <a:rPr sz="1500" spc="25" dirty="0">
                <a:solidFill>
                  <a:srgbClr val="045899"/>
                </a:solidFill>
                <a:latin typeface="Avenir"/>
                <a:cs typeface="Avenir"/>
              </a:rPr>
              <a:t>Vulvodynia </a:t>
            </a:r>
            <a:r>
              <a:rPr sz="1500" spc="30" dirty="0">
                <a:solidFill>
                  <a:srgbClr val="045899"/>
                </a:solidFill>
                <a:latin typeface="Avenir"/>
                <a:cs typeface="Avenir"/>
              </a:rPr>
              <a:t>Interventions </a:t>
            </a:r>
            <a:r>
              <a:rPr sz="1500" dirty="0">
                <a:solidFill>
                  <a:srgbClr val="045899"/>
                </a:solidFill>
                <a:latin typeface="Avenir"/>
                <a:cs typeface="Avenir"/>
              </a:rPr>
              <a:t>– </a:t>
            </a:r>
            <a:r>
              <a:rPr sz="1500" spc="30" dirty="0">
                <a:solidFill>
                  <a:srgbClr val="045899"/>
                </a:solidFill>
                <a:latin typeface="Avenir"/>
                <a:cs typeface="Avenir"/>
              </a:rPr>
              <a:t>Systematic </a:t>
            </a:r>
            <a:r>
              <a:rPr sz="1500" spc="25" dirty="0">
                <a:solidFill>
                  <a:srgbClr val="045899"/>
                </a:solidFill>
                <a:latin typeface="Avenir"/>
                <a:cs typeface="Avenir"/>
              </a:rPr>
              <a:t>Review </a:t>
            </a:r>
            <a:r>
              <a:rPr sz="1500" spc="20" dirty="0">
                <a:solidFill>
                  <a:srgbClr val="045899"/>
                </a:solidFill>
                <a:latin typeface="Avenir"/>
                <a:cs typeface="Avenir"/>
              </a:rPr>
              <a:t>and </a:t>
            </a:r>
            <a:r>
              <a:rPr sz="1500" spc="30" dirty="0">
                <a:solidFill>
                  <a:srgbClr val="045899"/>
                </a:solidFill>
                <a:latin typeface="Avenir"/>
                <a:cs typeface="Avenir"/>
              </a:rPr>
              <a:t>Evidence Grading</a:t>
            </a:r>
            <a:r>
              <a:rPr sz="1500" spc="450" dirty="0">
                <a:solidFill>
                  <a:srgbClr val="045899"/>
                </a:solidFill>
                <a:latin typeface="Avenir"/>
                <a:cs typeface="Avenir"/>
              </a:rPr>
              <a:t> </a:t>
            </a:r>
            <a:r>
              <a:rPr sz="1500" spc="30" dirty="0">
                <a:solidFill>
                  <a:srgbClr val="045899"/>
                </a:solidFill>
                <a:latin typeface="Avenir"/>
                <a:cs typeface="Avenir"/>
              </a:rPr>
              <a:t>(Andrews)</a:t>
            </a:r>
            <a:endParaRPr sz="1500" dirty="0">
              <a:latin typeface="Avenir"/>
              <a:cs typeface="Avenir"/>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83</a:t>
            </a:fld>
            <a:endParaRPr dirty="0"/>
          </a:p>
        </p:txBody>
      </p:sp>
      <p:sp>
        <p:nvSpPr>
          <p:cNvPr id="5" name="object 5"/>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45" dirty="0"/>
              <a:t>SELECTED</a:t>
            </a:r>
            <a:r>
              <a:rPr spc="30" dirty="0"/>
              <a:t> </a:t>
            </a:r>
            <a:r>
              <a:rPr spc="55" dirty="0"/>
              <a:t>REFERENCES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2098547"/>
            <a:ext cx="7783195" cy="3065839"/>
          </a:xfrm>
          <a:prstGeom prst="rect">
            <a:avLst/>
          </a:prstGeom>
        </p:spPr>
        <p:txBody>
          <a:bodyPr vert="horz" wrap="square" lIns="0" tIns="0" rIns="0" bIns="0" rtlCol="0">
            <a:spAutoFit/>
          </a:bodyPr>
          <a:lstStyle/>
          <a:p>
            <a:pPr marL="12700" marR="5080">
              <a:lnSpc>
                <a:spcPct val="111100"/>
              </a:lnSpc>
              <a:spcBef>
                <a:spcPts val="1230"/>
              </a:spcBef>
            </a:pPr>
            <a:r>
              <a:rPr sz="1800" b="1" spc="35" dirty="0">
                <a:solidFill>
                  <a:srgbClr val="045899"/>
                </a:solidFill>
                <a:latin typeface="Avenir Black"/>
                <a:cs typeface="Avenir Black"/>
              </a:rPr>
              <a:t>Proceedings </a:t>
            </a:r>
            <a:r>
              <a:rPr sz="1800" b="1" spc="20" dirty="0">
                <a:solidFill>
                  <a:srgbClr val="045899"/>
                </a:solidFill>
                <a:latin typeface="Avenir Black"/>
                <a:cs typeface="Avenir Black"/>
              </a:rPr>
              <a:t>of </a:t>
            </a:r>
            <a:r>
              <a:rPr sz="1800" b="1" spc="30" dirty="0">
                <a:solidFill>
                  <a:srgbClr val="045899"/>
                </a:solidFill>
                <a:latin typeface="Avenir Black"/>
                <a:cs typeface="Avenir Black"/>
              </a:rPr>
              <a:t>the 20</a:t>
            </a:r>
            <a:r>
              <a:rPr lang="en-US" sz="1800" b="1" spc="30" dirty="0">
                <a:solidFill>
                  <a:srgbClr val="045899"/>
                </a:solidFill>
                <a:latin typeface="Avenir Black"/>
                <a:cs typeface="Avenir Black"/>
              </a:rPr>
              <a:t>03</a:t>
            </a:r>
            <a:r>
              <a:rPr sz="1800" b="1" spc="30" dirty="0">
                <a:solidFill>
                  <a:srgbClr val="045899"/>
                </a:solidFill>
                <a:latin typeface="Avenir Black"/>
                <a:cs typeface="Avenir Black"/>
              </a:rPr>
              <a:t> </a:t>
            </a:r>
            <a:r>
              <a:rPr sz="1800" b="1" dirty="0">
                <a:solidFill>
                  <a:srgbClr val="045899"/>
                </a:solidFill>
                <a:latin typeface="Avenir Black"/>
                <a:cs typeface="Avenir Black"/>
              </a:rPr>
              <a:t>&amp; </a:t>
            </a:r>
            <a:r>
              <a:rPr sz="1800" b="1" spc="30" dirty="0">
                <a:solidFill>
                  <a:srgbClr val="045899"/>
                </a:solidFill>
                <a:latin typeface="Avenir Black"/>
                <a:cs typeface="Avenir Black"/>
              </a:rPr>
              <a:t>20</a:t>
            </a:r>
            <a:r>
              <a:rPr lang="en-US" sz="1800" b="1" spc="30" dirty="0">
                <a:solidFill>
                  <a:srgbClr val="045899"/>
                </a:solidFill>
                <a:latin typeface="Avenir Black"/>
                <a:cs typeface="Avenir Black"/>
              </a:rPr>
              <a:t>11</a:t>
            </a:r>
            <a:r>
              <a:rPr sz="1800" b="1" spc="30" dirty="0">
                <a:solidFill>
                  <a:srgbClr val="045899"/>
                </a:solidFill>
                <a:latin typeface="Avenir Black"/>
                <a:cs typeface="Avenir Black"/>
              </a:rPr>
              <a:t> NIH </a:t>
            </a:r>
            <a:r>
              <a:rPr sz="1800" b="1" spc="35" dirty="0">
                <a:solidFill>
                  <a:srgbClr val="045899"/>
                </a:solidFill>
                <a:latin typeface="Avenir Black"/>
                <a:cs typeface="Avenir Black"/>
              </a:rPr>
              <a:t>Conferences </a:t>
            </a:r>
            <a:r>
              <a:rPr sz="1800" b="1" spc="40" dirty="0">
                <a:solidFill>
                  <a:srgbClr val="045899"/>
                </a:solidFill>
                <a:latin typeface="Avenir Black"/>
                <a:cs typeface="Avenir Black"/>
              </a:rPr>
              <a:t>available </a:t>
            </a:r>
            <a:r>
              <a:rPr sz="1800" b="1" spc="20" dirty="0">
                <a:solidFill>
                  <a:srgbClr val="045899"/>
                </a:solidFill>
                <a:latin typeface="Avenir Black"/>
                <a:cs typeface="Avenir Black"/>
              </a:rPr>
              <a:t>at </a:t>
            </a:r>
            <a:br>
              <a:rPr lang="en-US" sz="1800" b="1" spc="20" dirty="0">
                <a:solidFill>
                  <a:srgbClr val="045899"/>
                </a:solidFill>
                <a:latin typeface="Avenir Black"/>
                <a:cs typeface="Avenir Black"/>
              </a:rPr>
            </a:br>
            <a:r>
              <a:rPr sz="1800" b="1" u="sng" dirty="0">
                <a:solidFill>
                  <a:srgbClr val="045899"/>
                </a:solidFill>
                <a:latin typeface="Avenir Black"/>
                <a:cs typeface="Avenir Black"/>
                <a:hlinkClick r:id="rId4"/>
              </a:rPr>
              <a:t>www.</a:t>
            </a:r>
            <a:r>
              <a:rPr sz="1800" b="1" u="sng" spc="40" dirty="0">
                <a:solidFill>
                  <a:srgbClr val="045899"/>
                </a:solidFill>
                <a:latin typeface="Avenir Black"/>
                <a:cs typeface="Avenir Black"/>
              </a:rPr>
              <a:t>nva.org/nihreports</a:t>
            </a:r>
            <a:endParaRPr sz="1800" u="sng" dirty="0">
              <a:latin typeface="Avenir Black"/>
              <a:cs typeface="Avenir Black"/>
            </a:endParaRPr>
          </a:p>
          <a:p>
            <a:pPr>
              <a:lnSpc>
                <a:spcPct val="100000"/>
              </a:lnSpc>
            </a:pPr>
            <a:endParaRPr sz="1800" dirty="0">
              <a:latin typeface="Times New Roman"/>
              <a:cs typeface="Times New Roman"/>
            </a:endParaRPr>
          </a:p>
          <a:p>
            <a:pPr marL="12700">
              <a:lnSpc>
                <a:spcPct val="100000"/>
              </a:lnSpc>
              <a:spcBef>
                <a:spcPts val="1470"/>
              </a:spcBef>
            </a:pPr>
            <a:r>
              <a:rPr sz="1800" b="1" spc="35" dirty="0">
                <a:solidFill>
                  <a:srgbClr val="045899"/>
                </a:solidFill>
                <a:latin typeface="Avenir Black"/>
                <a:cs typeface="Avenir Black"/>
              </a:rPr>
              <a:t>Selected Reference </a:t>
            </a:r>
            <a:r>
              <a:rPr sz="1800" b="1" spc="15" dirty="0">
                <a:solidFill>
                  <a:srgbClr val="045899"/>
                </a:solidFill>
                <a:latin typeface="Avenir Black"/>
                <a:cs typeface="Avenir Black"/>
              </a:rPr>
              <a:t>Textbooks </a:t>
            </a:r>
            <a:r>
              <a:rPr sz="1800" b="1" spc="40" dirty="0">
                <a:solidFill>
                  <a:srgbClr val="045899"/>
                </a:solidFill>
                <a:latin typeface="Avenir Black"/>
                <a:cs typeface="Avenir Black"/>
              </a:rPr>
              <a:t>available </a:t>
            </a:r>
            <a:r>
              <a:rPr sz="1800" b="1" spc="20" dirty="0">
                <a:solidFill>
                  <a:srgbClr val="045899"/>
                </a:solidFill>
                <a:latin typeface="Avenir Black"/>
                <a:cs typeface="Avenir Black"/>
              </a:rPr>
              <a:t>at</a:t>
            </a:r>
            <a:r>
              <a:rPr sz="1800" b="1" spc="360" dirty="0">
                <a:solidFill>
                  <a:srgbClr val="045899"/>
                </a:solidFill>
                <a:latin typeface="Avenir Black"/>
                <a:cs typeface="Avenir Black"/>
              </a:rPr>
              <a:t> </a:t>
            </a:r>
            <a:r>
              <a:rPr sz="1800" b="1" spc="30" dirty="0">
                <a:solidFill>
                  <a:srgbClr val="045899"/>
                </a:solidFill>
                <a:latin typeface="Avenir Black"/>
                <a:cs typeface="Avenir Black"/>
                <a:hlinkClick r:id="rId5"/>
              </a:rPr>
              <a:t>www.nva.org/bookstore</a:t>
            </a:r>
            <a:endParaRPr sz="1800" dirty="0">
              <a:latin typeface="Avenir Black"/>
              <a:cs typeface="Avenir Black"/>
            </a:endParaRPr>
          </a:p>
          <a:p>
            <a:pPr marL="190500" marR="2229485" indent="-177800">
              <a:lnSpc>
                <a:spcPct val="166700"/>
              </a:lnSpc>
              <a:spcBef>
                <a:spcPts val="390"/>
              </a:spcBef>
              <a:buChar char="•"/>
              <a:tabLst>
                <a:tab pos="170815" algn="l"/>
              </a:tabLst>
            </a:pPr>
            <a:r>
              <a:rPr sz="1500" spc="25" dirty="0">
                <a:solidFill>
                  <a:srgbClr val="045899"/>
                </a:solidFill>
                <a:latin typeface="Avenir"/>
                <a:cs typeface="Avenir"/>
              </a:rPr>
              <a:t>Female Sexual Pain Disorders: </a:t>
            </a:r>
            <a:r>
              <a:rPr sz="1500" spc="30" dirty="0">
                <a:solidFill>
                  <a:srgbClr val="045899"/>
                </a:solidFill>
                <a:latin typeface="Avenir"/>
                <a:cs typeface="Avenir"/>
              </a:rPr>
              <a:t>Evaluation </a:t>
            </a:r>
            <a:r>
              <a:rPr sz="1500" spc="20" dirty="0">
                <a:solidFill>
                  <a:srgbClr val="045899"/>
                </a:solidFill>
                <a:latin typeface="Avenir"/>
                <a:cs typeface="Avenir"/>
              </a:rPr>
              <a:t>and </a:t>
            </a:r>
            <a:r>
              <a:rPr sz="1500" spc="35" dirty="0">
                <a:solidFill>
                  <a:srgbClr val="045899"/>
                </a:solidFill>
                <a:latin typeface="Avenir"/>
                <a:cs typeface="Avenir"/>
              </a:rPr>
              <a:t>Management  </a:t>
            </a:r>
            <a:r>
              <a:rPr sz="1500" spc="30" dirty="0">
                <a:solidFill>
                  <a:srgbClr val="045899"/>
                </a:solidFill>
                <a:latin typeface="Avenir"/>
                <a:cs typeface="Avenir"/>
              </a:rPr>
              <a:t>(Goldstein, Pukall,</a:t>
            </a:r>
            <a:r>
              <a:rPr sz="1500" spc="35" dirty="0">
                <a:solidFill>
                  <a:srgbClr val="045899"/>
                </a:solidFill>
                <a:latin typeface="Avenir"/>
                <a:cs typeface="Avenir"/>
              </a:rPr>
              <a:t> Goldstein)</a:t>
            </a:r>
            <a:endParaRPr sz="1500" dirty="0">
              <a:latin typeface="Avenir"/>
              <a:cs typeface="Avenir"/>
            </a:endParaRPr>
          </a:p>
          <a:p>
            <a:pPr>
              <a:lnSpc>
                <a:spcPct val="100000"/>
              </a:lnSpc>
              <a:spcBef>
                <a:spcPts val="40"/>
              </a:spcBef>
              <a:buClr>
                <a:srgbClr val="045899"/>
              </a:buClr>
              <a:buFont typeface="Avenir"/>
              <a:buChar char="•"/>
            </a:pPr>
            <a:endParaRPr sz="1400" dirty="0">
              <a:latin typeface="Times New Roman"/>
              <a:cs typeface="Times New Roman"/>
            </a:endParaRPr>
          </a:p>
          <a:p>
            <a:pPr marL="170180" indent="-157480">
              <a:lnSpc>
                <a:spcPts val="2600"/>
              </a:lnSpc>
              <a:buChar char="•"/>
              <a:tabLst>
                <a:tab pos="170815" algn="l"/>
              </a:tabLst>
            </a:pPr>
            <a:r>
              <a:rPr sz="1500" spc="20" dirty="0">
                <a:solidFill>
                  <a:srgbClr val="045899"/>
                </a:solidFill>
                <a:latin typeface="Avenir"/>
                <a:cs typeface="Avenir"/>
              </a:rPr>
              <a:t>The Vulva: </a:t>
            </a:r>
            <a:r>
              <a:rPr sz="1500" spc="15" dirty="0">
                <a:solidFill>
                  <a:srgbClr val="045899"/>
                </a:solidFill>
                <a:latin typeface="Avenir"/>
                <a:cs typeface="Avenir"/>
              </a:rPr>
              <a:t>Anatomy, </a:t>
            </a:r>
            <a:r>
              <a:rPr sz="1500" spc="30" dirty="0">
                <a:solidFill>
                  <a:srgbClr val="045899"/>
                </a:solidFill>
                <a:latin typeface="Avenir"/>
                <a:cs typeface="Avenir"/>
              </a:rPr>
              <a:t>Physiology </a:t>
            </a:r>
            <a:r>
              <a:rPr sz="1500" spc="20" dirty="0">
                <a:solidFill>
                  <a:srgbClr val="045899"/>
                </a:solidFill>
                <a:latin typeface="Avenir"/>
                <a:cs typeface="Avenir"/>
              </a:rPr>
              <a:t>and </a:t>
            </a:r>
            <a:r>
              <a:rPr sz="1500" spc="30" dirty="0">
                <a:solidFill>
                  <a:srgbClr val="045899"/>
                </a:solidFill>
                <a:latin typeface="Avenir"/>
                <a:cs typeface="Avenir"/>
              </a:rPr>
              <a:t>Pathology</a:t>
            </a:r>
            <a:br>
              <a:rPr lang="en-US" sz="1500" spc="30" dirty="0">
                <a:solidFill>
                  <a:srgbClr val="045899"/>
                </a:solidFill>
                <a:latin typeface="Avenir"/>
                <a:cs typeface="Avenir"/>
              </a:rPr>
            </a:br>
            <a:r>
              <a:rPr sz="1500" spc="30" dirty="0">
                <a:solidFill>
                  <a:srgbClr val="045899"/>
                </a:solidFill>
                <a:latin typeface="Avenir"/>
                <a:cs typeface="Avenir"/>
              </a:rPr>
              <a:t>(Farage,</a:t>
            </a:r>
            <a:r>
              <a:rPr lang="en-US" sz="1500" spc="350" dirty="0">
                <a:solidFill>
                  <a:srgbClr val="045899"/>
                </a:solidFill>
                <a:latin typeface="Avenir"/>
                <a:cs typeface="Avenir"/>
              </a:rPr>
              <a:t> </a:t>
            </a:r>
            <a:r>
              <a:rPr sz="1500" spc="35" dirty="0">
                <a:solidFill>
                  <a:srgbClr val="045899"/>
                </a:solidFill>
                <a:latin typeface="Avenir"/>
                <a:cs typeface="Avenir"/>
              </a:rPr>
              <a:t>Maibach)</a:t>
            </a:r>
            <a:endParaRPr sz="1500" dirty="0">
              <a:latin typeface="Avenir"/>
              <a:cs typeface="Avenir"/>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84</a:t>
            </a:fld>
            <a:endParaRPr dirty="0"/>
          </a:p>
        </p:txBody>
      </p:sp>
      <p:sp>
        <p:nvSpPr>
          <p:cNvPr id="5" name="object 5"/>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45" dirty="0"/>
              <a:t>SELECTED</a:t>
            </a:r>
            <a:r>
              <a:rPr spc="30" dirty="0"/>
              <a:t> </a:t>
            </a:r>
            <a:r>
              <a:rPr spc="55" dirty="0"/>
              <a:t>REFERENCES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596644" y="2098547"/>
            <a:ext cx="7776209" cy="4874895"/>
          </a:xfrm>
          <a:prstGeom prst="rect">
            <a:avLst/>
          </a:prstGeom>
        </p:spPr>
        <p:txBody>
          <a:bodyPr vert="horz" wrap="square" lIns="0" tIns="0" rIns="0" bIns="0" rtlCol="0">
            <a:spAutoFit/>
          </a:bodyPr>
          <a:lstStyle/>
          <a:p>
            <a:pPr marL="12700">
              <a:lnSpc>
                <a:spcPct val="100000"/>
              </a:lnSpc>
            </a:pPr>
            <a:r>
              <a:rPr sz="1800" b="1" spc="35" dirty="0">
                <a:solidFill>
                  <a:srgbClr val="045899"/>
                </a:solidFill>
                <a:latin typeface="Avenir Black"/>
                <a:cs typeface="Avenir Black"/>
              </a:rPr>
              <a:t>Patient Booklets </a:t>
            </a:r>
            <a:r>
              <a:rPr sz="1800" b="1" spc="40" dirty="0">
                <a:solidFill>
                  <a:srgbClr val="045899"/>
                </a:solidFill>
                <a:latin typeface="Avenir Black"/>
                <a:cs typeface="Avenir Black"/>
              </a:rPr>
              <a:t>available </a:t>
            </a:r>
            <a:r>
              <a:rPr sz="1800" b="1" spc="20" dirty="0">
                <a:solidFill>
                  <a:srgbClr val="045899"/>
                </a:solidFill>
                <a:latin typeface="Avenir Black"/>
                <a:cs typeface="Avenir Black"/>
              </a:rPr>
              <a:t>at</a:t>
            </a:r>
            <a:r>
              <a:rPr sz="1800" b="1" spc="265" dirty="0">
                <a:solidFill>
                  <a:srgbClr val="045899"/>
                </a:solidFill>
                <a:latin typeface="Avenir Black"/>
                <a:cs typeface="Avenir Black"/>
              </a:rPr>
              <a:t> </a:t>
            </a:r>
            <a:r>
              <a:rPr sz="1800" b="1" spc="30" dirty="0">
                <a:solidFill>
                  <a:srgbClr val="045899"/>
                </a:solidFill>
                <a:latin typeface="Avenir Black"/>
                <a:cs typeface="Avenir Black"/>
                <a:hlinkClick r:id="rId4"/>
              </a:rPr>
              <a:t>www.nva.org/shg</a:t>
            </a:r>
            <a:endParaRPr sz="1800" dirty="0">
              <a:latin typeface="Avenir Black"/>
              <a:cs typeface="Avenir Black"/>
            </a:endParaRPr>
          </a:p>
          <a:p>
            <a:pPr>
              <a:lnSpc>
                <a:spcPct val="100000"/>
              </a:lnSpc>
              <a:spcBef>
                <a:spcPts val="40"/>
              </a:spcBef>
            </a:pPr>
            <a:endParaRPr sz="2000" dirty="0">
              <a:latin typeface="Times New Roman"/>
              <a:cs typeface="Times New Roman"/>
            </a:endParaRPr>
          </a:p>
          <a:p>
            <a:pPr marL="177800" marR="212090" indent="-165100">
              <a:lnSpc>
                <a:spcPct val="133300"/>
              </a:lnSpc>
              <a:buChar char="•"/>
              <a:tabLst>
                <a:tab pos="170815" algn="l"/>
              </a:tabLst>
            </a:pPr>
            <a:r>
              <a:rPr sz="1500" spc="30" dirty="0">
                <a:solidFill>
                  <a:srgbClr val="045899"/>
                </a:solidFill>
                <a:latin typeface="Avenir"/>
                <a:cs typeface="Avenir"/>
              </a:rPr>
              <a:t>Self-Help </a:t>
            </a:r>
            <a:r>
              <a:rPr sz="1500" spc="25" dirty="0">
                <a:solidFill>
                  <a:srgbClr val="045899"/>
                </a:solidFill>
                <a:latin typeface="Avenir"/>
                <a:cs typeface="Avenir"/>
              </a:rPr>
              <a:t>Guide: features </a:t>
            </a:r>
            <a:r>
              <a:rPr sz="1500" spc="30" dirty="0">
                <a:solidFill>
                  <a:srgbClr val="045899"/>
                </a:solidFill>
                <a:latin typeface="Avenir"/>
                <a:cs typeface="Avenir"/>
              </a:rPr>
              <a:t>important self-help strategies </a:t>
            </a:r>
            <a:r>
              <a:rPr sz="1500" spc="20" dirty="0">
                <a:solidFill>
                  <a:srgbClr val="045899"/>
                </a:solidFill>
                <a:latin typeface="Avenir"/>
                <a:cs typeface="Avenir"/>
              </a:rPr>
              <a:t>for </a:t>
            </a:r>
            <a:r>
              <a:rPr sz="1500" spc="30" dirty="0">
                <a:solidFill>
                  <a:srgbClr val="045899"/>
                </a:solidFill>
                <a:latin typeface="Avenir"/>
                <a:cs typeface="Avenir"/>
              </a:rPr>
              <a:t>alleviating </a:t>
            </a:r>
            <a:r>
              <a:rPr sz="1500" spc="25" dirty="0">
                <a:solidFill>
                  <a:srgbClr val="045899"/>
                </a:solidFill>
                <a:latin typeface="Avenir"/>
                <a:cs typeface="Avenir"/>
              </a:rPr>
              <a:t>vulvar </a:t>
            </a:r>
            <a:r>
              <a:rPr sz="1500" spc="35" dirty="0">
                <a:solidFill>
                  <a:srgbClr val="045899"/>
                </a:solidFill>
                <a:latin typeface="Avenir"/>
                <a:cs typeface="Avenir"/>
              </a:rPr>
              <a:t>pain  </a:t>
            </a:r>
            <a:r>
              <a:rPr sz="1500" spc="20" dirty="0">
                <a:solidFill>
                  <a:srgbClr val="045899"/>
                </a:solidFill>
                <a:latin typeface="Avenir"/>
                <a:cs typeface="Avenir"/>
              </a:rPr>
              <a:t>and </a:t>
            </a:r>
            <a:r>
              <a:rPr sz="1500" spc="30" dirty="0">
                <a:solidFill>
                  <a:srgbClr val="045899"/>
                </a:solidFill>
                <a:latin typeface="Avenir"/>
                <a:cs typeface="Avenir"/>
              </a:rPr>
              <a:t>maintaining </a:t>
            </a:r>
            <a:r>
              <a:rPr sz="1500" spc="25" dirty="0">
                <a:solidFill>
                  <a:srgbClr val="045899"/>
                </a:solidFill>
                <a:latin typeface="Avenir"/>
                <a:cs typeface="Avenir"/>
              </a:rPr>
              <a:t>sexual</a:t>
            </a:r>
            <a:r>
              <a:rPr sz="1500" spc="125" dirty="0">
                <a:solidFill>
                  <a:srgbClr val="045899"/>
                </a:solidFill>
                <a:latin typeface="Avenir"/>
                <a:cs typeface="Avenir"/>
              </a:rPr>
              <a:t> </a:t>
            </a:r>
            <a:r>
              <a:rPr sz="1500" spc="35" dirty="0">
                <a:solidFill>
                  <a:srgbClr val="045899"/>
                </a:solidFill>
                <a:latin typeface="Avenir"/>
                <a:cs typeface="Avenir"/>
              </a:rPr>
              <a:t>intimacy</a:t>
            </a:r>
            <a:endParaRPr sz="1500" dirty="0">
              <a:latin typeface="Avenir"/>
              <a:cs typeface="Avenir"/>
            </a:endParaRPr>
          </a:p>
          <a:p>
            <a:pPr marL="177800" marR="248920" indent="-165100">
              <a:lnSpc>
                <a:spcPct val="133300"/>
              </a:lnSpc>
              <a:buChar char="•"/>
              <a:tabLst>
                <a:tab pos="170815" algn="l"/>
              </a:tabLst>
            </a:pPr>
            <a:r>
              <a:rPr sz="1500" spc="30" dirty="0">
                <a:solidFill>
                  <a:srgbClr val="045899"/>
                </a:solidFill>
                <a:latin typeface="Avenir"/>
                <a:cs typeface="Avenir"/>
              </a:rPr>
              <a:t>Conception </a:t>
            </a:r>
            <a:r>
              <a:rPr sz="1500" spc="15" dirty="0">
                <a:solidFill>
                  <a:srgbClr val="045899"/>
                </a:solidFill>
                <a:latin typeface="Avenir"/>
                <a:cs typeface="Avenir"/>
              </a:rPr>
              <a:t>to </a:t>
            </a:r>
            <a:r>
              <a:rPr sz="1500" spc="25" dirty="0">
                <a:solidFill>
                  <a:srgbClr val="045899"/>
                </a:solidFill>
                <a:latin typeface="Avenir"/>
                <a:cs typeface="Avenir"/>
              </a:rPr>
              <a:t>Pregnancy Guide: </a:t>
            </a:r>
            <a:r>
              <a:rPr sz="1500" spc="30" dirty="0">
                <a:solidFill>
                  <a:srgbClr val="045899"/>
                </a:solidFill>
                <a:latin typeface="Avenir"/>
                <a:cs typeface="Avenir"/>
              </a:rPr>
              <a:t>includes information </a:t>
            </a:r>
            <a:r>
              <a:rPr sz="1500" spc="15" dirty="0">
                <a:solidFill>
                  <a:srgbClr val="045899"/>
                </a:solidFill>
                <a:latin typeface="Avenir"/>
                <a:cs typeface="Avenir"/>
              </a:rPr>
              <a:t>on </a:t>
            </a:r>
            <a:r>
              <a:rPr sz="1500" spc="30" dirty="0">
                <a:solidFill>
                  <a:srgbClr val="045899"/>
                </a:solidFill>
                <a:latin typeface="Avenir"/>
                <a:cs typeface="Avenir"/>
              </a:rPr>
              <a:t>conception </a:t>
            </a:r>
            <a:r>
              <a:rPr sz="1500" spc="25" dirty="0">
                <a:solidFill>
                  <a:srgbClr val="045899"/>
                </a:solidFill>
                <a:latin typeface="Avenir"/>
                <a:cs typeface="Avenir"/>
              </a:rPr>
              <a:t>through </a:t>
            </a:r>
            <a:r>
              <a:rPr sz="1500" spc="35" dirty="0">
                <a:solidFill>
                  <a:srgbClr val="045899"/>
                </a:solidFill>
                <a:latin typeface="Avenir"/>
                <a:cs typeface="Avenir"/>
              </a:rPr>
              <a:t>the  </a:t>
            </a:r>
            <a:r>
              <a:rPr sz="1500" spc="30" dirty="0">
                <a:solidFill>
                  <a:srgbClr val="045899"/>
                </a:solidFill>
                <a:latin typeface="Avenir"/>
                <a:cs typeface="Avenir"/>
              </a:rPr>
              <a:t>postpartum</a:t>
            </a:r>
            <a:r>
              <a:rPr sz="1500" spc="-15" dirty="0">
                <a:solidFill>
                  <a:srgbClr val="045899"/>
                </a:solidFill>
                <a:latin typeface="Avenir"/>
                <a:cs typeface="Avenir"/>
              </a:rPr>
              <a:t> </a:t>
            </a:r>
            <a:r>
              <a:rPr sz="1500" spc="35" dirty="0">
                <a:solidFill>
                  <a:srgbClr val="045899"/>
                </a:solidFill>
                <a:latin typeface="Avenir"/>
                <a:cs typeface="Avenir"/>
              </a:rPr>
              <a:t>period</a:t>
            </a:r>
            <a:endParaRPr sz="1500" dirty="0">
              <a:latin typeface="Avenir"/>
              <a:cs typeface="Avenir"/>
            </a:endParaRPr>
          </a:p>
          <a:p>
            <a:pPr marL="177800" marR="5080" indent="-165100">
              <a:lnSpc>
                <a:spcPct val="133300"/>
              </a:lnSpc>
              <a:buChar char="•"/>
              <a:tabLst>
                <a:tab pos="170815" algn="l"/>
              </a:tabLst>
            </a:pPr>
            <a:r>
              <a:rPr sz="1500" spc="30" dirty="0">
                <a:solidFill>
                  <a:srgbClr val="045899"/>
                </a:solidFill>
                <a:latin typeface="Avenir"/>
                <a:cs typeface="Avenir"/>
              </a:rPr>
              <a:t>Partner </a:t>
            </a:r>
            <a:r>
              <a:rPr sz="1500" spc="25" dirty="0">
                <a:solidFill>
                  <a:srgbClr val="045899"/>
                </a:solidFill>
                <a:latin typeface="Avenir"/>
                <a:cs typeface="Avenir"/>
              </a:rPr>
              <a:t>Guide: helps </a:t>
            </a:r>
            <a:r>
              <a:rPr sz="1500" spc="30" dirty="0">
                <a:solidFill>
                  <a:srgbClr val="045899"/>
                </a:solidFill>
                <a:latin typeface="Avenir"/>
                <a:cs typeface="Avenir"/>
              </a:rPr>
              <a:t>partners </a:t>
            </a:r>
            <a:r>
              <a:rPr sz="1500" spc="15" dirty="0">
                <a:solidFill>
                  <a:srgbClr val="045899"/>
                </a:solidFill>
                <a:latin typeface="Avenir"/>
                <a:cs typeface="Avenir"/>
              </a:rPr>
              <a:t>to </a:t>
            </a:r>
            <a:r>
              <a:rPr sz="1500" spc="25" dirty="0">
                <a:solidFill>
                  <a:srgbClr val="045899"/>
                </a:solidFill>
                <a:latin typeface="Avenir"/>
                <a:cs typeface="Avenir"/>
              </a:rPr>
              <a:t>have </a:t>
            </a:r>
            <a:r>
              <a:rPr sz="1500" dirty="0">
                <a:solidFill>
                  <a:srgbClr val="045899"/>
                </a:solidFill>
                <a:latin typeface="Avenir"/>
                <a:cs typeface="Avenir"/>
              </a:rPr>
              <a:t>a </a:t>
            </a:r>
            <a:r>
              <a:rPr sz="1500" spc="25" dirty="0">
                <a:solidFill>
                  <a:srgbClr val="045899"/>
                </a:solidFill>
                <a:latin typeface="Avenir"/>
                <a:cs typeface="Avenir"/>
              </a:rPr>
              <a:t>better </a:t>
            </a:r>
            <a:r>
              <a:rPr sz="1500" spc="30" dirty="0">
                <a:solidFill>
                  <a:srgbClr val="045899"/>
                </a:solidFill>
                <a:latin typeface="Avenir"/>
                <a:cs typeface="Avenir"/>
              </a:rPr>
              <a:t>understanding </a:t>
            </a:r>
            <a:r>
              <a:rPr sz="1500" spc="15" dirty="0">
                <a:solidFill>
                  <a:srgbClr val="045899"/>
                </a:solidFill>
                <a:latin typeface="Avenir"/>
                <a:cs typeface="Avenir"/>
              </a:rPr>
              <a:t>of </a:t>
            </a:r>
            <a:r>
              <a:rPr sz="1500" spc="30" dirty="0">
                <a:solidFill>
                  <a:srgbClr val="045899"/>
                </a:solidFill>
                <a:latin typeface="Avenir"/>
                <a:cs typeface="Avenir"/>
              </a:rPr>
              <a:t>vulvodynia </a:t>
            </a:r>
            <a:r>
              <a:rPr sz="1500" spc="20" dirty="0">
                <a:solidFill>
                  <a:srgbClr val="045899"/>
                </a:solidFill>
                <a:latin typeface="Avenir"/>
                <a:cs typeface="Avenir"/>
              </a:rPr>
              <a:t>and </a:t>
            </a:r>
            <a:r>
              <a:rPr sz="1500" spc="35" dirty="0">
                <a:solidFill>
                  <a:srgbClr val="045899"/>
                </a:solidFill>
                <a:latin typeface="Avenir"/>
                <a:cs typeface="Avenir"/>
              </a:rPr>
              <a:t>the  </a:t>
            </a:r>
            <a:r>
              <a:rPr sz="1500" spc="30" dirty="0">
                <a:solidFill>
                  <a:srgbClr val="045899"/>
                </a:solidFill>
                <a:latin typeface="Avenir"/>
                <a:cs typeface="Avenir"/>
              </a:rPr>
              <a:t>challenge </a:t>
            </a:r>
            <a:r>
              <a:rPr sz="1500" spc="15" dirty="0">
                <a:solidFill>
                  <a:srgbClr val="045899"/>
                </a:solidFill>
                <a:latin typeface="Avenir"/>
                <a:cs typeface="Avenir"/>
              </a:rPr>
              <a:t>of </a:t>
            </a:r>
            <a:r>
              <a:rPr sz="1500" spc="25" dirty="0">
                <a:solidFill>
                  <a:srgbClr val="045899"/>
                </a:solidFill>
                <a:latin typeface="Avenir"/>
                <a:cs typeface="Avenir"/>
              </a:rPr>
              <a:t>living with </a:t>
            </a:r>
            <a:r>
              <a:rPr sz="1500" spc="30" dirty="0">
                <a:solidFill>
                  <a:srgbClr val="045899"/>
                </a:solidFill>
                <a:latin typeface="Avenir"/>
                <a:cs typeface="Avenir"/>
              </a:rPr>
              <a:t>someone </a:t>
            </a:r>
            <a:r>
              <a:rPr sz="1500" spc="20" dirty="0">
                <a:solidFill>
                  <a:srgbClr val="045899"/>
                </a:solidFill>
                <a:latin typeface="Avenir"/>
                <a:cs typeface="Avenir"/>
              </a:rPr>
              <a:t>who has</a:t>
            </a:r>
            <a:r>
              <a:rPr sz="1500" spc="340" dirty="0">
                <a:solidFill>
                  <a:srgbClr val="045899"/>
                </a:solidFill>
                <a:latin typeface="Avenir"/>
                <a:cs typeface="Avenir"/>
              </a:rPr>
              <a:t> </a:t>
            </a:r>
            <a:r>
              <a:rPr sz="1500" spc="35" dirty="0">
                <a:solidFill>
                  <a:srgbClr val="045899"/>
                </a:solidFill>
                <a:latin typeface="Avenir"/>
                <a:cs typeface="Avenir"/>
              </a:rPr>
              <a:t>it</a:t>
            </a:r>
            <a:endParaRPr sz="1500" dirty="0">
              <a:latin typeface="Avenir"/>
              <a:cs typeface="Avenir"/>
            </a:endParaRPr>
          </a:p>
          <a:p>
            <a:pPr marL="177800" marR="71120" indent="-165100">
              <a:lnSpc>
                <a:spcPct val="133300"/>
              </a:lnSpc>
              <a:buChar char="•"/>
              <a:tabLst>
                <a:tab pos="170815" algn="l"/>
              </a:tabLst>
            </a:pPr>
            <a:r>
              <a:rPr sz="1500" spc="30" dirty="0">
                <a:solidFill>
                  <a:srgbClr val="045899"/>
                </a:solidFill>
                <a:latin typeface="Avenir"/>
                <a:cs typeface="Avenir"/>
              </a:rPr>
              <a:t>Disability </a:t>
            </a:r>
            <a:r>
              <a:rPr sz="1500" spc="25" dirty="0">
                <a:solidFill>
                  <a:srgbClr val="045899"/>
                </a:solidFill>
                <a:latin typeface="Avenir"/>
                <a:cs typeface="Avenir"/>
              </a:rPr>
              <a:t>Guide: provides </a:t>
            </a:r>
            <a:r>
              <a:rPr sz="1500" spc="30" dirty="0">
                <a:solidFill>
                  <a:srgbClr val="045899"/>
                </a:solidFill>
                <a:latin typeface="Avenir"/>
                <a:cs typeface="Avenir"/>
              </a:rPr>
              <a:t>step-by-step guidance </a:t>
            </a:r>
            <a:r>
              <a:rPr sz="1500" spc="25" dirty="0">
                <a:solidFill>
                  <a:srgbClr val="045899"/>
                </a:solidFill>
                <a:latin typeface="Avenir"/>
                <a:cs typeface="Avenir"/>
              </a:rPr>
              <a:t>that will help </a:t>
            </a:r>
            <a:r>
              <a:rPr sz="1500" spc="30" dirty="0">
                <a:solidFill>
                  <a:srgbClr val="045899"/>
                </a:solidFill>
                <a:latin typeface="Avenir"/>
                <a:cs typeface="Avenir"/>
              </a:rPr>
              <a:t>vulvodynia </a:t>
            </a:r>
            <a:r>
              <a:rPr sz="1500" spc="25" dirty="0">
                <a:solidFill>
                  <a:srgbClr val="045899"/>
                </a:solidFill>
                <a:latin typeface="Avenir"/>
                <a:cs typeface="Avenir"/>
              </a:rPr>
              <a:t>sufferers  </a:t>
            </a:r>
            <a:r>
              <a:rPr sz="1500" spc="30" dirty="0">
                <a:solidFill>
                  <a:srgbClr val="045899"/>
                </a:solidFill>
                <a:latin typeface="Avenir"/>
                <a:cs typeface="Avenir"/>
              </a:rPr>
              <a:t>compile </a:t>
            </a:r>
            <a:r>
              <a:rPr sz="1500" spc="20" dirty="0">
                <a:solidFill>
                  <a:srgbClr val="045899"/>
                </a:solidFill>
                <a:latin typeface="Avenir"/>
                <a:cs typeface="Avenir"/>
              </a:rPr>
              <a:t>and </a:t>
            </a:r>
            <a:r>
              <a:rPr sz="1500" spc="25" dirty="0">
                <a:solidFill>
                  <a:srgbClr val="045899"/>
                </a:solidFill>
                <a:latin typeface="Avenir"/>
                <a:cs typeface="Avenir"/>
              </a:rPr>
              <a:t>submit </a:t>
            </a:r>
            <a:r>
              <a:rPr sz="1500" dirty="0">
                <a:solidFill>
                  <a:srgbClr val="045899"/>
                </a:solidFill>
                <a:latin typeface="Avenir"/>
                <a:cs typeface="Avenir"/>
              </a:rPr>
              <a:t>a </a:t>
            </a:r>
            <a:r>
              <a:rPr sz="1500" spc="30" dirty="0">
                <a:solidFill>
                  <a:srgbClr val="045899"/>
                </a:solidFill>
                <a:latin typeface="Avenir"/>
                <a:cs typeface="Avenir"/>
              </a:rPr>
              <a:t>successful disability</a:t>
            </a:r>
            <a:r>
              <a:rPr sz="1500" spc="305" dirty="0">
                <a:solidFill>
                  <a:srgbClr val="045899"/>
                </a:solidFill>
                <a:latin typeface="Avenir"/>
                <a:cs typeface="Avenir"/>
              </a:rPr>
              <a:t> </a:t>
            </a:r>
            <a:r>
              <a:rPr sz="1500" spc="35" dirty="0">
                <a:solidFill>
                  <a:srgbClr val="045899"/>
                </a:solidFill>
                <a:latin typeface="Avenir"/>
                <a:cs typeface="Avenir"/>
              </a:rPr>
              <a:t>claim</a:t>
            </a:r>
            <a:endParaRPr sz="1500" dirty="0">
              <a:latin typeface="Avenir"/>
              <a:cs typeface="Avenir"/>
            </a:endParaRPr>
          </a:p>
          <a:p>
            <a:pPr marL="12700" marR="1625600">
              <a:lnSpc>
                <a:spcPct val="222200"/>
              </a:lnSpc>
              <a:spcBef>
                <a:spcPts val="60"/>
              </a:spcBef>
            </a:pPr>
            <a:r>
              <a:rPr sz="1800" b="1" spc="-5" dirty="0">
                <a:solidFill>
                  <a:srgbClr val="045899"/>
                </a:solidFill>
                <a:latin typeface="Avenir Black"/>
                <a:cs typeface="Avenir Black"/>
              </a:rPr>
              <a:t>NVA </a:t>
            </a:r>
            <a:r>
              <a:rPr sz="1800" b="1" spc="30" dirty="0">
                <a:solidFill>
                  <a:srgbClr val="045899"/>
                </a:solidFill>
                <a:latin typeface="Avenir Black"/>
                <a:cs typeface="Avenir Black"/>
              </a:rPr>
              <a:t>Brochure </a:t>
            </a:r>
            <a:r>
              <a:rPr sz="1800" b="1" spc="40" dirty="0">
                <a:solidFill>
                  <a:srgbClr val="045899"/>
                </a:solidFill>
                <a:latin typeface="Avenir Black"/>
                <a:cs typeface="Avenir Black"/>
              </a:rPr>
              <a:t>available </a:t>
            </a:r>
            <a:r>
              <a:rPr sz="1800" b="1" spc="20" dirty="0">
                <a:solidFill>
                  <a:srgbClr val="045899"/>
                </a:solidFill>
                <a:latin typeface="Avenir Black"/>
                <a:cs typeface="Avenir Black"/>
              </a:rPr>
              <a:t>at </a:t>
            </a:r>
            <a:r>
              <a:rPr sz="1800" b="1" spc="35" dirty="0">
                <a:solidFill>
                  <a:srgbClr val="045899"/>
                </a:solidFill>
                <a:latin typeface="Avenir Black"/>
                <a:cs typeface="Avenir Black"/>
                <a:hlinkClick r:id="rId5"/>
              </a:rPr>
              <a:t>www.nva.org/publications/ </a:t>
            </a:r>
            <a:r>
              <a:rPr sz="1800" b="1" spc="35" dirty="0">
                <a:solidFill>
                  <a:srgbClr val="045899"/>
                </a:solidFill>
                <a:latin typeface="Avenir Black"/>
                <a:cs typeface="Avenir Black"/>
              </a:rPr>
              <a:t> </a:t>
            </a:r>
            <a:r>
              <a:rPr sz="1800" b="1" spc="40" dirty="0">
                <a:solidFill>
                  <a:srgbClr val="045899"/>
                </a:solidFill>
                <a:latin typeface="Avenir Black"/>
                <a:cs typeface="Avenir Black"/>
              </a:rPr>
              <a:t>Self-help </a:t>
            </a:r>
            <a:r>
              <a:rPr sz="1800" b="1" spc="30" dirty="0">
                <a:solidFill>
                  <a:srgbClr val="045899"/>
                </a:solidFill>
                <a:latin typeface="Avenir Black"/>
                <a:cs typeface="Avenir Black"/>
              </a:rPr>
              <a:t>tips </a:t>
            </a:r>
            <a:r>
              <a:rPr sz="1800" b="1" spc="40" dirty="0">
                <a:solidFill>
                  <a:srgbClr val="045899"/>
                </a:solidFill>
                <a:latin typeface="Avenir Black"/>
                <a:cs typeface="Avenir Black"/>
              </a:rPr>
              <a:t>available </a:t>
            </a:r>
            <a:r>
              <a:rPr sz="1800" b="1" spc="20" dirty="0">
                <a:solidFill>
                  <a:srgbClr val="045899"/>
                </a:solidFill>
                <a:latin typeface="Avenir Black"/>
                <a:cs typeface="Avenir Black"/>
              </a:rPr>
              <a:t>at</a:t>
            </a:r>
            <a:r>
              <a:rPr sz="1800" b="1" spc="235" dirty="0">
                <a:solidFill>
                  <a:srgbClr val="045899"/>
                </a:solidFill>
                <a:latin typeface="Avenir Black"/>
                <a:cs typeface="Avenir Black"/>
              </a:rPr>
              <a:t> </a:t>
            </a:r>
            <a:r>
              <a:rPr sz="1800" b="1" spc="30" dirty="0">
                <a:solidFill>
                  <a:srgbClr val="045899"/>
                </a:solidFill>
                <a:latin typeface="Avenir Black"/>
                <a:cs typeface="Avenir Black"/>
                <a:hlinkClick r:id="rId6"/>
              </a:rPr>
              <a:t>www.nva.org/tips</a:t>
            </a:r>
            <a:endParaRPr sz="1800" dirty="0">
              <a:latin typeface="Avenir Black"/>
              <a:cs typeface="Avenir Black"/>
            </a:endParaRPr>
          </a:p>
          <a:p>
            <a:pPr>
              <a:lnSpc>
                <a:spcPct val="100000"/>
              </a:lnSpc>
              <a:spcBef>
                <a:spcPts val="50"/>
              </a:spcBef>
            </a:pPr>
            <a:endParaRPr sz="2250" dirty="0">
              <a:latin typeface="Times New Roman"/>
              <a:cs typeface="Times New Roman"/>
            </a:endParaRPr>
          </a:p>
          <a:p>
            <a:pPr marL="12700">
              <a:lnSpc>
                <a:spcPct val="100000"/>
              </a:lnSpc>
            </a:pPr>
            <a:r>
              <a:rPr sz="1800" b="1" spc="35" dirty="0">
                <a:solidFill>
                  <a:srgbClr val="045899"/>
                </a:solidFill>
                <a:latin typeface="Avenir Black"/>
                <a:cs typeface="Avenir Black"/>
              </a:rPr>
              <a:t>Reference Books </a:t>
            </a:r>
            <a:r>
              <a:rPr sz="1800" b="1" spc="40" dirty="0">
                <a:solidFill>
                  <a:srgbClr val="045899"/>
                </a:solidFill>
                <a:latin typeface="Avenir Black"/>
                <a:cs typeface="Avenir Black"/>
              </a:rPr>
              <a:t>available </a:t>
            </a:r>
            <a:r>
              <a:rPr sz="1800" b="1" spc="20" dirty="0">
                <a:solidFill>
                  <a:srgbClr val="045899"/>
                </a:solidFill>
                <a:latin typeface="Avenir Black"/>
                <a:cs typeface="Avenir Black"/>
              </a:rPr>
              <a:t>at</a:t>
            </a:r>
            <a:r>
              <a:rPr sz="1800" b="1" spc="229" dirty="0">
                <a:solidFill>
                  <a:srgbClr val="045899"/>
                </a:solidFill>
                <a:latin typeface="Avenir Black"/>
                <a:cs typeface="Avenir Black"/>
              </a:rPr>
              <a:t> </a:t>
            </a:r>
            <a:r>
              <a:rPr sz="1800" b="1" spc="30" dirty="0">
                <a:solidFill>
                  <a:srgbClr val="045899"/>
                </a:solidFill>
                <a:latin typeface="Avenir Black"/>
                <a:cs typeface="Avenir Black"/>
                <a:hlinkClick r:id="rId7"/>
              </a:rPr>
              <a:t>www.nva.org/bookstore</a:t>
            </a:r>
            <a:endParaRPr sz="1800" dirty="0">
              <a:latin typeface="Avenir Black"/>
              <a:cs typeface="Avenir Black"/>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85</a:t>
            </a:fld>
            <a:endParaRPr dirty="0"/>
          </a:p>
        </p:txBody>
      </p:sp>
      <p:sp>
        <p:nvSpPr>
          <p:cNvPr id="5" name="object 5"/>
          <p:cNvSpPr txBox="1">
            <a:spLocks noGrp="1"/>
          </p:cNvSpPr>
          <p:nvPr>
            <p:ph type="title"/>
          </p:nvPr>
        </p:nvSpPr>
        <p:spPr>
          <a:prstGeom prst="rect">
            <a:avLst/>
          </a:prstGeom>
        </p:spPr>
        <p:txBody>
          <a:bodyPr vert="horz" wrap="square" lIns="0" tIns="233171" rIns="0" bIns="0" rtlCol="0">
            <a:spAutoFit/>
          </a:bodyPr>
          <a:lstStyle/>
          <a:p>
            <a:pPr marL="12700">
              <a:lnSpc>
                <a:spcPct val="100000"/>
              </a:lnSpc>
            </a:pPr>
            <a:r>
              <a:rPr spc="-10" dirty="0"/>
              <a:t>PATIENT</a:t>
            </a:r>
            <a:r>
              <a:rPr spc="35" dirty="0"/>
              <a:t> </a:t>
            </a:r>
            <a:r>
              <a:rPr spc="55" dirty="0"/>
              <a:t>RESOURCES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74520"/>
            <a:ext cx="10058400" cy="5897880"/>
          </a:xfrm>
          <a:custGeom>
            <a:avLst/>
            <a:gdLst/>
            <a:ahLst/>
            <a:cxnLst/>
            <a:rect l="l" t="t" r="r" b="b"/>
            <a:pathLst>
              <a:path w="10058400" h="5897880">
                <a:moveTo>
                  <a:pt x="0" y="5897880"/>
                </a:moveTo>
                <a:lnTo>
                  <a:pt x="10058400" y="5897880"/>
                </a:lnTo>
                <a:lnTo>
                  <a:pt x="10058400" y="0"/>
                </a:lnTo>
                <a:lnTo>
                  <a:pt x="0" y="0"/>
                </a:lnTo>
                <a:lnTo>
                  <a:pt x="0" y="5897880"/>
                </a:lnTo>
                <a:close/>
              </a:path>
            </a:pathLst>
          </a:custGeom>
          <a:solidFill>
            <a:srgbClr val="FFFFFF"/>
          </a:solidFill>
        </p:spPr>
        <p:txBody>
          <a:bodyPr wrap="square" lIns="0" tIns="0" rIns="0" bIns="0" rtlCol="0"/>
          <a:lstStyle/>
          <a:p>
            <a:endParaRPr dirty="0"/>
          </a:p>
        </p:txBody>
      </p:sp>
      <p:sp>
        <p:nvSpPr>
          <p:cNvPr id="3" name="object 3"/>
          <p:cNvSpPr/>
          <p:nvPr/>
        </p:nvSpPr>
        <p:spPr>
          <a:xfrm>
            <a:off x="0" y="7598664"/>
            <a:ext cx="10058400" cy="173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25220" y="795528"/>
            <a:ext cx="8807958" cy="573489"/>
          </a:xfrm>
          <a:prstGeom prst="rect">
            <a:avLst/>
          </a:prstGeom>
        </p:spPr>
        <p:txBody>
          <a:bodyPr vert="horz" wrap="square" lIns="0" tIns="232663" rIns="0" bIns="0" rtlCol="0">
            <a:spAutoFit/>
          </a:bodyPr>
          <a:lstStyle/>
          <a:p>
            <a:pPr marL="14604">
              <a:lnSpc>
                <a:spcPct val="100000"/>
              </a:lnSpc>
            </a:pPr>
            <a:r>
              <a:rPr spc="45" dirty="0"/>
              <a:t>CURRENT</a:t>
            </a:r>
            <a:r>
              <a:rPr spc="20" dirty="0"/>
              <a:t> </a:t>
            </a:r>
            <a:r>
              <a:rPr spc="55" dirty="0"/>
              <a:t>DEFINITION</a:t>
            </a:r>
          </a:p>
        </p:txBody>
      </p:sp>
      <p:sp>
        <p:nvSpPr>
          <p:cNvPr id="5" name="object 5"/>
          <p:cNvSpPr/>
          <p:nvPr/>
        </p:nvSpPr>
        <p:spPr>
          <a:xfrm>
            <a:off x="2057400" y="1876056"/>
            <a:ext cx="8001000" cy="3953510"/>
          </a:xfrm>
          <a:custGeom>
            <a:avLst/>
            <a:gdLst/>
            <a:ahLst/>
            <a:cxnLst/>
            <a:rect l="l" t="t" r="r" b="b"/>
            <a:pathLst>
              <a:path w="8001000" h="3953510">
                <a:moveTo>
                  <a:pt x="0" y="3953243"/>
                </a:moveTo>
                <a:lnTo>
                  <a:pt x="8001000" y="3953243"/>
                </a:lnTo>
                <a:lnTo>
                  <a:pt x="8001000" y="0"/>
                </a:lnTo>
                <a:lnTo>
                  <a:pt x="0" y="0"/>
                </a:lnTo>
                <a:lnTo>
                  <a:pt x="0" y="3953243"/>
                </a:lnTo>
                <a:close/>
              </a:path>
            </a:pathLst>
          </a:custGeom>
          <a:solidFill>
            <a:srgbClr val="045899"/>
          </a:solidFill>
        </p:spPr>
        <p:txBody>
          <a:bodyPr wrap="square" lIns="0" tIns="0" rIns="0" bIns="0" rtlCol="0"/>
          <a:lstStyle/>
          <a:p>
            <a:endParaRPr dirty="0"/>
          </a:p>
        </p:txBody>
      </p:sp>
      <p:sp>
        <p:nvSpPr>
          <p:cNvPr id="6" name="object 6"/>
          <p:cNvSpPr txBox="1"/>
          <p:nvPr/>
        </p:nvSpPr>
        <p:spPr>
          <a:xfrm>
            <a:off x="2402839" y="2438400"/>
            <a:ext cx="7162165" cy="2855595"/>
          </a:xfrm>
          <a:prstGeom prst="rect">
            <a:avLst/>
          </a:prstGeom>
        </p:spPr>
        <p:txBody>
          <a:bodyPr vert="horz" wrap="square" lIns="0" tIns="0" rIns="0" bIns="0" rtlCol="0">
            <a:spAutoFit/>
          </a:bodyPr>
          <a:lstStyle/>
          <a:p>
            <a:pPr marL="12700">
              <a:lnSpc>
                <a:spcPct val="100000"/>
              </a:lnSpc>
            </a:pPr>
            <a:r>
              <a:rPr sz="2400" b="1" spc="40" dirty="0">
                <a:solidFill>
                  <a:srgbClr val="FFFFFF"/>
                </a:solidFill>
                <a:latin typeface="Avenir Black"/>
                <a:cs typeface="Avenir Black"/>
              </a:rPr>
              <a:t>The </a:t>
            </a:r>
            <a:r>
              <a:rPr sz="2400" b="1" spc="45" dirty="0">
                <a:solidFill>
                  <a:srgbClr val="FFFFFF"/>
                </a:solidFill>
                <a:latin typeface="Avenir Black"/>
                <a:cs typeface="Avenir Black"/>
              </a:rPr>
              <a:t>current ISSVD </a:t>
            </a:r>
            <a:r>
              <a:rPr sz="2400" b="1" spc="50" dirty="0">
                <a:solidFill>
                  <a:srgbClr val="FFFFFF"/>
                </a:solidFill>
                <a:latin typeface="Avenir Black"/>
                <a:cs typeface="Avenir Black"/>
              </a:rPr>
              <a:t>definition </a:t>
            </a:r>
            <a:r>
              <a:rPr sz="2400" b="1" spc="30" dirty="0">
                <a:solidFill>
                  <a:srgbClr val="FFFFFF"/>
                </a:solidFill>
                <a:latin typeface="Avenir Black"/>
                <a:cs typeface="Avenir Black"/>
              </a:rPr>
              <a:t>of </a:t>
            </a:r>
            <a:r>
              <a:rPr sz="2400" b="1" spc="50" dirty="0">
                <a:solidFill>
                  <a:srgbClr val="FFFFFF"/>
                </a:solidFill>
                <a:latin typeface="Avenir Black"/>
                <a:cs typeface="Avenir Black"/>
              </a:rPr>
              <a:t>vulvodynia</a:t>
            </a:r>
            <a:r>
              <a:rPr sz="2400" b="1" spc="500" dirty="0">
                <a:solidFill>
                  <a:srgbClr val="FFFFFF"/>
                </a:solidFill>
                <a:latin typeface="Avenir Black"/>
                <a:cs typeface="Avenir Black"/>
              </a:rPr>
              <a:t> </a:t>
            </a:r>
            <a:r>
              <a:rPr sz="2400" b="1" spc="60" dirty="0">
                <a:solidFill>
                  <a:srgbClr val="FFFFFF"/>
                </a:solidFill>
                <a:latin typeface="Avenir Black"/>
                <a:cs typeface="Avenir Black"/>
              </a:rPr>
              <a:t>is:</a:t>
            </a:r>
            <a:endParaRPr sz="2400" dirty="0">
              <a:latin typeface="Avenir Black"/>
              <a:cs typeface="Avenir Black"/>
            </a:endParaRPr>
          </a:p>
          <a:p>
            <a:pPr>
              <a:lnSpc>
                <a:spcPct val="100000"/>
              </a:lnSpc>
              <a:spcBef>
                <a:spcPts val="25"/>
              </a:spcBef>
            </a:pPr>
            <a:endParaRPr sz="2950" dirty="0">
              <a:latin typeface="Times New Roman"/>
              <a:cs typeface="Times New Roman"/>
            </a:endParaRPr>
          </a:p>
          <a:p>
            <a:pPr marL="259715" indent="-189865">
              <a:lnSpc>
                <a:spcPct val="100000"/>
              </a:lnSpc>
              <a:buChar char="•"/>
              <a:tabLst>
                <a:tab pos="259715" algn="l"/>
              </a:tabLst>
            </a:pPr>
            <a:r>
              <a:rPr sz="1800" i="1" spc="25" dirty="0">
                <a:solidFill>
                  <a:srgbClr val="FFFFFF"/>
                </a:solidFill>
                <a:latin typeface="Avenir-MediumOblique"/>
                <a:cs typeface="Avenir-MediumOblique"/>
              </a:rPr>
              <a:t>Vulvar </a:t>
            </a:r>
            <a:r>
              <a:rPr sz="1800" i="1" spc="30" dirty="0">
                <a:solidFill>
                  <a:srgbClr val="FFFFFF"/>
                </a:solidFill>
                <a:latin typeface="Avenir-MediumOblique"/>
                <a:cs typeface="Avenir-MediumOblique"/>
              </a:rPr>
              <a:t>pain </a:t>
            </a:r>
            <a:r>
              <a:rPr sz="1800" i="1" spc="20" dirty="0">
                <a:solidFill>
                  <a:srgbClr val="FFFFFF"/>
                </a:solidFill>
                <a:latin typeface="Avenir-MediumOblique"/>
                <a:cs typeface="Avenir-MediumOblique"/>
              </a:rPr>
              <a:t>of at </a:t>
            </a:r>
            <a:r>
              <a:rPr sz="1800" i="1" spc="35" dirty="0">
                <a:solidFill>
                  <a:srgbClr val="FFFFFF"/>
                </a:solidFill>
                <a:latin typeface="Avenir-MediumOblique"/>
                <a:cs typeface="Avenir-MediumOblique"/>
              </a:rPr>
              <a:t>least </a:t>
            </a:r>
            <a:r>
              <a:rPr sz="1800" i="1" dirty="0">
                <a:solidFill>
                  <a:srgbClr val="FFFFFF"/>
                </a:solidFill>
                <a:latin typeface="Avenir-MediumOblique"/>
                <a:cs typeface="Avenir-MediumOblique"/>
              </a:rPr>
              <a:t>3 </a:t>
            </a:r>
            <a:r>
              <a:rPr sz="1800" i="1" spc="35" dirty="0">
                <a:solidFill>
                  <a:srgbClr val="FFFFFF"/>
                </a:solidFill>
                <a:latin typeface="Avenir-MediumOblique"/>
                <a:cs typeface="Avenir-MediumOblique"/>
              </a:rPr>
              <a:t>months </a:t>
            </a:r>
            <a:r>
              <a:rPr sz="1800" i="1" spc="40" dirty="0">
                <a:solidFill>
                  <a:srgbClr val="FFFFFF"/>
                </a:solidFill>
                <a:latin typeface="Avenir-MediumOblique"/>
                <a:cs typeface="Avenir-MediumOblique"/>
              </a:rPr>
              <a:t>duration, </a:t>
            </a:r>
            <a:r>
              <a:rPr sz="1800" i="1" spc="35" dirty="0">
                <a:solidFill>
                  <a:srgbClr val="FFFFFF"/>
                </a:solidFill>
                <a:latin typeface="Avenir-MediumOblique"/>
                <a:cs typeface="Avenir-MediumOblique"/>
              </a:rPr>
              <a:t>without </a:t>
            </a:r>
            <a:r>
              <a:rPr sz="1800" i="1" dirty="0">
                <a:solidFill>
                  <a:srgbClr val="FFFFFF"/>
                </a:solidFill>
                <a:latin typeface="Avenir-MediumOblique"/>
                <a:cs typeface="Avenir-MediumOblique"/>
              </a:rPr>
              <a:t>a </a:t>
            </a:r>
            <a:r>
              <a:rPr sz="1800" i="1" spc="130" dirty="0">
                <a:solidFill>
                  <a:srgbClr val="FFFFFF"/>
                </a:solidFill>
                <a:latin typeface="Avenir-MediumOblique"/>
                <a:cs typeface="Avenir-MediumOblique"/>
              </a:rPr>
              <a:t> </a:t>
            </a:r>
            <a:r>
              <a:rPr sz="1800" i="1" spc="45" dirty="0">
                <a:solidFill>
                  <a:srgbClr val="FFFFFF"/>
                </a:solidFill>
                <a:latin typeface="Avenir-MediumOblique"/>
                <a:cs typeface="Avenir-MediumOblique"/>
              </a:rPr>
              <a:t>clear</a:t>
            </a:r>
            <a:endParaRPr sz="1800" dirty="0">
              <a:latin typeface="Avenir-MediumOblique"/>
              <a:cs typeface="Avenir-MediumOblique"/>
            </a:endParaRPr>
          </a:p>
          <a:p>
            <a:pPr marL="228600">
              <a:lnSpc>
                <a:spcPct val="100000"/>
              </a:lnSpc>
              <a:spcBef>
                <a:spcPts val="240"/>
              </a:spcBef>
            </a:pPr>
            <a:r>
              <a:rPr sz="1800" i="1" spc="40" dirty="0">
                <a:solidFill>
                  <a:srgbClr val="FFFFFF"/>
                </a:solidFill>
                <a:latin typeface="Avenir-MediumOblique"/>
                <a:cs typeface="Avenir-MediumOblique"/>
              </a:rPr>
              <a:t>identifiable </a:t>
            </a:r>
            <a:r>
              <a:rPr sz="1800" i="1" spc="35" dirty="0">
                <a:solidFill>
                  <a:srgbClr val="FFFFFF"/>
                </a:solidFill>
                <a:latin typeface="Avenir-MediumOblique"/>
                <a:cs typeface="Avenir-MediumOblique"/>
              </a:rPr>
              <a:t>cause, which </a:t>
            </a:r>
            <a:r>
              <a:rPr sz="1800" i="1" spc="30" dirty="0">
                <a:solidFill>
                  <a:srgbClr val="FFFFFF"/>
                </a:solidFill>
                <a:latin typeface="Avenir-MediumOblique"/>
                <a:cs typeface="Avenir-MediumOblique"/>
              </a:rPr>
              <a:t>may have </a:t>
            </a:r>
            <a:r>
              <a:rPr sz="1800" i="1" spc="40" dirty="0">
                <a:solidFill>
                  <a:srgbClr val="FFFFFF"/>
                </a:solidFill>
                <a:latin typeface="Avenir-MediumOblique"/>
                <a:cs typeface="Avenir-MediumOblique"/>
              </a:rPr>
              <a:t>potential associated</a:t>
            </a:r>
            <a:r>
              <a:rPr sz="1800" i="1" spc="370" dirty="0">
                <a:solidFill>
                  <a:srgbClr val="FFFFFF"/>
                </a:solidFill>
                <a:latin typeface="Avenir-MediumOblique"/>
                <a:cs typeface="Avenir-MediumOblique"/>
              </a:rPr>
              <a:t> </a:t>
            </a:r>
            <a:r>
              <a:rPr sz="1800" i="1" spc="45" dirty="0">
                <a:solidFill>
                  <a:srgbClr val="FFFFFF"/>
                </a:solidFill>
                <a:latin typeface="Avenir-MediumOblique"/>
                <a:cs typeface="Avenir-MediumOblique"/>
              </a:rPr>
              <a:t>factors.</a:t>
            </a:r>
            <a:endParaRPr sz="1800" dirty="0">
              <a:latin typeface="Avenir-MediumOblique"/>
              <a:cs typeface="Avenir-MediumOblique"/>
            </a:endParaRPr>
          </a:p>
          <a:p>
            <a:pPr>
              <a:lnSpc>
                <a:spcPct val="100000"/>
              </a:lnSpc>
            </a:pPr>
            <a:endParaRPr sz="1800" dirty="0">
              <a:latin typeface="Times New Roman"/>
              <a:cs typeface="Times New Roman"/>
            </a:endParaRPr>
          </a:p>
          <a:p>
            <a:pPr marL="271145" indent="-189230">
              <a:lnSpc>
                <a:spcPct val="100000"/>
              </a:lnSpc>
              <a:spcBef>
                <a:spcPts val="1470"/>
              </a:spcBef>
              <a:buChar char="•"/>
              <a:tabLst>
                <a:tab pos="271780" algn="l"/>
              </a:tabLst>
            </a:pPr>
            <a:r>
              <a:rPr sz="1800" i="1" spc="40" dirty="0">
                <a:solidFill>
                  <a:srgbClr val="FFFFFF"/>
                </a:solidFill>
                <a:latin typeface="Avenir-MediumOblique"/>
                <a:cs typeface="Avenir-MediumOblique"/>
              </a:rPr>
              <a:t>Diagnosis </a:t>
            </a:r>
            <a:r>
              <a:rPr sz="1800" i="1" spc="20" dirty="0">
                <a:solidFill>
                  <a:srgbClr val="FFFFFF"/>
                </a:solidFill>
                <a:latin typeface="Avenir-MediumOblique"/>
                <a:cs typeface="Avenir-MediumOblique"/>
              </a:rPr>
              <a:t>of</a:t>
            </a:r>
            <a:r>
              <a:rPr sz="1800" i="1" spc="40" dirty="0">
                <a:solidFill>
                  <a:srgbClr val="FFFFFF"/>
                </a:solidFill>
                <a:latin typeface="Avenir-MediumOblique"/>
                <a:cs typeface="Avenir-MediumOblique"/>
              </a:rPr>
              <a:t> </a:t>
            </a:r>
            <a:r>
              <a:rPr sz="1800" i="1" spc="45" dirty="0">
                <a:solidFill>
                  <a:srgbClr val="FFFFFF"/>
                </a:solidFill>
                <a:latin typeface="Avenir-MediumOblique"/>
                <a:cs typeface="Avenir-MediumOblique"/>
              </a:rPr>
              <a:t>exclusion</a:t>
            </a:r>
            <a:endParaRPr sz="1800" dirty="0">
              <a:latin typeface="Avenir-MediumOblique"/>
              <a:cs typeface="Avenir-MediumOblique"/>
            </a:endParaRPr>
          </a:p>
          <a:p>
            <a:pPr>
              <a:lnSpc>
                <a:spcPct val="100000"/>
              </a:lnSpc>
              <a:buClr>
                <a:srgbClr val="FFFFFF"/>
              </a:buClr>
              <a:buFont typeface="Avenir-MediumOblique"/>
              <a:buChar char="•"/>
            </a:pPr>
            <a:endParaRPr sz="1800" dirty="0">
              <a:latin typeface="Times New Roman"/>
              <a:cs typeface="Times New Roman"/>
            </a:endParaRPr>
          </a:p>
          <a:p>
            <a:pPr marL="271145" indent="-189230">
              <a:lnSpc>
                <a:spcPct val="100000"/>
              </a:lnSpc>
              <a:spcBef>
                <a:spcPts val="1470"/>
              </a:spcBef>
              <a:buChar char="•"/>
              <a:tabLst>
                <a:tab pos="271780" algn="l"/>
              </a:tabLst>
            </a:pPr>
            <a:r>
              <a:rPr sz="1800" i="1" spc="40" dirty="0">
                <a:solidFill>
                  <a:srgbClr val="FFFFFF"/>
                </a:solidFill>
                <a:latin typeface="Avenir-MediumOblique"/>
                <a:cs typeface="Avenir-MediumOblique"/>
              </a:rPr>
              <a:t>Idiopathic </a:t>
            </a:r>
            <a:r>
              <a:rPr sz="1800" i="1" spc="30" dirty="0">
                <a:solidFill>
                  <a:srgbClr val="FFFFFF"/>
                </a:solidFill>
                <a:latin typeface="Avenir-MediumOblique"/>
                <a:cs typeface="Avenir-MediumOblique"/>
              </a:rPr>
              <a:t>pain</a:t>
            </a:r>
            <a:r>
              <a:rPr sz="1800" i="1" spc="60" dirty="0">
                <a:solidFill>
                  <a:srgbClr val="FFFFFF"/>
                </a:solidFill>
                <a:latin typeface="Avenir-MediumOblique"/>
                <a:cs typeface="Avenir-MediumOblique"/>
              </a:rPr>
              <a:t> </a:t>
            </a:r>
            <a:r>
              <a:rPr sz="1800" i="1" spc="40" dirty="0">
                <a:solidFill>
                  <a:srgbClr val="FFFFFF"/>
                </a:solidFill>
                <a:latin typeface="Avenir-MediumOblique"/>
                <a:cs typeface="Avenir-MediumOblique"/>
              </a:rPr>
              <a:t>disorder</a:t>
            </a:r>
            <a:endParaRPr sz="1800" dirty="0">
              <a:latin typeface="Avenir-MediumOblique"/>
              <a:cs typeface="Avenir-MediumOblique"/>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310"/>
              </a:lnSpc>
            </a:pPr>
            <a:fld id="{81D60167-4931-47E6-BA6A-407CBD079E47}" type="slidenum">
              <a:rPr dirty="0"/>
              <a:pPr marL="25400">
                <a:lnSpc>
                  <a:spcPts val="1310"/>
                </a:lnSpc>
              </a:pPr>
              <a:t>9</a:t>
            </a:fld>
            <a:endParaRPr dirty="0"/>
          </a:p>
        </p:txBody>
      </p:sp>
      <p:sp>
        <p:nvSpPr>
          <p:cNvPr id="8" name="object 8"/>
          <p:cNvSpPr txBox="1"/>
          <p:nvPr/>
        </p:nvSpPr>
        <p:spPr>
          <a:xfrm>
            <a:off x="7247635" y="7373300"/>
            <a:ext cx="2143760" cy="153888"/>
          </a:xfrm>
          <a:prstGeom prst="rect">
            <a:avLst/>
          </a:prstGeom>
        </p:spPr>
        <p:txBody>
          <a:bodyPr vert="horz" wrap="square" lIns="0" tIns="0" rIns="0" bIns="0" rtlCol="0">
            <a:spAutoFit/>
          </a:bodyPr>
          <a:lstStyle/>
          <a:p>
            <a:pPr marL="12700" algn="r">
              <a:lnSpc>
                <a:spcPts val="1210"/>
              </a:lnSpc>
            </a:pPr>
            <a:r>
              <a:rPr sz="1000" spc="20" dirty="0">
                <a:solidFill>
                  <a:srgbClr val="42888E"/>
                </a:solidFill>
                <a:latin typeface="Avenir"/>
                <a:cs typeface="Arial"/>
              </a:rPr>
              <a:t>Historical</a:t>
            </a:r>
            <a:r>
              <a:rPr sz="1000" spc="70" dirty="0">
                <a:solidFill>
                  <a:srgbClr val="42888E"/>
                </a:solidFill>
                <a:latin typeface="Avenir"/>
                <a:cs typeface="Arial"/>
              </a:rPr>
              <a:t> </a:t>
            </a:r>
            <a:r>
              <a:rPr sz="1000" spc="25" dirty="0">
                <a:solidFill>
                  <a:srgbClr val="42888E"/>
                </a:solidFill>
                <a:latin typeface="Avenir"/>
                <a:cs typeface="Arial"/>
              </a:rPr>
              <a:t>Perspective</a:t>
            </a:r>
            <a:endParaRPr sz="1000" dirty="0">
              <a:latin typeface="Avenir"/>
              <a:cs typeface="Arial"/>
            </a:endParaRPr>
          </a:p>
        </p:txBody>
      </p:sp>
      <p:sp>
        <p:nvSpPr>
          <p:cNvPr id="9" name="TextBox 8"/>
          <p:cNvSpPr txBox="1"/>
          <p:nvPr/>
        </p:nvSpPr>
        <p:spPr>
          <a:xfrm>
            <a:off x="8456548" y="5526975"/>
            <a:ext cx="2438400" cy="584775"/>
          </a:xfrm>
          <a:prstGeom prst="rect">
            <a:avLst/>
          </a:prstGeom>
          <a:noFill/>
        </p:spPr>
        <p:txBody>
          <a:bodyPr wrap="square" rtlCol="0">
            <a:spAutoFit/>
          </a:bodyPr>
          <a:lstStyle/>
          <a:p>
            <a:pPr marL="0" lvl="1"/>
            <a:r>
              <a:rPr lang="en-US" sz="1400" i="1" dirty="0">
                <a:solidFill>
                  <a:schemeClr val="bg1"/>
                </a:solidFill>
                <a:latin typeface="Calibri" panose="020F0502020204030204" pitchFamily="34" charset="0"/>
              </a:rPr>
              <a:t>Bornstein 2016</a:t>
            </a:r>
            <a:endParaRPr lang="en-US" sz="1400" dirty="0">
              <a:latin typeface="Calibri" panose="020F0502020204030204" pitchFamily="34" charset="0"/>
            </a:endParaRP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58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12416</TotalTime>
  <Words>12775</Words>
  <Application>Microsoft Office PowerPoint</Application>
  <PresentationFormat>Custom</PresentationFormat>
  <Paragraphs>1126</Paragraphs>
  <Slides>85</Slides>
  <Notes>85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85</vt:i4>
      </vt:variant>
    </vt:vector>
  </HeadingPairs>
  <TitlesOfParts>
    <vt:vector size="99" baseType="lpstr">
      <vt:lpstr>Arial</vt:lpstr>
      <vt:lpstr>Avenir</vt:lpstr>
      <vt:lpstr>Avenir Black</vt:lpstr>
      <vt:lpstr>Avenir Book</vt:lpstr>
      <vt:lpstr>Avenir-MediumOblique</vt:lpstr>
      <vt:lpstr>Avenir-Roman</vt:lpstr>
      <vt:lpstr>Calibri</vt:lpstr>
      <vt:lpstr>Courier New</vt:lpstr>
      <vt:lpstr>Franklin Gothic Book</vt:lpstr>
      <vt:lpstr>Franklin Gothic Medium</vt:lpstr>
      <vt:lpstr>Times New Roman</vt:lpstr>
      <vt:lpstr>Utsaah</vt:lpstr>
      <vt:lpstr>Verdana</vt:lpstr>
      <vt:lpstr>Office Theme</vt:lpstr>
      <vt:lpstr>PowerPoint Presentation</vt:lpstr>
      <vt:lpstr>Learning Objectives</vt:lpstr>
      <vt:lpstr>Historical Perspective</vt:lpstr>
      <vt:lpstr>EARLY DESCRIPTIONS OF VULVODYNIA</vt:lpstr>
      <vt:lpstr>EARLY DESCRIPTIONS OF VULVODYNIA</vt:lpstr>
      <vt:lpstr>EARLY DESCRIPTIONS OF VULVODYNIA</vt:lpstr>
      <vt:lpstr>EARLY DESCRIPTIONS OF VULVODYNIA</vt:lpstr>
      <vt:lpstr>EARLY DESCRIPTIONS OF VULVODYNIA</vt:lpstr>
      <vt:lpstr>CURRENT DEFINITION</vt:lpstr>
      <vt:lpstr>Magnitude of the Problem</vt:lpstr>
      <vt:lpstr>PREVALENCE &amp; INCIDENCE</vt:lpstr>
      <vt:lpstr>REMISSION RATES</vt:lpstr>
      <vt:lpstr>AFFECTED POPULATIONS</vt:lpstr>
      <vt:lpstr>MISDIAGNOSIS &amp; ECONOMIC IMPACT</vt:lpstr>
      <vt:lpstr>QUALITY OF LIFE</vt:lpstr>
      <vt:lpstr>QUALITY OF LIFE</vt:lpstr>
      <vt:lpstr>Anatomy and Neurobiology of the Urogenital Tract</vt:lpstr>
      <vt:lpstr>VULVA AND VULVAR VESTIBULE</vt:lpstr>
      <vt:lpstr>INNERVATION OF THE VULVA</vt:lpstr>
      <vt:lpstr>PELVIC FLOOR MUSCULATURE</vt:lpstr>
      <vt:lpstr>Terminology and Classification</vt:lpstr>
      <vt:lpstr>ISSVD CLASSIFICATION: VULVAR PAIN</vt:lpstr>
      <vt:lpstr>ISSVD CLASSIFICATION: VULVODYNIA</vt:lpstr>
      <vt:lpstr>OTHER TERMS - CONFUSION IS COMMON</vt:lpstr>
      <vt:lpstr>Pathophysiology</vt:lpstr>
      <vt:lpstr>POTENTIAL FACTORS ASSOCIATED WITH VULVODYNIA</vt:lpstr>
      <vt:lpstr>NORMAL PAIN TRANSMISSION VS. PROPOSED MECHANISMS  OF ALTERED PAIN TRANSMISSION IN VULVODYNIA</vt:lpstr>
      <vt:lpstr>NEUROPROLIFERATION</vt:lpstr>
      <vt:lpstr>MAST CELLS</vt:lpstr>
      <vt:lpstr>Differential Diagnosis</vt:lpstr>
      <vt:lpstr>POSSIBLE RISK FACTORS FOR VULVODYNIA</vt:lpstr>
      <vt:lpstr>RULE-OUT DIAGNOSES</vt:lpstr>
      <vt:lpstr>RULE-OUT DIAGNOSES INFECTIOUS DISORDERS</vt:lpstr>
      <vt:lpstr>RULE-OUT DIAGNOSES INFECTIOUS DISORDERS</vt:lpstr>
      <vt:lpstr>RULE-OUT DIAGNOSES INFLAMMATORY DISORDERS</vt:lpstr>
      <vt:lpstr>RULE-OUT DIAGNOSES INFLAMMATORY DISORDERS</vt:lpstr>
      <vt:lpstr>RULE-OUT DIAGNOSES INFLAMMATORY DISORDERS</vt:lpstr>
      <vt:lpstr>RULE-OUT DIAGNOSES  NEOPLASTIC DISORDERS</vt:lpstr>
      <vt:lpstr>RULE-OUT DIAGNOSES NEUROLOGIC DISORDERS</vt:lpstr>
      <vt:lpstr>RULE-OUT DIAGNOSES NEUROLOGIC DISORDERS</vt:lpstr>
      <vt:lpstr>RULE-OUT DIAGNOSES NEUROLOGIC DISORDERS</vt:lpstr>
      <vt:lpstr>RULE-OUT DIAGNOSES NEUROLOGIC (AND OTHER) DISORDERS</vt:lpstr>
      <vt:lpstr>RULE-OUT DIAGNOSES  TRAUMA</vt:lpstr>
      <vt:lpstr>RULE-OUT DIAGNOSES HORMONAL DEFICIENCIES</vt:lpstr>
      <vt:lpstr>RULE-OUT DIAGNOSES  IATROGENIC</vt:lpstr>
      <vt:lpstr>VULVODYNIA ASSESSMENT</vt:lpstr>
      <vt:lpstr>VULVODYNIA ASSESSMENT  SCREENING QUESTIONS</vt:lpstr>
      <vt:lpstr>2015 ISSVD, ISSWSH, IPPS CONSENSUS TERMINOLOGY  AND CLASSIFICATION OF VULVODYNIA</vt:lpstr>
      <vt:lpstr>VULVODYNIA ASSESSMENT COMPONENTS OF THE EXAMINATION</vt:lpstr>
      <vt:lpstr>VULVODYNIA ASSESSMENT SUBJECTIVE FINDINGS: “WHERE DOES IT HURT?”</vt:lpstr>
      <vt:lpstr>VULVODYNIA ASSESSMENT STEP 1: VISUAL EXAMINATION</vt:lpstr>
      <vt:lpstr>VULVODYNIA ASSESSMENT STEP 2: COTTON SWAB EXAMINATION OF THE VULVA</vt:lpstr>
      <vt:lpstr>VULVODYNIA ASSESSMENT STEP 2: COTTON SWAB EXAMINATION OF VULVAR VESTIBULE</vt:lpstr>
      <vt:lpstr>VULVODYNIA ASSESSMENT STEP 3: NEUROSENSORY EXAMINATION</vt:lpstr>
      <vt:lpstr>VULVODYNIA ASSESSMENT STEP 4: PELVIC FLOOR MUSCLE EXAMINATION</vt:lpstr>
      <vt:lpstr>VULVODYNIA ASSESSMENT STEP 5: EVALUATION OF PAIN COMORBIDITY &amp; CONTRIBUTING FACTORS</vt:lpstr>
      <vt:lpstr>VESTIBULODYNIA: A DIAGNOSTIC ALGORITHM  NEUROPROLIFERATION</vt:lpstr>
      <vt:lpstr>VESTIBULODYNIA: A DIAGNOSTIC ALGORITHM  INFLAMMATORY VESTIBULODYNIA</vt:lpstr>
      <vt:lpstr>VESTIBULODYNIA: A DIAGNOSTIC ALGORITHM  HORMONALLY ASSOCIATED VESTIBULODYNIA</vt:lpstr>
      <vt:lpstr>VESTIBULODYNIA: A DIAGNOSTIC ALGORITHM PELVIC FLOOR MUSCLE DYSFUNCTION AND PUDENDAL NEURALGIA</vt:lpstr>
      <vt:lpstr>Individualized Multidisciplinary  Treatment</vt:lpstr>
      <vt:lpstr>GENERAL PRINCIPLES</vt:lpstr>
      <vt:lpstr>GENERAL PRINCIPLES</vt:lpstr>
      <vt:lpstr>COMPONENTS OF THE PROVIDER/PATIENT RELATIONSHIP</vt:lpstr>
      <vt:lpstr>INDIVIDUALIZED MULTIDISCIPLINARY TREATMENT</vt:lpstr>
      <vt:lpstr>INDIVIDUALIZED MULTIDISCIPLINARY TREATMENT</vt:lpstr>
      <vt:lpstr>INDIVIDUALIZED MULTIDISCIPLINARY TREATMENT</vt:lpstr>
      <vt:lpstr>INDIVIDUALIZED MULTIDISCIPLINARY TREATMENT</vt:lpstr>
      <vt:lpstr>INDIVIDUALIZED MULTIDISCIPLINARY TREATMENT</vt:lpstr>
      <vt:lpstr>INDIVIDUALIZED MULTIDISCIPLINARY TREATMENT</vt:lpstr>
      <vt:lpstr>INDIVIDUALIZED MULTIDISCIPLINARY TREATMENT</vt:lpstr>
      <vt:lpstr>INDIVIDUALIZED MULTIDISCIPLINARY TREATMENT</vt:lpstr>
      <vt:lpstr>INDIVIDUALIZED MULTIDISCIPLINARY TREATMENT</vt:lpstr>
      <vt:lpstr>INDIVIDUALIZED MULTIDISCIPLINARY TREATMENT</vt:lpstr>
      <vt:lpstr>INDIVIDUALIZED MULTIDISCIPLINARY TREATMENT</vt:lpstr>
      <vt:lpstr>INDIVIDUALIZED MULTIDISCIPLINARY TREATMENT</vt:lpstr>
      <vt:lpstr>INDIVIDUALIZED MULTIDISCIPLINARY TREATMENT</vt:lpstr>
      <vt:lpstr>USING VALIDATED EVIDENCE-BASED TOOLS TO TRACK KEY DOMAINS &amp; TREATMENT OUTCOME</vt:lpstr>
      <vt:lpstr>Key Summary Points</vt:lpstr>
      <vt:lpstr>Key Summary Points</vt:lpstr>
      <vt:lpstr>Key Summary Points</vt:lpstr>
      <vt:lpstr>Key Summary Points</vt:lpstr>
      <vt:lpstr>SELECTED REFERENCES</vt:lpstr>
      <vt:lpstr>SELECTED REFERENCES</vt:lpstr>
      <vt:lpstr>PATIENT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Michelle Living</cp:lastModifiedBy>
  <cp:revision>149</cp:revision>
  <cp:lastPrinted>2016-10-21T12:31:52Z</cp:lastPrinted>
  <dcterms:created xsi:type="dcterms:W3CDTF">2016-10-02T16:20:21Z</dcterms:created>
  <dcterms:modified xsi:type="dcterms:W3CDTF">2017-07-26T18:06:49Z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2016-10-02T00:00:00Z</vt:filetime>
  </property>
  <property fmtid="{D5CDD505-2E9C-101B-9397-08002B2CF9AE}" pid="3" name="Creator">
    <vt:lpwstr>Adobe InDesign CC 2015 (Macintosh)</vt:lpwstr>
  </property>
  <property fmtid="{D5CDD505-2E9C-101B-9397-08002B2CF9AE}" pid="4" name="LastSaved">
    <vt:filetime>2016-10-02T00:00:00Z</vt:filetime>
  </property>
</Properties>
</file>